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12192000" cy="6858000"/>
  <p:notesSz cx="6858000" cy="9144000"/>
  <p:embeddedFontLst>
    <p:embeddedFont>
      <p:font typeface="Rokkitt" panose="020B0604020202020204" charset="0"/>
      <p:regular r:id="rId39"/>
      <p:bold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Rockwell" panose="02060603020205020403" pitchFamily="18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43"/>
  </p:normalViewPr>
  <p:slideViewPr>
    <p:cSldViewPr snapToGrid="0">
      <p:cViewPr>
        <p:scale>
          <a:sx n="69" d="100"/>
          <a:sy n="69" d="100"/>
        </p:scale>
        <p:origin x="-102" y="-7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7859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0" name="Shape 19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Diacetyl is GRAS.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Mechanism – may alter how ions are transported across cells in lungs.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Shape 191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Shape 20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Shape 23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Shape 25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1" name="Shape 26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King County Board of Health Regulation #10-04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Shape 26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Shape 27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Throat and mouth irritation, cough, constriction – from propylene glycol, glycerol; nonspecific response to aerosol and PM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Nausea – nicotine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People with asthma or other lung problems especially vulnerable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Shape 28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Shape 29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Shape 30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Shape 11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8" name="Shape 30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1- to 2-fold less toxicants.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10x less nicotine than smoking.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Shape 30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1" name="Shape 32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Particle pollution – solid matter and liquid droplets suspended in air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PM2.5: ~20 equal diameter of one human hair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PM does not change depending on flavorings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PM – primary PM (directly from source), and secondary PM (primary reacting with other things) – most PM is secondary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Shape 32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1" name="Shape 33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Secondhand PM comparable between vapers and smokers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effects: premature death in people with heart and lung disease; heart attacks; aggravated asthma; decreased lung function; lung irritation and respiratory symptoms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Shape 33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Shape 34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Shape 34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Anxiety from release of corticotropin-releasing factor, which stimulates other nicotinic receptors.  CRF also released during withdrawal from alcohol, cocaine, etc. (Benowitz 2009)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Shape 35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6" name="Shape 36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Releases catecholamines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Shape 36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Shape 37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hape 38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2" name="Shape 38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Shape 38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2" name="Shape 40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Shape 40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hape 41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Shape 41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Shape 41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Shape 43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Shape 43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Shape 43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8" name="Shape 43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Shape 43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33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Shape 44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6" name="Shape 44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Shape 44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34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" name="Shape 45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35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Shape 46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2" name="Shape 46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Shape 46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36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Shape 16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Flavors include normal tobacco and menthol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Flavored tobacco products used disproportionately by youth and initiators (Grana 2014)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U.S. bans regular cigarettes with flavors other than menthol (Grana 2014)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Shape 16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rotWithShape="1">
            <a:blip r:embed="rId2">
              <a:alphaModFix amt="85000"/>
            </a:blip>
            <a:tile tx="0" ty="-762000" sx="92000" sy="89000" flip="xy" algn="ctr"/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Shape 20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rotWithShape="1">
            <a:blip r:embed="rId2">
              <a:alphaModFix amt="85000"/>
            </a:blip>
            <a:tile tx="0" ty="-717550" sx="92000" sy="89000" flip="xy" algn="ctr"/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Shape 21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rotWithShape="1">
            <a:blip r:embed="rId2">
              <a:alphaModFix amt="85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" name="Shape 22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23" name="Shape 23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3">
                <a:alphaModFix/>
              </a:blip>
              <a:tile tx="0" ty="0" sx="85000" sy="85000" flip="none" algn="tl"/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Shape 24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" name="Shape 25"/>
          <p:cNvSpPr txBox="1"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600"/>
              <a:buFont typeface="Rokkitt"/>
              <a:buNone/>
              <a:defRPr sz="9600" b="0" i="0" u="none" strike="noStrike" cap="none">
                <a:latin typeface="Rokkitt"/>
                <a:ea typeface="Rokkitt"/>
                <a:cs typeface="Rokkitt"/>
                <a:sym typeface="Rokkit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1870"/>
              <a:buFont typeface="Noto Sans Symbols"/>
              <a:buNone/>
              <a:defRPr sz="22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870"/>
              <a:buFont typeface="Noto Sans Symbols"/>
              <a:buNone/>
              <a:defRPr sz="22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870"/>
              <a:buFont typeface="Noto Sans Symbols"/>
              <a:buNone/>
              <a:defRPr sz="22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7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7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7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7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7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ctr" rtl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ts val="17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dt" idx="10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ftr" idx="11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9592733" y="4289334"/>
            <a:ext cx="119386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2800" b="1" i="0" u="none" strike="noStrike" cap="none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1pPr>
            <a:lvl2pPr marL="0" marR="0" lvl="1" indent="0" algn="ctr" rtl="0">
              <a:spcBef>
                <a:spcPts val="0"/>
              </a:spcBef>
              <a:buNone/>
              <a:defRPr sz="2800" b="1" i="0" u="none" strike="noStrike" cap="none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2pPr>
            <a:lvl3pPr marL="0" marR="0" lvl="2" indent="0" algn="ctr" rtl="0">
              <a:spcBef>
                <a:spcPts val="0"/>
              </a:spcBef>
              <a:buNone/>
              <a:defRPr sz="2800" b="1" i="0" u="none" strike="noStrike" cap="none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3pPr>
            <a:lvl4pPr marL="0" marR="0" lvl="3" indent="0" algn="ctr" rtl="0">
              <a:spcBef>
                <a:spcPts val="0"/>
              </a:spcBef>
              <a:buNone/>
              <a:defRPr sz="2800" b="1" i="0" u="none" strike="noStrike" cap="none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4pPr>
            <a:lvl5pPr marL="0" marR="0" lvl="4" indent="0" algn="ctr" rtl="0">
              <a:spcBef>
                <a:spcPts val="0"/>
              </a:spcBef>
              <a:buNone/>
              <a:defRPr sz="2800" b="1" i="0" u="none" strike="noStrike" cap="none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5pPr>
            <a:lvl6pPr marL="0" marR="0" lvl="5" indent="0" algn="ctr" rtl="0">
              <a:spcBef>
                <a:spcPts val="0"/>
              </a:spcBef>
              <a:buNone/>
              <a:defRPr sz="2800" b="1" i="0" u="none" strike="noStrike" cap="none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6pPr>
            <a:lvl7pPr marL="0" marR="0" lvl="6" indent="0" algn="ctr" rtl="0">
              <a:spcBef>
                <a:spcPts val="0"/>
              </a:spcBef>
              <a:buNone/>
              <a:defRPr sz="2800" b="1" i="0" u="none" strike="noStrike" cap="none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7pPr>
            <a:lvl8pPr marL="0" marR="0" lvl="7" indent="0" algn="ctr" rtl="0">
              <a:spcBef>
                <a:spcPts val="0"/>
              </a:spcBef>
              <a:buNone/>
              <a:defRPr sz="2800" b="1" i="0" u="none" strike="noStrike" cap="none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8pPr>
            <a:lvl9pPr marL="0" marR="0" lvl="8" indent="0" algn="ctr" rtl="0">
              <a:spcBef>
                <a:spcPts val="0"/>
              </a:spcBef>
              <a:buNone/>
              <a:defRPr sz="2800" b="1" i="0" u="none" strike="noStrike" cap="none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kkitt"/>
              <a:buNone/>
              <a:defRPr sz="5400" b="0" i="0" u="none" strike="noStrike" cap="none">
                <a:latin typeface="Rokkitt"/>
                <a:ea typeface="Rokkitt"/>
                <a:cs typeface="Rokkitt"/>
                <a:sym typeface="Rokkit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 rot="5400000">
            <a:off x="4073652" y="-882396"/>
            <a:ext cx="4050792" cy="100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365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17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914400" marR="0" lvl="1" indent="-32575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53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1371600" marR="0" lvl="2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1828800" marR="0" lvl="3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2286000" marR="0" lvl="4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2743200" marR="0" lvl="5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3200400" marR="0" lvl="6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3657600" marR="0" lvl="7" indent="-31495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4114800" marR="0" lvl="8" indent="-314959" algn="l" rtl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dt" idx="10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ftr" idx="11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1pPr>
            <a:lvl2pPr marL="0" marR="0" lvl="1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2pPr>
            <a:lvl3pPr marL="0" marR="0" lvl="2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3pPr>
            <a:lvl4pPr marL="0" marR="0" lvl="3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4pPr>
            <a:lvl5pPr marL="0" marR="0" lvl="4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5pPr>
            <a:lvl6pPr marL="0" marR="0" lvl="5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6pPr>
            <a:lvl7pPr marL="0" marR="0" lvl="6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7pPr>
            <a:lvl8pPr marL="0" marR="0" lvl="7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8pPr>
            <a:lvl9pPr marL="0" marR="0" lvl="8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 rot="5400000">
            <a:off x="7181850" y="2076450"/>
            <a:ext cx="5638800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kkitt"/>
              <a:buNone/>
              <a:defRPr sz="5400" b="0" i="0" u="none" strike="noStrike" cap="none">
                <a:latin typeface="Rokkitt"/>
                <a:ea typeface="Rokkitt"/>
                <a:cs typeface="Rokkitt"/>
                <a:sym typeface="Rokkit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 rot="5400000">
            <a:off x="2000250" y="-400050"/>
            <a:ext cx="5638800" cy="75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365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17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914400" marR="0" lvl="1" indent="-32575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53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1371600" marR="0" lvl="2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1828800" marR="0" lvl="3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2286000" marR="0" lvl="4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2743200" marR="0" lvl="5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3200400" marR="0" lvl="6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3657600" marR="0" lvl="7" indent="-31495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4114800" marR="0" lvl="8" indent="-314959" algn="l" rtl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dt" idx="10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ftr" idx="11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1pPr>
            <a:lvl2pPr marL="0" marR="0" lvl="1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2pPr>
            <a:lvl3pPr marL="0" marR="0" lvl="2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3pPr>
            <a:lvl4pPr marL="0" marR="0" lvl="3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4pPr>
            <a:lvl5pPr marL="0" marR="0" lvl="4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5pPr>
            <a:lvl6pPr marL="0" marR="0" lvl="5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6pPr>
            <a:lvl7pPr marL="0" marR="0" lvl="6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7pPr>
            <a:lvl8pPr marL="0" marR="0" lvl="7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8pPr>
            <a:lvl9pPr marL="0" marR="0" lvl="8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kkitt"/>
              <a:buNone/>
              <a:defRPr sz="5400" b="0" i="0" u="none" strike="noStrike" cap="none">
                <a:latin typeface="Rokkitt"/>
                <a:ea typeface="Rokkitt"/>
                <a:cs typeface="Rokkitt"/>
                <a:sym typeface="Rokkit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365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17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914400" marR="0" lvl="1" indent="-32575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53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1371600" marR="0" lvl="2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1828800" marR="0" lvl="3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2286000" marR="0" lvl="4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2743200" marR="0" lvl="5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3200400" marR="0" lvl="6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3657600" marR="0" lvl="7" indent="-31495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4114800" marR="0" lvl="8" indent="-314959" algn="l" rtl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dt" idx="10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ftr" idx="11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1pPr>
            <a:lvl2pPr marL="0" marR="0" lvl="1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2pPr>
            <a:lvl3pPr marL="0" marR="0" lvl="2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3pPr>
            <a:lvl4pPr marL="0" marR="0" lvl="3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4pPr>
            <a:lvl5pPr marL="0" marR="0" lvl="4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5pPr>
            <a:lvl6pPr marL="0" marR="0" lvl="5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6pPr>
            <a:lvl7pPr marL="0" marR="0" lvl="6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7pPr>
            <a:lvl8pPr marL="0" marR="0" lvl="7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8pPr>
            <a:lvl9pPr marL="0" marR="0" lvl="8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kkitt"/>
              <a:buNone/>
              <a:defRPr sz="5400" b="0" i="0" u="none" strike="noStrike" cap="none">
                <a:latin typeface="Rokkitt"/>
                <a:ea typeface="Rokkitt"/>
                <a:cs typeface="Rokkitt"/>
                <a:sym typeface="Rokkit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1069848" y="2194560"/>
            <a:ext cx="4754880" cy="397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365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17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914400" marR="0" lvl="1" indent="-32575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53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1371600" marR="0" lvl="2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1828800" marR="0" lvl="3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2286000" marR="0" lvl="4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2743200" marR="0" lvl="5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3200400" marR="0" lvl="6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3657600" marR="0" lvl="7" indent="-31495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4114800" marR="0" lvl="8" indent="-314959" algn="l" rtl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6364224" y="2194560"/>
            <a:ext cx="4754880" cy="397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365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17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914400" marR="0" lvl="1" indent="-32575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53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1371600" marR="0" lvl="2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1828800" marR="0" lvl="3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2286000" marR="0" lvl="4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2743200" marR="0" lvl="5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3200400" marR="0" lvl="6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3657600" marR="0" lvl="7" indent="-31495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4114800" marR="0" lvl="8" indent="-314959" algn="l" rtl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dt" idx="10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ftr" idx="11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1pPr>
            <a:lvl2pPr marL="0" marR="0" lvl="1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2pPr>
            <a:lvl3pPr marL="0" marR="0" lvl="2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3pPr>
            <a:lvl4pPr marL="0" marR="0" lvl="3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4pPr>
            <a:lvl5pPr marL="0" marR="0" lvl="4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5pPr>
            <a:lvl6pPr marL="0" marR="0" lvl="5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6pPr>
            <a:lvl7pPr marL="0" marR="0" lvl="6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7pPr>
            <a:lvl8pPr marL="0" marR="0" lvl="7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8pPr>
            <a:lvl9pPr marL="0" marR="0" lvl="8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kkitt"/>
              <a:buNone/>
              <a:defRPr sz="5400" b="0" i="0" u="none" strike="noStrike" cap="none">
                <a:latin typeface="Rokkitt"/>
                <a:ea typeface="Rokkitt"/>
                <a:cs typeface="Rokkitt"/>
                <a:sym typeface="Rokkit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1700"/>
              <a:buFont typeface="Noto Sans Symbols"/>
              <a:buNone/>
              <a:defRPr sz="2000" b="1" i="0" u="none" strike="noStrike" cap="none">
                <a:solidFill>
                  <a:srgbClr val="9E361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700"/>
              <a:buFont typeface="Noto Sans Symbols"/>
              <a:buNone/>
              <a:defRPr sz="2000" b="1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530"/>
              <a:buFont typeface="Noto Sans Symbols"/>
              <a:buNone/>
              <a:defRPr sz="1800" b="1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ts val="136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2"/>
          </p:nvPr>
        </p:nvSpPr>
        <p:spPr>
          <a:xfrm>
            <a:off x="1069848" y="2743200"/>
            <a:ext cx="475488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365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17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914400" marR="0" lvl="1" indent="-32575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53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1371600" marR="0" lvl="2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1828800" marR="0" lvl="3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2286000" marR="0" lvl="4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2743200" marR="0" lvl="5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3200400" marR="0" lvl="6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3657600" marR="0" lvl="7" indent="-31495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4114800" marR="0" lvl="8" indent="-314959" algn="l" rtl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3"/>
          </p:nvPr>
        </p:nvSpPr>
        <p:spPr>
          <a:xfrm>
            <a:off x="6364224" y="2048256"/>
            <a:ext cx="4754880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1700"/>
              <a:buFont typeface="Noto Sans Symbols"/>
              <a:buNone/>
              <a:defRPr sz="2000" b="1" i="0" u="none" strike="noStrike" cap="none">
                <a:solidFill>
                  <a:srgbClr val="9E361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700"/>
              <a:buFont typeface="Noto Sans Symbols"/>
              <a:buNone/>
              <a:defRPr sz="2000" b="1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530"/>
              <a:buFont typeface="Noto Sans Symbols"/>
              <a:buNone/>
              <a:defRPr sz="1800" b="1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ts val="136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4"/>
          </p:nvPr>
        </p:nvSpPr>
        <p:spPr>
          <a:xfrm>
            <a:off x="6364224" y="2743200"/>
            <a:ext cx="475488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365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17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914400" marR="0" lvl="1" indent="-32575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53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1371600" marR="0" lvl="2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1828800" marR="0" lvl="3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2286000" marR="0" lvl="4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2743200" marR="0" lvl="5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3200400" marR="0" lvl="6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3657600" marR="0" lvl="7" indent="-31495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4114800" marR="0" lvl="8" indent="-314959" algn="l" rtl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dt" idx="10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ftr" idx="11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1pPr>
            <a:lvl2pPr marL="0" marR="0" lvl="1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2pPr>
            <a:lvl3pPr marL="0" marR="0" lvl="2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3pPr>
            <a:lvl4pPr marL="0" marR="0" lvl="3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4pPr>
            <a:lvl5pPr marL="0" marR="0" lvl="4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5pPr>
            <a:lvl6pPr marL="0" marR="0" lvl="5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6pPr>
            <a:lvl7pPr marL="0" marR="0" lvl="6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7pPr>
            <a:lvl8pPr marL="0" marR="0" lvl="7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8pPr>
            <a:lvl9pPr marL="0" marR="0" lvl="8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rotWithShape="1">
            <a:blip r:embed="rId2">
              <a:alphaModFix amt="85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0"/>
              <a:buFont typeface="Rokkitt"/>
              <a:buNone/>
              <a:defRPr sz="8000" b="0" i="0" u="none" strike="noStrike" cap="none">
                <a:latin typeface="Rokkitt"/>
                <a:ea typeface="Rokkitt"/>
                <a:cs typeface="Rokkitt"/>
                <a:sym typeface="Rokkit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17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530"/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19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19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19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19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19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ts val="119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dt" idx="10"/>
          </p:nvPr>
        </p:nvSpPr>
        <p:spPr>
          <a:xfrm>
            <a:off x="8593667" y="6272784"/>
            <a:ext cx="2644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ftr" idx="11"/>
          </p:nvPr>
        </p:nvSpPr>
        <p:spPr>
          <a:xfrm>
            <a:off x="2182708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grpSp>
        <p:nvGrpSpPr>
          <p:cNvPr id="58" name="Shape 58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59" name="Shape 59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3">
                <a:alphaModFix/>
              </a:blip>
              <a:tile tx="0" ty="0" sx="85000" sy="85000" flip="none" algn="tl"/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Shape 60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843702" y="2506133"/>
            <a:ext cx="1188298" cy="720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28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1pPr>
            <a:lvl2pPr marL="0" marR="0" lvl="1" indent="0" algn="ctr" rtl="0">
              <a:spcBef>
                <a:spcPts val="0"/>
              </a:spcBef>
              <a:buNone/>
              <a:defRPr sz="28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2pPr>
            <a:lvl3pPr marL="0" marR="0" lvl="2" indent="0" algn="ctr" rtl="0">
              <a:spcBef>
                <a:spcPts val="0"/>
              </a:spcBef>
              <a:buNone/>
              <a:defRPr sz="28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3pPr>
            <a:lvl4pPr marL="0" marR="0" lvl="3" indent="0" algn="ctr" rtl="0">
              <a:spcBef>
                <a:spcPts val="0"/>
              </a:spcBef>
              <a:buNone/>
              <a:defRPr sz="28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4pPr>
            <a:lvl5pPr marL="0" marR="0" lvl="4" indent="0" algn="ctr" rtl="0">
              <a:spcBef>
                <a:spcPts val="0"/>
              </a:spcBef>
              <a:buNone/>
              <a:defRPr sz="28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5pPr>
            <a:lvl6pPr marL="0" marR="0" lvl="5" indent="0" algn="ctr" rtl="0">
              <a:spcBef>
                <a:spcPts val="0"/>
              </a:spcBef>
              <a:buNone/>
              <a:defRPr sz="28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6pPr>
            <a:lvl7pPr marL="0" marR="0" lvl="6" indent="0" algn="ctr" rtl="0">
              <a:spcBef>
                <a:spcPts val="0"/>
              </a:spcBef>
              <a:buNone/>
              <a:defRPr sz="28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7pPr>
            <a:lvl8pPr marL="0" marR="0" lvl="7" indent="0" algn="ctr" rtl="0">
              <a:spcBef>
                <a:spcPts val="0"/>
              </a:spcBef>
              <a:buNone/>
              <a:defRPr sz="28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8pPr>
            <a:lvl9pPr marL="0" marR="0" lvl="8" indent="0" algn="ctr" rtl="0">
              <a:spcBef>
                <a:spcPts val="0"/>
              </a:spcBef>
              <a:buNone/>
              <a:defRPr sz="28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kkitt"/>
              <a:buNone/>
              <a:defRPr sz="5400" b="0" i="0" u="none" strike="noStrike" cap="none">
                <a:latin typeface="Rokkitt"/>
                <a:ea typeface="Rokkitt"/>
                <a:cs typeface="Rokkitt"/>
                <a:sym typeface="Rokkit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dt" idx="10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ftr" idx="11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1pPr>
            <a:lvl2pPr marL="0" marR="0" lvl="1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2pPr>
            <a:lvl3pPr marL="0" marR="0" lvl="2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3pPr>
            <a:lvl4pPr marL="0" marR="0" lvl="3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4pPr>
            <a:lvl5pPr marL="0" marR="0" lvl="4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5pPr>
            <a:lvl6pPr marL="0" marR="0" lvl="5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6pPr>
            <a:lvl7pPr marL="0" marR="0" lvl="6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7pPr>
            <a:lvl8pPr marL="0" marR="0" lvl="7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8pPr>
            <a:lvl9pPr marL="0" marR="0" lvl="8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dt" idx="10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ftr" idx="11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1pPr>
            <a:lvl2pPr marL="0" marR="0" lvl="1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2pPr>
            <a:lvl3pPr marL="0" marR="0" lvl="2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3pPr>
            <a:lvl4pPr marL="0" marR="0" lvl="3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4pPr>
            <a:lvl5pPr marL="0" marR="0" lvl="4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5pPr>
            <a:lvl6pPr marL="0" marR="0" lvl="5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6pPr>
            <a:lvl7pPr marL="0" marR="0" lvl="6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7pPr>
            <a:lvl8pPr marL="0" marR="0" lvl="7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8pPr>
            <a:lvl9pPr marL="0" marR="0" lvl="8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rotWithShape="1">
            <a:blip r:embed="rId2">
              <a:alphaModFix amt="60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Rokkitt"/>
              <a:buNone/>
              <a:defRPr sz="3200" b="1" i="0" u="none" strike="noStrike" cap="none">
                <a:latin typeface="Rokkitt"/>
                <a:ea typeface="Rokkitt"/>
                <a:cs typeface="Rokkitt"/>
                <a:sym typeface="Rokkit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838200" y="685800"/>
            <a:ext cx="6711696" cy="5020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365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17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914400" marR="0" lvl="1" indent="-32575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53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1371600" marR="0" lvl="2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1828800" marR="0" lvl="3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2286000" marR="0" lvl="4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2743200" marR="0" lvl="5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3200400" marR="0" lvl="6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3657600" marR="0" lvl="7" indent="-31495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4114800" marR="0" lvl="8" indent="-314959" algn="l" rtl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2"/>
          </p:nvPr>
        </p:nvSpPr>
        <p:spPr>
          <a:xfrm>
            <a:off x="8549640" y="2423160"/>
            <a:ext cx="32004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E3611"/>
              </a:buClr>
              <a:buSzPts val="1190"/>
              <a:buFont typeface="Noto Sans Symbols"/>
              <a:buNone/>
              <a:defRPr sz="1400" b="0" i="0" u="none" strike="noStrike" cap="none">
                <a:solidFill>
                  <a:srgbClr val="9E361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020"/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85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765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765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765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765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765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ts val="765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dt" idx="10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ftr" idx="11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grpSp>
        <p:nvGrpSpPr>
          <p:cNvPr id="78" name="Shape 78"/>
          <p:cNvGrpSpPr/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79" name="Shape 7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3">
                <a:alphaModFix/>
              </a:blip>
              <a:tile tx="50800" ty="0" sx="85000" sy="85000" flip="none" algn="tl"/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Shape 8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" name="Shape 81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1pPr>
            <a:lvl2pPr marL="0" marR="0" lvl="1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2pPr>
            <a:lvl3pPr marL="0" marR="0" lvl="2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3pPr>
            <a:lvl4pPr marL="0" marR="0" lvl="3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4pPr>
            <a:lvl5pPr marL="0" marR="0" lvl="4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5pPr>
            <a:lvl6pPr marL="0" marR="0" lvl="5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6pPr>
            <a:lvl7pPr marL="0" marR="0" lvl="6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7pPr>
            <a:lvl8pPr marL="0" marR="0" lvl="7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8pPr>
            <a:lvl9pPr marL="0" marR="0" lvl="8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rotWithShape="1">
            <a:blip r:embed="rId2">
              <a:alphaModFix amt="60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Rokkitt"/>
              <a:buNone/>
              <a:defRPr sz="3200" b="1" i="0" u="none" strike="noStrike" cap="none">
                <a:latin typeface="Rokkitt"/>
                <a:ea typeface="Rokkitt"/>
                <a:cs typeface="Rokkitt"/>
                <a:sym typeface="Rokkit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idx="2"/>
          </p:nvPr>
        </p:nvSpPr>
        <p:spPr>
          <a:xfrm>
            <a:off x="0" y="0"/>
            <a:ext cx="8303740" cy="6858000"/>
          </a:xfrm>
          <a:prstGeom prst="rect">
            <a:avLst/>
          </a:prstGeom>
          <a:solidFill>
            <a:srgbClr val="E1DFDF"/>
          </a:solidFill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2720"/>
              <a:buFont typeface="Noto Sans Symbols"/>
              <a:buNone/>
              <a:defRPr sz="32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2380"/>
              <a:buFont typeface="Noto Sans Symbols"/>
              <a:buNone/>
              <a:defRPr sz="2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2040"/>
              <a:buFont typeface="Noto Sans Symbols"/>
              <a:buNone/>
              <a:defRPr sz="2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7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7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7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7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7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ts val="17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8549640" y="2423160"/>
            <a:ext cx="32004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E3611"/>
              </a:buClr>
              <a:buSzPts val="1190"/>
              <a:buFont typeface="Noto Sans Symbols"/>
              <a:buNone/>
              <a:defRPr sz="1400" b="0" i="0" u="none" strike="noStrike" cap="none">
                <a:solidFill>
                  <a:srgbClr val="9E361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020"/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85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765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765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765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765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765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ts val="765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dt" idx="10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grpSp>
        <p:nvGrpSpPr>
          <p:cNvPr id="88" name="Shape 88"/>
          <p:cNvGrpSpPr/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9" name="Shape 8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3">
                <a:alphaModFix/>
              </a:blip>
              <a:tile tx="50800" ty="0" sx="85000" sy="85000" flip="none" algn="tl"/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Shape 9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1pPr>
            <a:lvl2pPr marL="0" marR="0" lvl="1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2pPr>
            <a:lvl3pPr marL="0" marR="0" lvl="2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3pPr>
            <a:lvl4pPr marL="0" marR="0" lvl="3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4pPr>
            <a:lvl5pPr marL="0" marR="0" lvl="4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5pPr>
            <a:lvl6pPr marL="0" marR="0" lvl="5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6pPr>
            <a:lvl7pPr marL="0" marR="0" lvl="6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7pPr>
            <a:lvl8pPr marL="0" marR="0" lvl="7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8pPr>
            <a:lvl9pPr marL="0" marR="0" lvl="8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kkitt"/>
              <a:buNone/>
              <a:defRPr sz="5400" b="0" i="0" u="none" strike="noStrike" cap="none">
                <a:latin typeface="Rokkitt"/>
                <a:ea typeface="Rokkitt"/>
                <a:cs typeface="Rokkitt"/>
                <a:sym typeface="Rokkit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365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17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914400" marR="0" lvl="1" indent="-32575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53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1371600" marR="0" lvl="2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1828800" marR="0" lvl="3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2286000" marR="0" lvl="4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2743200" marR="0" lvl="5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3200400" marR="0" lvl="6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3657600" marR="0" lvl="7" indent="-31495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4114800" marR="0" lvl="8" indent="-314959" algn="l" rtl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grpSp>
        <p:nvGrpSpPr>
          <p:cNvPr id="14" name="Shape 14"/>
          <p:cNvGrpSpPr/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5" name="Shape 15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13">
                <a:alphaModFix/>
              </a:blip>
              <a:tile tx="50800" ty="0" sx="85000" sy="85000" flip="none" algn="tl"/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Shape 16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Shape 17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1pPr>
            <a:lvl2pPr marL="0" marR="0" lvl="1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2pPr>
            <a:lvl3pPr marL="0" marR="0" lvl="2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3pPr>
            <a:lvl4pPr marL="0" marR="0" lvl="3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4pPr>
            <a:lvl5pPr marL="0" marR="0" lvl="4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5pPr>
            <a:lvl6pPr marL="0" marR="0" lvl="5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6pPr>
            <a:lvl7pPr marL="0" marR="0" lvl="6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7pPr>
            <a:lvl8pPr marL="0" marR="0" lvl="7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8pPr>
            <a:lvl9pPr marL="0" marR="0" lvl="8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kingcounty.gov/healthservices/health/BOH/regulations/2010.aspx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cdc.gov/asthma/asthmadata.htm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7fcOE5TCfAI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science.howstuffworks.com/environmental/green-science/air-pollution-heart-health2.htm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acrd.bc.ca/particulate-matter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binational.pharmacy.arizona.edu/content/toxicology-background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vapesensation.com/cms.php?id_cms=9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upr.org/post/tooele-tables-ban-e-cigarette-smoking-public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600"/>
              <a:buFont typeface="Rokkitt"/>
              <a:buNone/>
            </a:pPr>
            <a:r>
              <a:rPr lang="en-US" sz="9600" b="0" i="0" u="none" strike="noStrike" cap="none">
                <a:latin typeface="Rokkitt"/>
                <a:ea typeface="Rokkitt"/>
                <a:cs typeface="Rokkitt"/>
                <a:sym typeface="Rokkitt"/>
              </a:rPr>
              <a:t>VAPING: HISTORY, HEALTH, AND HEIGL</a:t>
            </a:r>
            <a:endParaRPr sz="9600" b="0" i="0" u="none" strike="noStrike" cap="none">
              <a:latin typeface="Rokkitt"/>
              <a:ea typeface="Rokkitt"/>
              <a:cs typeface="Rokkitt"/>
              <a:sym typeface="Rokkitt"/>
            </a:endParaRPr>
          </a:p>
        </p:txBody>
      </p:sp>
      <p:sp>
        <p:nvSpPr>
          <p:cNvPr id="109" name="Shape 109"/>
          <p:cNvSpPr txBox="1">
            <a:spLocks noGrp="1"/>
          </p:cNvSpPr>
          <p:nvPr>
            <p:ph type="subTitle" idx="1"/>
          </p:nvPr>
        </p:nvSpPr>
        <p:spPr>
          <a:xfrm>
            <a:off x="1051550" y="5898971"/>
            <a:ext cx="7219200" cy="4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1870"/>
              <a:buFont typeface="Noto Sans Symbols"/>
              <a:buNone/>
            </a:pPr>
            <a:endParaRPr sz="220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kkitt"/>
              <a:buNone/>
            </a:pPr>
            <a:r>
              <a:rPr lang="en-US" sz="5400" b="0" i="0" u="none" strike="noStrike" cap="none">
                <a:latin typeface="Rokkitt"/>
                <a:ea typeface="Rokkitt"/>
                <a:cs typeface="Rokkitt"/>
                <a:sym typeface="Rokkitt"/>
              </a:rPr>
              <a:t>SAFE TO EAT, SAFE TO INHALE?</a:t>
            </a:r>
            <a:endParaRPr sz="5400" b="0" i="0" u="none" strike="noStrike" cap="none">
              <a:latin typeface="Rokkitt"/>
              <a:ea typeface="Rokkitt"/>
              <a:cs typeface="Rokkitt"/>
              <a:sym typeface="Rokkitt"/>
            </a:endParaRPr>
          </a:p>
        </p:txBody>
      </p:sp>
      <p:pic>
        <p:nvPicPr>
          <p:cNvPr id="194" name="Shape 19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069975" y="2573445"/>
            <a:ext cx="4754563" cy="3219235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95" name="Shape 195"/>
          <p:cNvSpPr txBox="1">
            <a:spLocks noGrp="1"/>
          </p:cNvSpPr>
          <p:nvPr>
            <p:ph type="body" idx="2"/>
          </p:nvPr>
        </p:nvSpPr>
        <p:spPr>
          <a:xfrm>
            <a:off x="6364224" y="2194560"/>
            <a:ext cx="4754880" cy="397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2880" marR="0" lvl="0" indent="-18288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E3611"/>
              </a:buClr>
              <a:buSzPts val="17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FDA regulates food additives based on:</a:t>
            </a:r>
            <a:endParaRPr/>
          </a:p>
          <a:p>
            <a:pPr marL="457200" marR="0" lvl="1" indent="-18288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530"/>
              <a:buFont typeface="Noto Sans Symbols"/>
              <a:buChar char="▪"/>
            </a:pPr>
            <a:r>
              <a:rPr lang="en-US"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Historical use</a:t>
            </a:r>
            <a:endParaRPr/>
          </a:p>
          <a:p>
            <a:pPr marL="457200" marR="0" lvl="1" indent="-182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E3611"/>
              </a:buClr>
              <a:buSzPts val="1530"/>
              <a:buFont typeface="Noto Sans Symbols"/>
              <a:buChar char="▪"/>
            </a:pPr>
            <a:r>
              <a:rPr lang="en-US"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Carcinogenicity</a:t>
            </a:r>
            <a:endParaRPr sz="180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457200" marR="0" lvl="1" indent="-182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E3611"/>
              </a:buClr>
              <a:buSzPts val="1530"/>
              <a:buFont typeface="Noto Sans Symbols"/>
              <a:buChar char="▪"/>
            </a:pPr>
            <a:r>
              <a:rPr lang="en-US"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Oral toxicity in animals</a:t>
            </a:r>
            <a:endParaRPr/>
          </a:p>
          <a:p>
            <a:pPr marL="182880" marR="0" lvl="0" indent="-74929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9E3611"/>
              </a:buClr>
              <a:buSzPts val="1700"/>
              <a:buFont typeface="Noto Sans Symbols"/>
              <a:buNone/>
            </a:pPr>
            <a:endParaRPr sz="200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182880" marR="0" lvl="0" indent="-1828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17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Worst Case: microwave popcorn butter flavoring </a:t>
            </a:r>
            <a:r>
              <a:rPr lang="en-US" sz="2000" b="1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diacetyl</a:t>
            </a:r>
            <a:endParaRPr sz="2000" b="1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457200" marR="0" lvl="1" indent="-18288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530"/>
              <a:buFont typeface="Noto Sans Symbols"/>
              <a:buChar char="▪"/>
            </a:pPr>
            <a:r>
              <a:rPr lang="en-US"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Safe to eat, dangerous to lungs</a:t>
            </a:r>
            <a:endParaRPr/>
          </a:p>
          <a:p>
            <a:pPr marL="731520" marR="0" lvl="2" indent="-9651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None/>
            </a:pPr>
            <a:endParaRPr sz="160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96" name="Shape 196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rPr>
              <a:t>10</a:t>
            </a:fld>
            <a:endParaRPr sz="1400" b="1">
              <a:solidFill>
                <a:srgbClr val="FFFFFF"/>
              </a:solidFill>
              <a:latin typeface="Rokkitt"/>
              <a:ea typeface="Rokkitt"/>
              <a:cs typeface="Rokkitt"/>
              <a:sym typeface="Rokkit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Shape 201"/>
          <p:cNvPicPr preferRelativeResize="0"/>
          <p:nvPr/>
        </p:nvPicPr>
        <p:blipFill rotWithShape="1">
          <a:blip r:embed="rId3">
            <a:alphaModFix/>
          </a:blip>
          <a:srcRect l="7916" t="19074" r="7917" b="5185"/>
          <a:stretch/>
        </p:blipFill>
        <p:spPr>
          <a:xfrm>
            <a:off x="2275892" y="1481137"/>
            <a:ext cx="7696200" cy="3895726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02" name="Shape 202"/>
          <p:cNvSpPr/>
          <p:nvPr/>
        </p:nvSpPr>
        <p:spPr>
          <a:xfrm>
            <a:off x="5707380" y="3894614"/>
            <a:ext cx="4114800" cy="919401"/>
          </a:xfrm>
          <a:prstGeom prst="wedgeRoundRectCallout">
            <a:avLst>
              <a:gd name="adj1" fmla="val -9167"/>
              <a:gd name="adj2" fmla="val -95865"/>
              <a:gd name="adj3" fmla="val 16667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How long have they been on the market?</a:t>
            </a:r>
            <a:endParaRPr sz="24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03" name="Shape 203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rPr>
              <a:t>11</a:t>
            </a:fld>
            <a:endParaRPr sz="1400" b="1">
              <a:solidFill>
                <a:srgbClr val="FFFFFF"/>
              </a:solidFill>
              <a:latin typeface="Rokkitt"/>
              <a:ea typeface="Rokkitt"/>
              <a:cs typeface="Rokkitt"/>
              <a:sym typeface="Rokkit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8" name="Shape 208"/>
          <p:cNvCxnSpPr>
            <a:stCxn id="209" idx="2"/>
            <a:endCxn id="210" idx="0"/>
          </p:cNvCxnSpPr>
          <p:nvPr/>
        </p:nvCxnSpPr>
        <p:spPr>
          <a:xfrm>
            <a:off x="6473809" y="3555837"/>
            <a:ext cx="0" cy="10929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kkitt"/>
              <a:buNone/>
            </a:pPr>
            <a:r>
              <a:rPr lang="en-US" sz="5400" b="0" i="0" u="none" strike="noStrike" cap="none">
                <a:latin typeface="Rokkitt"/>
                <a:ea typeface="Rokkitt"/>
                <a:cs typeface="Rokkitt"/>
                <a:sym typeface="Rokkitt"/>
              </a:rPr>
              <a:t>A QUICK HISTORY OF E-CIGS</a:t>
            </a:r>
            <a:endParaRPr sz="5400" b="0" i="0" u="none" strike="noStrike" cap="none">
              <a:latin typeface="Rokkitt"/>
              <a:ea typeface="Rokkitt"/>
              <a:cs typeface="Rokkitt"/>
              <a:sym typeface="Rokkitt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rPr>
              <a:t>12</a:t>
            </a:fld>
            <a:endParaRPr sz="1400" b="1">
              <a:solidFill>
                <a:srgbClr val="FFFFFF"/>
              </a:solidFill>
              <a:latin typeface="Rokkitt"/>
              <a:ea typeface="Rokkitt"/>
              <a:cs typeface="Rokkitt"/>
              <a:sym typeface="Rokkitt"/>
            </a:endParaRPr>
          </a:p>
        </p:txBody>
      </p:sp>
      <p:sp>
        <p:nvSpPr>
          <p:cNvPr id="213" name="Shape 213"/>
          <p:cNvSpPr/>
          <p:nvPr/>
        </p:nvSpPr>
        <p:spPr>
          <a:xfrm>
            <a:off x="1069848" y="3648075"/>
            <a:ext cx="10058400" cy="100965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FDF4F1"/>
              </a:gs>
              <a:gs pos="74000">
                <a:srgbClr val="F2A88D"/>
              </a:gs>
              <a:gs pos="83000">
                <a:srgbClr val="F2A88D"/>
              </a:gs>
              <a:gs pos="100000">
                <a:srgbClr val="F7C4B2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accent1"/>
                </a:solidFill>
                <a:latin typeface="Rockwell"/>
                <a:ea typeface="Rockwell"/>
                <a:cs typeface="Rockwell"/>
                <a:sym typeface="Rockwell"/>
              </a:rPr>
              <a:t>Early 2000’s	2003	2005	2008	2010	2011	2012	2013	2014</a:t>
            </a:r>
            <a:endParaRPr sz="1800">
              <a:solidFill>
                <a:schemeClr val="accen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grpSp>
        <p:nvGrpSpPr>
          <p:cNvPr id="214" name="Shape 214"/>
          <p:cNvGrpSpPr/>
          <p:nvPr/>
        </p:nvGrpSpPr>
        <p:grpSpPr>
          <a:xfrm>
            <a:off x="1069848" y="4639449"/>
            <a:ext cx="2444877" cy="2017466"/>
            <a:chOff x="1069848" y="1543824"/>
            <a:chExt cx="2444877" cy="2017466"/>
          </a:xfrm>
        </p:grpSpPr>
        <p:sp>
          <p:nvSpPr>
            <p:cNvPr id="215" name="Shape 215"/>
            <p:cNvSpPr txBox="1"/>
            <p:nvPr/>
          </p:nvSpPr>
          <p:spPr>
            <a:xfrm>
              <a:off x="1069848" y="2914959"/>
              <a:ext cx="2444877" cy="646331"/>
            </a:xfrm>
            <a:prstGeom prst="rect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Invented by Chinese pharmacist Hon Lik</a:t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pic>
          <p:nvPicPr>
            <p:cNvPr id="216" name="Shape 21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73277" y="1543824"/>
              <a:ext cx="2441448" cy="1371135"/>
            </a:xfrm>
            <a:prstGeom prst="rect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cxnSp>
        <p:nvCxnSpPr>
          <p:cNvPr id="217" name="Shape 217"/>
          <p:cNvCxnSpPr>
            <a:stCxn id="216" idx="0"/>
          </p:cNvCxnSpPr>
          <p:nvPr/>
        </p:nvCxnSpPr>
        <p:spPr>
          <a:xfrm rot="10800000">
            <a:off x="2292201" y="4400649"/>
            <a:ext cx="1800" cy="2388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18" name="Shape 218"/>
          <p:cNvGrpSpPr/>
          <p:nvPr/>
        </p:nvGrpSpPr>
        <p:grpSpPr>
          <a:xfrm>
            <a:off x="2850986" y="2028659"/>
            <a:ext cx="1673242" cy="1513273"/>
            <a:chOff x="2729688" y="2028659"/>
            <a:chExt cx="1673242" cy="1513273"/>
          </a:xfrm>
        </p:grpSpPr>
        <p:pic>
          <p:nvPicPr>
            <p:cNvPr id="219" name="Shape 21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729688" y="2028659"/>
              <a:ext cx="1633538" cy="7953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0" name="Shape 220"/>
            <p:cNvSpPr txBox="1"/>
            <p:nvPr/>
          </p:nvSpPr>
          <p:spPr>
            <a:xfrm>
              <a:off x="2759867" y="2895601"/>
              <a:ext cx="1643063" cy="646331"/>
            </a:xfrm>
            <a:prstGeom prst="rect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Patented in China</a:t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</p:grpSp>
      <p:cxnSp>
        <p:nvCxnSpPr>
          <p:cNvPr id="221" name="Shape 221"/>
          <p:cNvCxnSpPr>
            <a:stCxn id="220" idx="2"/>
          </p:cNvCxnSpPr>
          <p:nvPr/>
        </p:nvCxnSpPr>
        <p:spPr>
          <a:xfrm>
            <a:off x="3702696" y="3541932"/>
            <a:ext cx="1500" cy="3489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2" name="Shape 222"/>
          <p:cNvSpPr txBox="1"/>
          <p:nvPr/>
        </p:nvSpPr>
        <p:spPr>
          <a:xfrm>
            <a:off x="3996177" y="4639449"/>
            <a:ext cx="1219635" cy="646331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Exported to U.S.</a:t>
            </a:r>
            <a:endParaRPr sz="18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cxnSp>
        <p:nvCxnSpPr>
          <p:cNvPr id="223" name="Shape 223"/>
          <p:cNvCxnSpPr>
            <a:stCxn id="222" idx="0"/>
          </p:cNvCxnSpPr>
          <p:nvPr/>
        </p:nvCxnSpPr>
        <p:spPr>
          <a:xfrm rot="10800000">
            <a:off x="4605994" y="4400649"/>
            <a:ext cx="0" cy="2388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10" name="Shape 210"/>
          <p:cNvSpPr txBox="1"/>
          <p:nvPr/>
        </p:nvSpPr>
        <p:spPr>
          <a:xfrm>
            <a:off x="5514455" y="4648587"/>
            <a:ext cx="1918707" cy="92333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King County BOH passes e-cig regulations</a:t>
            </a:r>
            <a:endParaRPr sz="18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224" name="Shape 224"/>
          <p:cNvPicPr preferRelativeResize="0"/>
          <p:nvPr/>
        </p:nvPicPr>
        <p:blipFill rotWithShape="1">
          <a:blip r:embed="rId5">
            <a:alphaModFix/>
          </a:blip>
          <a:srcRect l="2689" r="70010" b="88259"/>
          <a:stretch/>
        </p:blipFill>
        <p:spPr>
          <a:xfrm>
            <a:off x="5697520" y="5594522"/>
            <a:ext cx="1552576" cy="9872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5" name="Shape 225"/>
          <p:cNvGrpSpPr/>
          <p:nvPr/>
        </p:nvGrpSpPr>
        <p:grpSpPr>
          <a:xfrm>
            <a:off x="5849661" y="1782059"/>
            <a:ext cx="1248295" cy="1773778"/>
            <a:chOff x="5514455" y="1782059"/>
            <a:chExt cx="1248295" cy="1773778"/>
          </a:xfrm>
        </p:grpSpPr>
        <p:sp>
          <p:nvSpPr>
            <p:cNvPr id="209" name="Shape 209"/>
            <p:cNvSpPr txBox="1"/>
            <p:nvPr/>
          </p:nvSpPr>
          <p:spPr>
            <a:xfrm>
              <a:off x="5514455" y="2909506"/>
              <a:ext cx="1248295" cy="646331"/>
            </a:xfrm>
            <a:prstGeom prst="rect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Heigl interview</a:t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pic>
          <p:nvPicPr>
            <p:cNvPr id="226" name="Shape 226"/>
            <p:cNvPicPr preferRelativeResize="0"/>
            <p:nvPr/>
          </p:nvPicPr>
          <p:blipFill rotWithShape="1">
            <a:blip r:embed="rId6">
              <a:alphaModFix/>
            </a:blip>
            <a:srcRect l="29104" t="19556" r="34957" b="22740"/>
            <a:stretch/>
          </p:blipFill>
          <p:spPr>
            <a:xfrm>
              <a:off x="5514455" y="1782059"/>
              <a:ext cx="1248295" cy="1127446"/>
            </a:xfrm>
            <a:prstGeom prst="rect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sp>
        <p:nvSpPr>
          <p:cNvPr id="227" name="Shape 227"/>
          <p:cNvSpPr txBox="1"/>
          <p:nvPr/>
        </p:nvSpPr>
        <p:spPr>
          <a:xfrm>
            <a:off x="8952143" y="2618602"/>
            <a:ext cx="2176105" cy="92333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FDA proposes expanding its authority to e-cigs</a:t>
            </a:r>
            <a:endParaRPr sz="18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228" name="Shape 22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952143" y="1602649"/>
            <a:ext cx="2176105" cy="10159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9" name="Shape 229"/>
          <p:cNvCxnSpPr>
            <a:stCxn id="227" idx="2"/>
          </p:cNvCxnSpPr>
          <p:nvPr/>
        </p:nvCxnSpPr>
        <p:spPr>
          <a:xfrm>
            <a:off x="10040195" y="3541932"/>
            <a:ext cx="0" cy="3657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/>
          <p:nvPr/>
        </p:nvSpPr>
        <p:spPr>
          <a:xfrm>
            <a:off x="8288036" y="4350856"/>
            <a:ext cx="1761683" cy="943675"/>
          </a:xfrm>
          <a:prstGeom prst="rect">
            <a:avLst/>
          </a:prstGeom>
          <a:solidFill>
            <a:srgbClr val="5D1B13"/>
          </a:solidFill>
          <a:ln w="12700" cap="flat" cmpd="sng">
            <a:solidFill>
              <a:srgbClr val="99341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35" name="Shape 235"/>
          <p:cNvSpPr/>
          <p:nvPr/>
        </p:nvSpPr>
        <p:spPr>
          <a:xfrm rot="10800000">
            <a:off x="7367005" y="4400163"/>
            <a:ext cx="911506" cy="894368"/>
          </a:xfrm>
          <a:prstGeom prst="rtTriangle">
            <a:avLst/>
          </a:prstGeom>
          <a:gradFill>
            <a:gsLst>
              <a:gs pos="0">
                <a:srgbClr val="E99A92"/>
              </a:gs>
              <a:gs pos="46000">
                <a:srgbClr val="A83021"/>
              </a:gs>
              <a:gs pos="100000">
                <a:srgbClr val="5D1A12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cxnSp>
        <p:nvCxnSpPr>
          <p:cNvPr id="236" name="Shape 236"/>
          <p:cNvCxnSpPr/>
          <p:nvPr/>
        </p:nvCxnSpPr>
        <p:spPr>
          <a:xfrm>
            <a:off x="8278512" y="4350856"/>
            <a:ext cx="1" cy="1250527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7" name="Shape 237"/>
          <p:cNvCxnSpPr/>
          <p:nvPr/>
        </p:nvCxnSpPr>
        <p:spPr>
          <a:xfrm flipH="1">
            <a:off x="7367006" y="4350856"/>
            <a:ext cx="1" cy="365699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38" name="Shape 238"/>
          <p:cNvSpPr/>
          <p:nvPr/>
        </p:nvSpPr>
        <p:spPr>
          <a:xfrm flipH="1">
            <a:off x="6438057" y="2494787"/>
            <a:ext cx="3602137" cy="1412843"/>
          </a:xfrm>
          <a:prstGeom prst="rtTriangle">
            <a:avLst/>
          </a:prstGeom>
          <a:gradFill>
            <a:gsLst>
              <a:gs pos="0">
                <a:srgbClr val="D9D1C3"/>
              </a:gs>
              <a:gs pos="46000">
                <a:srgbClr val="A69370"/>
              </a:gs>
              <a:gs pos="100000">
                <a:srgbClr val="63553D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cxnSp>
        <p:nvCxnSpPr>
          <p:cNvPr id="239" name="Shape 239"/>
          <p:cNvCxnSpPr/>
          <p:nvPr/>
        </p:nvCxnSpPr>
        <p:spPr>
          <a:xfrm flipH="1">
            <a:off x="6438058" y="3644132"/>
            <a:ext cx="1" cy="365699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kkitt"/>
              <a:buNone/>
            </a:pPr>
            <a:r>
              <a:rPr lang="en-US" sz="5400" b="0" i="0" u="none" strike="noStrike" cap="none">
                <a:latin typeface="Rokkitt"/>
                <a:ea typeface="Rokkitt"/>
                <a:cs typeface="Rokkitt"/>
                <a:sym typeface="Rokkitt"/>
              </a:rPr>
              <a:t>A QUICK HISTORY OF E-CIGS</a:t>
            </a:r>
            <a:endParaRPr sz="5400" b="0" i="0" u="none" strike="noStrike" cap="none">
              <a:latin typeface="Rokkitt"/>
              <a:ea typeface="Rokkitt"/>
              <a:cs typeface="Rokkitt"/>
              <a:sym typeface="Rokkitt"/>
            </a:endParaRPr>
          </a:p>
        </p:txBody>
      </p:sp>
      <p:sp>
        <p:nvSpPr>
          <p:cNvPr id="241" name="Shape 241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rPr>
              <a:t>13</a:t>
            </a:fld>
            <a:endParaRPr sz="1400" b="1">
              <a:solidFill>
                <a:srgbClr val="FFFFFF"/>
              </a:solidFill>
              <a:latin typeface="Rokkitt"/>
              <a:ea typeface="Rokkitt"/>
              <a:cs typeface="Rokkitt"/>
              <a:sym typeface="Rokkitt"/>
            </a:endParaRPr>
          </a:p>
        </p:txBody>
      </p:sp>
      <p:sp>
        <p:nvSpPr>
          <p:cNvPr id="242" name="Shape 242"/>
          <p:cNvSpPr/>
          <p:nvPr/>
        </p:nvSpPr>
        <p:spPr>
          <a:xfrm>
            <a:off x="1069848" y="3648075"/>
            <a:ext cx="10058400" cy="100965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FDF4F1"/>
              </a:gs>
              <a:gs pos="74000">
                <a:srgbClr val="F2A88D"/>
              </a:gs>
              <a:gs pos="83000">
                <a:srgbClr val="F2A88D"/>
              </a:gs>
              <a:gs pos="100000">
                <a:srgbClr val="F7C4B2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accent1"/>
                </a:solidFill>
                <a:latin typeface="Rockwell"/>
                <a:ea typeface="Rockwell"/>
                <a:cs typeface="Rockwell"/>
                <a:sym typeface="Rockwell"/>
              </a:rPr>
              <a:t>Early 2000’s	2003	2005	2008	2010	2011	2012	2013	2014</a:t>
            </a:r>
            <a:endParaRPr sz="1800">
              <a:solidFill>
                <a:schemeClr val="accen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cxnSp>
        <p:nvCxnSpPr>
          <p:cNvPr id="243" name="Shape 243"/>
          <p:cNvCxnSpPr>
            <a:endCxn id="238" idx="2"/>
          </p:cNvCxnSpPr>
          <p:nvPr/>
        </p:nvCxnSpPr>
        <p:spPr>
          <a:xfrm>
            <a:off x="10040194" y="2228230"/>
            <a:ext cx="0" cy="16794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44" name="Shape 244"/>
          <p:cNvGrpSpPr/>
          <p:nvPr/>
        </p:nvGrpSpPr>
        <p:grpSpPr>
          <a:xfrm>
            <a:off x="3590405" y="4409688"/>
            <a:ext cx="1918707" cy="2087477"/>
            <a:chOff x="5514455" y="4409688"/>
            <a:chExt cx="1918707" cy="2087477"/>
          </a:xfrm>
        </p:grpSpPr>
        <p:cxnSp>
          <p:nvCxnSpPr>
            <p:cNvPr id="245" name="Shape 245"/>
            <p:cNvCxnSpPr/>
            <p:nvPr/>
          </p:nvCxnSpPr>
          <p:spPr>
            <a:xfrm>
              <a:off x="7433162" y="4409688"/>
              <a:ext cx="0" cy="248037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46" name="Shape 246"/>
            <p:cNvSpPr txBox="1"/>
            <p:nvPr/>
          </p:nvSpPr>
          <p:spPr>
            <a:xfrm>
              <a:off x="5514455" y="4648587"/>
              <a:ext cx="1918707" cy="923330"/>
            </a:xfrm>
            <a:prstGeom prst="rect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First e-cig adverse event reported to FDA</a:t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pic>
          <p:nvPicPr>
            <p:cNvPr id="247" name="Shape 24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514455" y="5601383"/>
              <a:ext cx="1918707" cy="89578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8" name="Shape 248"/>
          <p:cNvSpPr txBox="1"/>
          <p:nvPr/>
        </p:nvSpPr>
        <p:spPr>
          <a:xfrm>
            <a:off x="9040725" y="1581757"/>
            <a:ext cx="1998940" cy="646331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215 calls/month to Poison Control</a:t>
            </a:r>
            <a:endParaRPr sz="18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49" name="Shape 249"/>
          <p:cNvSpPr txBox="1"/>
          <p:nvPr/>
        </p:nvSpPr>
        <p:spPr>
          <a:xfrm>
            <a:off x="5509112" y="3001744"/>
            <a:ext cx="1857895" cy="646331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1 call/month to Poison Control</a:t>
            </a:r>
            <a:endParaRPr sz="18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50" name="Shape 250"/>
          <p:cNvSpPr txBox="1"/>
          <p:nvPr/>
        </p:nvSpPr>
        <p:spPr>
          <a:xfrm>
            <a:off x="5842581" y="4657725"/>
            <a:ext cx="1524426" cy="646331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Tried by 3.3% youth</a:t>
            </a:r>
            <a:endParaRPr sz="18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51" name="Shape 251"/>
          <p:cNvSpPr txBox="1"/>
          <p:nvPr/>
        </p:nvSpPr>
        <p:spPr>
          <a:xfrm>
            <a:off x="8278512" y="5601383"/>
            <a:ext cx="1524426" cy="646331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Tried by 6.8% youth</a:t>
            </a:r>
            <a:endParaRPr sz="18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Shape 256"/>
          <p:cNvPicPr preferRelativeResize="0"/>
          <p:nvPr/>
        </p:nvPicPr>
        <p:blipFill rotWithShape="1">
          <a:blip r:embed="rId3">
            <a:alphaModFix/>
          </a:blip>
          <a:srcRect l="8021" t="19444" r="7916" b="4813"/>
          <a:stretch/>
        </p:blipFill>
        <p:spPr>
          <a:xfrm>
            <a:off x="2252663" y="1481137"/>
            <a:ext cx="7686675" cy="3895726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57" name="Shape 257"/>
          <p:cNvSpPr/>
          <p:nvPr/>
        </p:nvSpPr>
        <p:spPr>
          <a:xfrm>
            <a:off x="4893068" y="1560629"/>
            <a:ext cx="2710454" cy="1328023"/>
          </a:xfrm>
          <a:prstGeom prst="wedgeRoundRectCallout">
            <a:avLst>
              <a:gd name="adj1" fmla="val -57573"/>
              <a:gd name="adj2" fmla="val 37336"/>
              <a:gd name="adj3" fmla="val 16667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You’re going to get me in trouble!</a:t>
            </a:r>
            <a:endParaRPr sz="24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58" name="Shape 258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rPr>
              <a:t>14</a:t>
            </a:fld>
            <a:endParaRPr sz="1400" b="1">
              <a:solidFill>
                <a:srgbClr val="FFFFFF"/>
              </a:solidFill>
              <a:latin typeface="Rokkitt"/>
              <a:ea typeface="Rokkitt"/>
              <a:cs typeface="Rokkitt"/>
              <a:sym typeface="Rokkit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kkitt"/>
              <a:buNone/>
            </a:pPr>
            <a:r>
              <a:rPr lang="en-US" sz="5400" b="0" i="0" u="none" strike="noStrike" cap="none">
                <a:latin typeface="Rokkitt"/>
                <a:ea typeface="Rokkitt"/>
                <a:cs typeface="Rokkitt"/>
                <a:sym typeface="Rokkitt"/>
              </a:rPr>
              <a:t>CURRENT LAWS</a:t>
            </a:r>
            <a:endParaRPr sz="5400" b="0" i="0" u="none" strike="noStrike" cap="none">
              <a:latin typeface="Rokkitt"/>
              <a:ea typeface="Rokkitt"/>
              <a:cs typeface="Rokkitt"/>
              <a:sym typeface="Rokkitt"/>
            </a:endParaRPr>
          </a:p>
        </p:txBody>
      </p:sp>
      <p:sp>
        <p:nvSpPr>
          <p:cNvPr id="265" name="Shape 265"/>
          <p:cNvSpPr txBox="1">
            <a:spLocks noGrp="1"/>
          </p:cNvSpPr>
          <p:nvPr>
            <p:ph type="body" idx="1"/>
          </p:nvPr>
        </p:nvSpPr>
        <p:spPr>
          <a:xfrm>
            <a:off x="1069848" y="2194560"/>
            <a:ext cx="4754880" cy="397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2880" marR="0" lvl="0" indent="-7492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E3611"/>
              </a:buClr>
              <a:buSzPts val="1700"/>
              <a:buFont typeface="Noto Sans Symbols"/>
              <a:buNone/>
            </a:pPr>
            <a:endParaRPr sz="200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66" name="Shape 266"/>
          <p:cNvSpPr txBox="1">
            <a:spLocks noGrp="1"/>
          </p:cNvSpPr>
          <p:nvPr>
            <p:ph type="body" idx="2"/>
          </p:nvPr>
        </p:nvSpPr>
        <p:spPr>
          <a:xfrm>
            <a:off x="6364224" y="2194560"/>
            <a:ext cx="4754880" cy="397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2880" marR="0" lvl="0" indent="-18288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E3611"/>
              </a:buClr>
              <a:buSzPts val="17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Prohibits selling e-cigs to minors (same as WA law RCW 26.28.080)</a:t>
            </a:r>
            <a:endParaRPr/>
          </a:p>
          <a:p>
            <a:pPr marL="182880" marR="0" lvl="0" indent="-74929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1700"/>
              <a:buFont typeface="Noto Sans Symbols"/>
              <a:buNone/>
            </a:pPr>
            <a:endParaRPr sz="200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182880" marR="0" lvl="0" indent="-1828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17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Prohibits offering free/nominal-cost e-cigs</a:t>
            </a:r>
            <a:endParaRPr/>
          </a:p>
          <a:p>
            <a:pPr marL="182880" marR="0" lvl="0" indent="-74929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1700"/>
              <a:buFont typeface="Noto Sans Symbols"/>
              <a:buNone/>
            </a:pPr>
            <a:endParaRPr sz="200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182880" marR="0" lvl="0" indent="-1828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17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Prohibits e-cig use in same areas where smoking prohibited by law</a:t>
            </a:r>
            <a:endParaRPr sz="200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267" name="Shape 267"/>
          <p:cNvPicPr preferRelativeResize="0"/>
          <p:nvPr/>
        </p:nvPicPr>
        <p:blipFill rotWithShape="1">
          <a:blip r:embed="rId3">
            <a:alphaModFix/>
          </a:blip>
          <a:srcRect b="43065"/>
          <a:stretch/>
        </p:blipFill>
        <p:spPr>
          <a:xfrm>
            <a:off x="1069848" y="2194560"/>
            <a:ext cx="4754880" cy="400304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Shape 268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rPr>
              <a:t>15</a:t>
            </a:fld>
            <a:endParaRPr sz="1400" b="1">
              <a:solidFill>
                <a:srgbClr val="FFFFFF"/>
              </a:solidFill>
              <a:latin typeface="Rokkitt"/>
              <a:ea typeface="Rokkitt"/>
              <a:cs typeface="Rokkitt"/>
              <a:sym typeface="Rokkitt"/>
            </a:endParaRPr>
          </a:p>
        </p:txBody>
      </p:sp>
      <p:sp>
        <p:nvSpPr>
          <p:cNvPr id="269" name="Shape 269"/>
          <p:cNvSpPr txBox="1"/>
          <p:nvPr/>
        </p:nvSpPr>
        <p:spPr>
          <a:xfrm>
            <a:off x="0" y="6611779"/>
            <a:ext cx="418255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Image adapted from King County Board of Health </a:t>
            </a:r>
            <a:r>
              <a:rPr lang="en-US" sz="1000" u="sng">
                <a:solidFill>
                  <a:schemeClr val="hlink"/>
                </a:solidFill>
                <a:latin typeface="Rockwell"/>
                <a:ea typeface="Rockwell"/>
                <a:cs typeface="Rockwell"/>
                <a:sym typeface="Rockwell"/>
                <a:hlinkClick r:id="rId4"/>
              </a:rPr>
              <a:t>Regulation #10-04</a:t>
            </a:r>
            <a:r>
              <a:rPr lang="en-US" sz="10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.</a:t>
            </a:r>
            <a:endParaRPr sz="10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Shape 274"/>
          <p:cNvPicPr preferRelativeResize="0"/>
          <p:nvPr/>
        </p:nvPicPr>
        <p:blipFill rotWithShape="1">
          <a:blip r:embed="rId3">
            <a:alphaModFix/>
          </a:blip>
          <a:srcRect l="8000" t="19555" r="8000" b="4889"/>
          <a:stretch/>
        </p:blipFill>
        <p:spPr>
          <a:xfrm>
            <a:off x="2255520" y="1485900"/>
            <a:ext cx="7680960" cy="38862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75" name="Shape 275"/>
          <p:cNvSpPr/>
          <p:nvPr/>
        </p:nvSpPr>
        <p:spPr>
          <a:xfrm>
            <a:off x="5707380" y="3894614"/>
            <a:ext cx="4114800" cy="1328023"/>
          </a:xfrm>
          <a:prstGeom prst="wedgeRoundRectCallout">
            <a:avLst>
              <a:gd name="adj1" fmla="val -9167"/>
              <a:gd name="adj2" fmla="val -95865"/>
              <a:gd name="adj3" fmla="val 16667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Will it make you dizzy when you take a hit of nicotine?</a:t>
            </a:r>
            <a:endParaRPr sz="24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76" name="Shape 276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rPr>
              <a:t>16</a:t>
            </a:fld>
            <a:endParaRPr sz="1400" b="1">
              <a:solidFill>
                <a:srgbClr val="FFFFFF"/>
              </a:solidFill>
              <a:latin typeface="Rokkitt"/>
              <a:ea typeface="Rokkitt"/>
              <a:cs typeface="Rokkitt"/>
              <a:sym typeface="Rokkit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kkitt"/>
              <a:buNone/>
            </a:pPr>
            <a:r>
              <a:rPr lang="en-US" sz="5400" b="0" i="0" u="none" strike="noStrike" cap="none">
                <a:latin typeface="Rokkitt"/>
                <a:ea typeface="Rokkitt"/>
                <a:cs typeface="Rokkitt"/>
                <a:sym typeface="Rokkitt"/>
              </a:rPr>
              <a:t>WHEN YOU TAKE A HIT, YOU MIGHT EXPERIENCE...</a:t>
            </a:r>
            <a:endParaRPr sz="5400" b="0" i="0" u="none" strike="noStrike" cap="none">
              <a:latin typeface="Rokkitt"/>
              <a:ea typeface="Rokkitt"/>
              <a:cs typeface="Rokkitt"/>
              <a:sym typeface="Rokkitt"/>
            </a:endParaRPr>
          </a:p>
        </p:txBody>
      </p:sp>
      <p:pic>
        <p:nvPicPr>
          <p:cNvPr id="283" name="Shape 28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538978" y="2120900"/>
            <a:ext cx="5120393" cy="405130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Shape 284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rPr>
              <a:t>17</a:t>
            </a:fld>
            <a:endParaRPr sz="1400" b="1">
              <a:solidFill>
                <a:srgbClr val="FFFFFF"/>
              </a:solidFill>
              <a:latin typeface="Rokkitt"/>
              <a:ea typeface="Rokkitt"/>
              <a:cs typeface="Rokkitt"/>
              <a:sym typeface="Rokkitt"/>
            </a:endParaRPr>
          </a:p>
        </p:txBody>
      </p:sp>
      <p:sp>
        <p:nvSpPr>
          <p:cNvPr id="285" name="Shape 285"/>
          <p:cNvSpPr txBox="1"/>
          <p:nvPr/>
        </p:nvSpPr>
        <p:spPr>
          <a:xfrm>
            <a:off x="2620241" y="2979697"/>
            <a:ext cx="202885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Throat &amp; mouth irritation</a:t>
            </a:r>
            <a:endParaRPr sz="18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86" name="Shape 286"/>
          <p:cNvSpPr txBox="1"/>
          <p:nvPr/>
        </p:nvSpPr>
        <p:spPr>
          <a:xfrm>
            <a:off x="2925411" y="4989821"/>
            <a:ext cx="96372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Nausea</a:t>
            </a:r>
            <a:endParaRPr sz="18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87" name="Shape 287"/>
          <p:cNvSpPr txBox="1"/>
          <p:nvPr/>
        </p:nvSpPr>
        <p:spPr>
          <a:xfrm>
            <a:off x="7988344" y="2933531"/>
            <a:ext cx="89960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Cough</a:t>
            </a:r>
            <a:endParaRPr sz="18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88" name="Shape 288"/>
          <p:cNvSpPr txBox="1"/>
          <p:nvPr/>
        </p:nvSpPr>
        <p:spPr>
          <a:xfrm>
            <a:off x="7988344" y="4343490"/>
            <a:ext cx="190687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Airway constriction</a:t>
            </a:r>
            <a:endParaRPr sz="18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kkitt"/>
              <a:buNone/>
            </a:pPr>
            <a:r>
              <a:rPr lang="en-US" sz="5400" b="0" i="0" u="none" strike="noStrike" cap="none">
                <a:latin typeface="Rokkitt"/>
                <a:ea typeface="Rokkitt"/>
                <a:cs typeface="Rokkitt"/>
                <a:sym typeface="Rokkitt"/>
              </a:rPr>
              <a:t>KIDS WITH ASTHMA ARE MORE VULNERABLE</a:t>
            </a:r>
            <a:endParaRPr sz="5400" b="0" i="0" u="none" strike="noStrike" cap="none">
              <a:latin typeface="Rokkitt"/>
              <a:ea typeface="Rokkitt"/>
              <a:cs typeface="Rokkitt"/>
              <a:sym typeface="Rokkitt"/>
            </a:endParaRPr>
          </a:p>
        </p:txBody>
      </p:sp>
      <p:pic>
        <p:nvPicPr>
          <p:cNvPr id="294" name="Shape 29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42494" y="2659253"/>
            <a:ext cx="3809524" cy="3047619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Shape 295"/>
          <p:cNvSpPr txBox="1">
            <a:spLocks noGrp="1"/>
          </p:cNvSpPr>
          <p:nvPr>
            <p:ph type="body" idx="2"/>
          </p:nvPr>
        </p:nvSpPr>
        <p:spPr>
          <a:xfrm>
            <a:off x="6364224" y="2194560"/>
            <a:ext cx="4754880" cy="397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2880" marR="0" lvl="0" indent="-18288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E3611"/>
              </a:buClr>
              <a:buSzPts val="17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Asthma more common among:</a:t>
            </a:r>
            <a:endParaRPr/>
          </a:p>
          <a:p>
            <a:pPr marL="457200" marR="0" lvl="1" indent="-18288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530"/>
              <a:buFont typeface="Noto Sans Symbols"/>
              <a:buChar char="▪"/>
            </a:pPr>
            <a:r>
              <a:rPr lang="en-US"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Kids</a:t>
            </a:r>
            <a:endParaRPr/>
          </a:p>
          <a:p>
            <a:pPr marL="457200" marR="0" lvl="1" indent="-182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E3611"/>
              </a:buClr>
              <a:buSzPts val="1530"/>
              <a:buFont typeface="Noto Sans Symbols"/>
              <a:buChar char="▪"/>
            </a:pPr>
            <a:r>
              <a:rPr lang="en-US"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Boys</a:t>
            </a:r>
            <a:endParaRPr/>
          </a:p>
          <a:p>
            <a:pPr marL="457200" marR="0" lvl="1" indent="-182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E3611"/>
              </a:buClr>
              <a:buSzPts val="1530"/>
              <a:buFont typeface="Noto Sans Symbols"/>
              <a:buChar char="▪"/>
            </a:pPr>
            <a:r>
              <a:rPr lang="en-US"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Adult women</a:t>
            </a:r>
            <a:endParaRPr/>
          </a:p>
          <a:p>
            <a:pPr marL="457200" marR="0" lvl="1" indent="-182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E3611"/>
              </a:buClr>
              <a:buSzPts val="1530"/>
              <a:buFont typeface="Noto Sans Symbols"/>
              <a:buChar char="▪"/>
            </a:pPr>
            <a:r>
              <a:rPr lang="en-US"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African-Americans</a:t>
            </a:r>
            <a:endParaRPr/>
          </a:p>
          <a:p>
            <a:pPr marL="457200" marR="0" lvl="1" indent="-182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E3611"/>
              </a:buClr>
              <a:buSzPts val="1530"/>
              <a:buFont typeface="Noto Sans Symbols"/>
              <a:buChar char="▪"/>
            </a:pPr>
            <a:r>
              <a:rPr lang="en-US"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American Indians</a:t>
            </a:r>
            <a:endParaRPr/>
          </a:p>
          <a:p>
            <a:pPr marL="457200" marR="0" lvl="1" indent="-182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E3611"/>
              </a:buClr>
              <a:buSzPts val="1530"/>
              <a:buFont typeface="Noto Sans Symbols"/>
              <a:buChar char="▪"/>
            </a:pPr>
            <a:r>
              <a:rPr lang="en-US"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People with low income</a:t>
            </a:r>
            <a:endParaRPr sz="180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96" name="Shape 296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rPr>
              <a:t>18</a:t>
            </a:fld>
            <a:endParaRPr sz="1400" b="1">
              <a:solidFill>
                <a:srgbClr val="FFFFFF"/>
              </a:solidFill>
              <a:latin typeface="Rokkitt"/>
              <a:ea typeface="Rokkitt"/>
              <a:cs typeface="Rokkitt"/>
              <a:sym typeface="Rokkitt"/>
            </a:endParaRPr>
          </a:p>
        </p:txBody>
      </p:sp>
      <p:sp>
        <p:nvSpPr>
          <p:cNvPr id="297" name="Shape 297"/>
          <p:cNvSpPr txBox="1"/>
          <p:nvPr/>
        </p:nvSpPr>
        <p:spPr>
          <a:xfrm>
            <a:off x="0" y="6611779"/>
            <a:ext cx="4164923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Graph from Centers for Disease Control – </a:t>
            </a:r>
            <a:r>
              <a:rPr lang="en-US" sz="1000" u="sng">
                <a:solidFill>
                  <a:schemeClr val="hlink"/>
                </a:solidFill>
                <a:latin typeface="Rockwell"/>
                <a:ea typeface="Rockwell"/>
                <a:cs typeface="Rockwell"/>
                <a:sym typeface="Rockwell"/>
                <a:hlinkClick r:id="rId4"/>
              </a:rPr>
              <a:t>Asthma Surveillance Data</a:t>
            </a:r>
            <a:r>
              <a:rPr lang="en-US" sz="10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.</a:t>
            </a:r>
            <a:endParaRPr sz="10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2" name="Shape 302"/>
          <p:cNvGrpSpPr/>
          <p:nvPr/>
        </p:nvGrpSpPr>
        <p:grpSpPr>
          <a:xfrm>
            <a:off x="2317463" y="1476756"/>
            <a:ext cx="7557074" cy="3904488"/>
            <a:chOff x="1524000" y="1066800"/>
            <a:chExt cx="7557074" cy="3904488"/>
          </a:xfrm>
        </p:grpSpPr>
        <p:pic>
          <p:nvPicPr>
            <p:cNvPr id="303" name="Shape 303"/>
            <p:cNvPicPr preferRelativeResize="0"/>
            <p:nvPr/>
          </p:nvPicPr>
          <p:blipFill rotWithShape="1">
            <a:blip r:embed="rId3">
              <a:alphaModFix/>
            </a:blip>
            <a:srcRect t="3384" b="4765"/>
            <a:stretch/>
          </p:blipFill>
          <p:spPr>
            <a:xfrm>
              <a:off x="1524000" y="1066800"/>
              <a:ext cx="7557074" cy="3904488"/>
            </a:xfrm>
            <a:prstGeom prst="rect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304" name="Shape 304"/>
            <p:cNvSpPr/>
            <p:nvPr/>
          </p:nvSpPr>
          <p:spPr>
            <a:xfrm>
              <a:off x="1759597" y="2763655"/>
              <a:ext cx="2458792" cy="510778"/>
            </a:xfrm>
            <a:prstGeom prst="wedgeRoundRectCallout">
              <a:avLst>
                <a:gd name="adj1" fmla="val 64453"/>
                <a:gd name="adj2" fmla="val -55759"/>
                <a:gd name="adj3" fmla="val 16667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It’s water vapor.</a:t>
              </a:r>
              <a:endParaRPr sz="24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</p:grpSp>
      <p:sp>
        <p:nvSpPr>
          <p:cNvPr id="305" name="Shape 305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rPr>
              <a:t>19</a:t>
            </a:fld>
            <a:endParaRPr sz="1400" b="1">
              <a:solidFill>
                <a:srgbClr val="FFFFFF"/>
              </a:solidFill>
              <a:latin typeface="Rokkitt"/>
              <a:ea typeface="Rokkitt"/>
              <a:cs typeface="Rokkitt"/>
              <a:sym typeface="Rokkit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rPr>
              <a:t>2</a:t>
            </a:fld>
            <a:endParaRPr sz="1400" b="1" i="0" u="none" strike="noStrike" cap="none">
              <a:solidFill>
                <a:srgbClr val="FFFFFF"/>
              </a:solidFill>
              <a:latin typeface="Rokkitt"/>
              <a:ea typeface="Rokkitt"/>
              <a:cs typeface="Rokkitt"/>
              <a:sym typeface="Rokkitt"/>
            </a:endParaRPr>
          </a:p>
        </p:txBody>
      </p:sp>
      <p:pic>
        <p:nvPicPr>
          <p:cNvPr id="116" name="Shape 116" descr="http://www.ecigshq.com/smoke-stik-review&#10;Dave interviews Katherine regarding her smoking habit and her switch to the Smoke Stik e-cigarette. Typical Letterman hilarity ensues. Visit eCigs HQ for the complete, unbiased Smoke Stik review." title="Katherine Heigl Shows David Letterman her Smoke Stik Electronic Cigarette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2775" y="186250"/>
            <a:ext cx="8647333" cy="648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Shape 311"/>
          <p:cNvPicPr preferRelativeResize="0"/>
          <p:nvPr/>
        </p:nvPicPr>
        <p:blipFill rotWithShape="1">
          <a:blip r:embed="rId3">
            <a:alphaModFix/>
          </a:blip>
          <a:srcRect b="21152"/>
          <a:stretch/>
        </p:blipFill>
        <p:spPr>
          <a:xfrm>
            <a:off x="6099048" y="1794666"/>
            <a:ext cx="1809750" cy="950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Shape 3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7200000">
            <a:off x="4811415" y="1992665"/>
            <a:ext cx="857250" cy="1123950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Shape 313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kkitt"/>
              <a:buNone/>
            </a:pPr>
            <a:r>
              <a:rPr lang="en-US" sz="5400" b="0" i="0" u="none" strike="noStrike" cap="none">
                <a:latin typeface="Rokkitt"/>
                <a:ea typeface="Rokkitt"/>
                <a:cs typeface="Rokkitt"/>
                <a:sym typeface="Rokkitt"/>
              </a:rPr>
              <a:t>IT’S </a:t>
            </a:r>
            <a:r>
              <a:rPr lang="en-US" sz="5400" b="0" i="1" u="none" strike="noStrike" cap="none">
                <a:latin typeface="Rokkitt"/>
                <a:ea typeface="Rokkitt"/>
                <a:cs typeface="Rokkitt"/>
                <a:sym typeface="Rokkitt"/>
              </a:rPr>
              <a:t>NOT</a:t>
            </a:r>
            <a:r>
              <a:rPr lang="en-US" sz="5400" b="0" i="0" u="none" strike="noStrike" cap="none">
                <a:latin typeface="Rokkitt"/>
                <a:ea typeface="Rokkitt"/>
                <a:cs typeface="Rokkitt"/>
                <a:sym typeface="Rokkitt"/>
              </a:rPr>
              <a:t> JUST WATER VAPOR</a:t>
            </a:r>
            <a:endParaRPr sz="5400" b="0" i="0" u="none" strike="noStrike" cap="none">
              <a:latin typeface="Rokkitt"/>
              <a:ea typeface="Rokkitt"/>
              <a:cs typeface="Rokkitt"/>
              <a:sym typeface="Rokkitt"/>
            </a:endParaRPr>
          </a:p>
        </p:txBody>
      </p:sp>
      <p:sp>
        <p:nvSpPr>
          <p:cNvPr id="314" name="Shape 314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rPr>
              <a:t>20</a:t>
            </a:fld>
            <a:endParaRPr sz="1400" b="1">
              <a:solidFill>
                <a:srgbClr val="FFFFFF"/>
              </a:solidFill>
              <a:latin typeface="Rokkitt"/>
              <a:ea typeface="Rokkitt"/>
              <a:cs typeface="Rokkitt"/>
              <a:sym typeface="Rokkitt"/>
            </a:endParaRPr>
          </a:p>
        </p:txBody>
      </p:sp>
      <p:pic>
        <p:nvPicPr>
          <p:cNvPr id="315" name="Shape 31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3149424" y="3033959"/>
            <a:ext cx="5899501" cy="308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Shape 316"/>
          <p:cNvSpPr/>
          <p:nvPr/>
        </p:nvSpPr>
        <p:spPr>
          <a:xfrm>
            <a:off x="4879910" y="3834882"/>
            <a:ext cx="821094" cy="2024743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70C0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317" name="Shape 317"/>
          <p:cNvSpPr/>
          <p:nvPr/>
        </p:nvSpPr>
        <p:spPr>
          <a:xfrm rot="10800000">
            <a:off x="6610396" y="3834881"/>
            <a:ext cx="821094" cy="2024743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318" name="Shape 3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07712" y="2259096"/>
            <a:ext cx="658812" cy="6588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kkitt"/>
              <a:buNone/>
            </a:pPr>
            <a:r>
              <a:rPr lang="en-US" sz="5400" b="0" i="0" u="none" strike="noStrike" cap="none">
                <a:latin typeface="Rokkitt"/>
                <a:ea typeface="Rokkitt"/>
                <a:cs typeface="Rokkitt"/>
                <a:sym typeface="Rokkitt"/>
              </a:rPr>
              <a:t>IT’S FULL OF PARTICULATE MATTER (PM)</a:t>
            </a:r>
            <a:endParaRPr sz="5400" b="0" i="0" u="none" strike="noStrike" cap="none">
              <a:latin typeface="Rokkitt"/>
              <a:ea typeface="Rokkitt"/>
              <a:cs typeface="Rokkitt"/>
              <a:sym typeface="Rokkitt"/>
            </a:endParaRPr>
          </a:p>
        </p:txBody>
      </p:sp>
      <p:sp>
        <p:nvSpPr>
          <p:cNvPr id="325" name="Shape 325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rPr>
              <a:t>21</a:t>
            </a:fld>
            <a:endParaRPr sz="1400" b="1">
              <a:solidFill>
                <a:srgbClr val="FFFFFF"/>
              </a:solidFill>
              <a:latin typeface="Rokkitt"/>
              <a:ea typeface="Rokkitt"/>
              <a:cs typeface="Rokkitt"/>
              <a:sym typeface="Rokkitt"/>
            </a:endParaRPr>
          </a:p>
        </p:txBody>
      </p:sp>
      <p:sp>
        <p:nvSpPr>
          <p:cNvPr id="326" name="Shape 326"/>
          <p:cNvSpPr txBox="1"/>
          <p:nvPr/>
        </p:nvSpPr>
        <p:spPr>
          <a:xfrm>
            <a:off x="0" y="6611779"/>
            <a:ext cx="2273379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Images from (left) </a:t>
            </a:r>
            <a:r>
              <a:rPr lang="en-US" sz="1000" u="sng">
                <a:solidFill>
                  <a:schemeClr val="hlink"/>
                </a:solidFill>
                <a:latin typeface="Rockwell"/>
                <a:ea typeface="Rockwell"/>
                <a:cs typeface="Rockwell"/>
                <a:sym typeface="Rockwell"/>
                <a:hlinkClick r:id="rId3"/>
              </a:rPr>
              <a:t>How Stuff Works</a:t>
            </a:r>
            <a:r>
              <a:rPr lang="en-US" sz="10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.</a:t>
            </a:r>
            <a:endParaRPr sz="10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327" name="Shape 32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1542256" y="2194560"/>
            <a:ext cx="3657600" cy="27432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28" name="Shape 328"/>
          <p:cNvSpPr txBox="1">
            <a:spLocks noGrp="1"/>
          </p:cNvSpPr>
          <p:nvPr>
            <p:ph type="body" idx="2"/>
          </p:nvPr>
        </p:nvSpPr>
        <p:spPr>
          <a:xfrm>
            <a:off x="6364224" y="2194560"/>
            <a:ext cx="4754880" cy="397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2880" marR="0" lvl="0" indent="-18288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E3611"/>
              </a:buClr>
              <a:buSzPts val="17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E-cig PM contains:</a:t>
            </a:r>
            <a:endParaRPr/>
          </a:p>
          <a:p>
            <a:pPr marL="457200" marR="0" lvl="1" indent="-18288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530"/>
              <a:buFont typeface="Noto Sans Symbols"/>
              <a:buChar char="▪"/>
            </a:pPr>
            <a:r>
              <a:rPr lang="en-US"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Tin</a:t>
            </a:r>
            <a:endParaRPr/>
          </a:p>
          <a:p>
            <a:pPr marL="457200" marR="0" lvl="1" indent="-182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E3611"/>
              </a:buClr>
              <a:buSzPts val="1530"/>
              <a:buFont typeface="Noto Sans Symbols"/>
              <a:buChar char="▪"/>
            </a:pPr>
            <a:r>
              <a:rPr lang="en-US"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Chromium</a:t>
            </a:r>
            <a:endParaRPr/>
          </a:p>
          <a:p>
            <a:pPr marL="457200" marR="0" lvl="1" indent="-182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E3611"/>
              </a:buClr>
              <a:buSzPts val="1530"/>
              <a:buFont typeface="Noto Sans Symbols"/>
              <a:buChar char="▪"/>
            </a:pPr>
            <a:r>
              <a:rPr lang="en-US"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Nickel</a:t>
            </a:r>
            <a:endParaRPr/>
          </a:p>
          <a:p>
            <a:pPr marL="457200" marR="0" lvl="1" indent="-182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E3611"/>
              </a:buClr>
              <a:buSzPts val="1530"/>
              <a:buFont typeface="Noto Sans Symbols"/>
              <a:buChar char="▪"/>
            </a:pPr>
            <a:r>
              <a:rPr lang="en-US"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...and more TBD</a:t>
            </a:r>
            <a:endParaRPr/>
          </a:p>
          <a:p>
            <a:pPr marL="457200" marR="0" lvl="1" indent="-8572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E3611"/>
              </a:buClr>
              <a:buSzPts val="1530"/>
              <a:buFont typeface="Noto Sans Symbols"/>
              <a:buNone/>
            </a:pPr>
            <a:endParaRPr sz="180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182880" marR="0" lvl="0" indent="-18288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9E3611"/>
              </a:buClr>
              <a:buSzPts val="17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E-cig PM increases with:</a:t>
            </a:r>
            <a:endParaRPr/>
          </a:p>
          <a:p>
            <a:pPr marL="457200" marR="0" lvl="1" indent="-18288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530"/>
              <a:buFont typeface="Noto Sans Symbols"/>
              <a:buChar char="▪"/>
            </a:pPr>
            <a:r>
              <a:rPr lang="en-US"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Nicotine content</a:t>
            </a:r>
            <a:endParaRPr/>
          </a:p>
          <a:p>
            <a:pPr marL="457200" marR="0" lvl="1" indent="-182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E3611"/>
              </a:buClr>
              <a:buSzPts val="1530"/>
              <a:buFont typeface="Noto Sans Symbols"/>
              <a:buChar char="▪"/>
            </a:pPr>
            <a:r>
              <a:rPr lang="en-US"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Longer puffs</a:t>
            </a:r>
            <a:endParaRPr sz="180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60"/>
              <a:buFont typeface="Rokkitt"/>
              <a:buNone/>
            </a:pPr>
            <a:r>
              <a:rPr lang="en-US" sz="4860" b="0" i="0" u="none" strike="noStrike" cap="none">
                <a:latin typeface="Rokkitt"/>
                <a:ea typeface="Rokkitt"/>
                <a:cs typeface="Rokkitt"/>
                <a:sym typeface="Rokkitt"/>
              </a:rPr>
              <a:t>PARTICULATE MATTER IS DANGEROUS TO LUNGS &amp; HEARTS</a:t>
            </a:r>
            <a:endParaRPr sz="4860" b="0" i="0" u="none" strike="noStrike" cap="none">
              <a:latin typeface="Rokkitt"/>
              <a:ea typeface="Rokkitt"/>
              <a:cs typeface="Rokkitt"/>
              <a:sym typeface="Rokkitt"/>
            </a:endParaRPr>
          </a:p>
        </p:txBody>
      </p:sp>
      <p:pic>
        <p:nvPicPr>
          <p:cNvPr id="335" name="Shape 33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069975" y="2537984"/>
            <a:ext cx="4754563" cy="3290157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Shape 336"/>
          <p:cNvSpPr txBox="1">
            <a:spLocks noGrp="1"/>
          </p:cNvSpPr>
          <p:nvPr>
            <p:ph type="body" idx="2"/>
          </p:nvPr>
        </p:nvSpPr>
        <p:spPr>
          <a:xfrm>
            <a:off x="6364224" y="2194560"/>
            <a:ext cx="4754880" cy="397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2880" marR="0" lvl="0" indent="-18288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E3611"/>
              </a:buClr>
              <a:buSzPts val="17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About 9 – 18% of e-cig PM reaches alveoli and blood circulation</a:t>
            </a:r>
            <a:endParaRPr/>
          </a:p>
          <a:p>
            <a:pPr marL="182880" marR="0" lvl="0" indent="-74929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1700"/>
              <a:buFont typeface="Noto Sans Symbols"/>
              <a:buNone/>
            </a:pPr>
            <a:endParaRPr sz="200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182880" marR="0" lvl="0" indent="-1828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17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Exposure to PM associated with:</a:t>
            </a:r>
            <a:endParaRPr/>
          </a:p>
          <a:p>
            <a:pPr marL="457200" marR="0" lvl="1" indent="-18288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530"/>
              <a:buFont typeface="Noto Sans Symbols"/>
              <a:buChar char="▪"/>
            </a:pPr>
            <a:r>
              <a:rPr lang="en-US"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Breathing problems</a:t>
            </a:r>
            <a:endParaRPr/>
          </a:p>
          <a:p>
            <a:pPr marL="457200" marR="0" lvl="1" indent="-182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E3611"/>
              </a:buClr>
              <a:buSzPts val="1530"/>
              <a:buFont typeface="Noto Sans Symbols"/>
              <a:buChar char="▪"/>
            </a:pPr>
            <a:r>
              <a:rPr lang="en-US"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Worsened asthma</a:t>
            </a:r>
            <a:endParaRPr/>
          </a:p>
          <a:p>
            <a:pPr marL="457200" marR="0" lvl="1" indent="-182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E3611"/>
              </a:buClr>
              <a:buSzPts val="1530"/>
              <a:buFont typeface="Noto Sans Symbols"/>
              <a:buChar char="▪"/>
            </a:pPr>
            <a:r>
              <a:rPr lang="en-US"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Less lung growth in kids</a:t>
            </a:r>
            <a:endParaRPr/>
          </a:p>
          <a:p>
            <a:pPr marL="457200" marR="0" lvl="1" indent="-182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E3611"/>
              </a:buClr>
              <a:buSzPts val="1530"/>
              <a:buFont typeface="Noto Sans Symbols"/>
              <a:buChar char="▪"/>
            </a:pPr>
            <a:r>
              <a:rPr lang="en-US"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Lung cancer</a:t>
            </a:r>
            <a:endParaRPr/>
          </a:p>
          <a:p>
            <a:pPr marL="457200" marR="0" lvl="1" indent="-182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E3611"/>
              </a:buClr>
              <a:buSzPts val="1530"/>
              <a:buFont typeface="Noto Sans Symbols"/>
              <a:buChar char="▪"/>
            </a:pPr>
            <a:r>
              <a:rPr lang="en-US"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Coronary artery disease</a:t>
            </a:r>
            <a:endParaRPr sz="180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337" name="Shape 337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rPr>
              <a:t>22</a:t>
            </a:fld>
            <a:endParaRPr sz="1400" b="1">
              <a:solidFill>
                <a:srgbClr val="FFFFFF"/>
              </a:solidFill>
              <a:latin typeface="Rokkitt"/>
              <a:ea typeface="Rokkitt"/>
              <a:cs typeface="Rokkitt"/>
              <a:sym typeface="Rokkitt"/>
            </a:endParaRPr>
          </a:p>
        </p:txBody>
      </p:sp>
      <p:sp>
        <p:nvSpPr>
          <p:cNvPr id="338" name="Shape 338"/>
          <p:cNvSpPr txBox="1"/>
          <p:nvPr/>
        </p:nvSpPr>
        <p:spPr>
          <a:xfrm>
            <a:off x="0" y="6611779"/>
            <a:ext cx="4172937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Image from Alberni-Clayoquot Regional District – </a:t>
            </a:r>
            <a:r>
              <a:rPr lang="en-US" sz="1000" u="sng">
                <a:solidFill>
                  <a:schemeClr val="hlink"/>
                </a:solidFill>
                <a:latin typeface="Rockwell"/>
                <a:ea typeface="Rockwell"/>
                <a:cs typeface="Rockwell"/>
                <a:sym typeface="Rockwell"/>
                <a:hlinkClick r:id="rId4"/>
              </a:rPr>
              <a:t>Particulate Matter</a:t>
            </a:r>
            <a:r>
              <a:rPr lang="en-US" sz="10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.</a:t>
            </a:r>
            <a:endParaRPr sz="10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Shape 343"/>
          <p:cNvPicPr preferRelativeResize="0"/>
          <p:nvPr/>
        </p:nvPicPr>
        <p:blipFill rotWithShape="1">
          <a:blip r:embed="rId3">
            <a:alphaModFix/>
          </a:blip>
          <a:srcRect l="7917" t="19260" r="6771" b="4999"/>
          <a:stretch/>
        </p:blipFill>
        <p:spPr>
          <a:xfrm>
            <a:off x="2195513" y="1481138"/>
            <a:ext cx="7800975" cy="3895725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44" name="Shape 344"/>
          <p:cNvSpPr/>
          <p:nvPr/>
        </p:nvSpPr>
        <p:spPr>
          <a:xfrm>
            <a:off x="5692140" y="3917474"/>
            <a:ext cx="4114800" cy="919401"/>
          </a:xfrm>
          <a:prstGeom prst="wedgeRoundRectCallout">
            <a:avLst>
              <a:gd name="adj1" fmla="val -37025"/>
              <a:gd name="adj2" fmla="val -87139"/>
              <a:gd name="adj3" fmla="val 16667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[Nicotine’s] about as bad for you as a cup of coffee.</a:t>
            </a:r>
            <a:endParaRPr sz="24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345" name="Shape 345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rPr>
              <a:t>23</a:t>
            </a:fld>
            <a:endParaRPr sz="1400" b="1">
              <a:solidFill>
                <a:srgbClr val="FFFFFF"/>
              </a:solidFill>
              <a:latin typeface="Rokkitt"/>
              <a:ea typeface="Rokkitt"/>
              <a:cs typeface="Rokkitt"/>
              <a:sym typeface="Rokkit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kkitt"/>
              <a:buNone/>
            </a:pPr>
            <a:r>
              <a:rPr lang="en-US" sz="5400" b="0" i="0" u="none" strike="noStrike" cap="none">
                <a:latin typeface="Rokkitt"/>
                <a:ea typeface="Rokkitt"/>
                <a:cs typeface="Rokkitt"/>
                <a:sym typeface="Rokkitt"/>
              </a:rPr>
              <a:t>NICOTINE IS A PESTICIDE</a:t>
            </a:r>
            <a:endParaRPr sz="5400" b="0" i="0" u="none" strike="noStrike" cap="none">
              <a:latin typeface="Rokkitt"/>
              <a:ea typeface="Rokkitt"/>
              <a:cs typeface="Rokkitt"/>
              <a:sym typeface="Rokkitt"/>
            </a:endParaRPr>
          </a:p>
        </p:txBody>
      </p:sp>
      <p:pic>
        <p:nvPicPr>
          <p:cNvPr id="351" name="Shape 35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394988" y="2193925"/>
            <a:ext cx="2104537" cy="3978275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52" name="Shape 352"/>
          <p:cNvSpPr txBox="1">
            <a:spLocks noGrp="1"/>
          </p:cNvSpPr>
          <p:nvPr>
            <p:ph type="body" idx="2"/>
          </p:nvPr>
        </p:nvSpPr>
        <p:spPr>
          <a:xfrm>
            <a:off x="6364224" y="2194560"/>
            <a:ext cx="4754880" cy="397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2880" marR="0" lvl="0" indent="-18288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E3611"/>
              </a:buClr>
              <a:buSzPts val="17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Nicotine from tobacco plants (</a:t>
            </a:r>
            <a:r>
              <a:rPr lang="en-US" sz="2000" b="0" i="1" u="none" strike="noStrike" cap="none" dirty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Nicotiana tabacum, Nicotiana </a:t>
            </a:r>
            <a:r>
              <a:rPr lang="en-US" sz="2000" b="0" i="1" u="none" strike="noStrike" cap="none" dirty="0" err="1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rustica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)</a:t>
            </a:r>
            <a:endParaRPr dirty="0"/>
          </a:p>
          <a:p>
            <a:pPr marL="182880" marR="0" lvl="0" indent="-74929" algn="l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1700"/>
              <a:buFont typeface="Noto Sans Symbols"/>
              <a:buNone/>
            </a:pPr>
            <a:endParaRPr sz="2000" b="0" i="0" u="none" strike="noStrike" cap="none" dirty="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182880" marR="0" lvl="0" indent="-182880" algn="l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17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Tobacco extracts used as insecticides since 1690</a:t>
            </a:r>
            <a:endParaRPr sz="2000" b="0" i="0" u="none" strike="noStrike" cap="none" dirty="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457200" marR="0" lvl="1" indent="-18288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530"/>
              <a:buFont typeface="Noto Sans Symbols"/>
              <a:buChar char="▪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Poisons insect central nervous system</a:t>
            </a:r>
            <a:endParaRPr dirty="0"/>
          </a:p>
          <a:p>
            <a:pPr marL="457200" marR="0" lvl="1" indent="-85725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9E3611"/>
              </a:buClr>
              <a:buSzPts val="1530"/>
              <a:buFont typeface="Noto Sans Symbols"/>
              <a:buNone/>
            </a:pPr>
            <a:endParaRPr sz="1800" b="0" i="0" u="none" strike="noStrike" cap="none" dirty="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182880" marR="0" lvl="0" indent="-182880" algn="l" rtl="0">
              <a:lnSpc>
                <a:spcPct val="80000"/>
              </a:lnSpc>
              <a:spcBef>
                <a:spcPts val="1400"/>
              </a:spcBef>
              <a:spcAft>
                <a:spcPts val="0"/>
              </a:spcAft>
              <a:buClr>
                <a:srgbClr val="9E3611"/>
              </a:buClr>
              <a:buSzPts val="17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Limited modern use </a:t>
            </a:r>
            <a:endParaRPr dirty="0"/>
          </a:p>
          <a:p>
            <a:pPr marL="457200" marR="0" lvl="1" indent="-18288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530"/>
              <a:buFont typeface="Noto Sans Symbols"/>
              <a:buChar char="▪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Popular in U.S. from 1940s through 1990s</a:t>
            </a:r>
            <a:endParaRPr dirty="0"/>
          </a:p>
          <a:p>
            <a:pPr marL="457200" marR="0" lvl="1" indent="-18288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9E3611"/>
              </a:buClr>
              <a:buSzPts val="1530"/>
              <a:buFont typeface="Noto Sans Symbols"/>
              <a:buChar char="▪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Ornamental greenhouse use only nowadays</a:t>
            </a:r>
            <a:endParaRPr sz="1800" b="0" i="0" u="none" strike="noStrike" cap="none" dirty="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182880" marR="0" lvl="0" indent="-74929" algn="l" rtl="0">
              <a:lnSpc>
                <a:spcPct val="80000"/>
              </a:lnSpc>
              <a:spcBef>
                <a:spcPts val="1400"/>
              </a:spcBef>
              <a:spcAft>
                <a:spcPts val="0"/>
              </a:spcAft>
              <a:buClr>
                <a:srgbClr val="9E3611"/>
              </a:buClr>
              <a:buSzPts val="1700"/>
              <a:buFont typeface="Noto Sans Symbols"/>
              <a:buNone/>
            </a:pPr>
            <a:endParaRPr sz="2000" b="0" i="0" u="none" strike="noStrike" cap="none" dirty="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rPr>
              <a:t>24</a:t>
            </a:fld>
            <a:endParaRPr sz="1400" b="1">
              <a:solidFill>
                <a:srgbClr val="FFFFFF"/>
              </a:solidFill>
              <a:latin typeface="Rokkitt"/>
              <a:ea typeface="Rokkitt"/>
              <a:cs typeface="Rokkitt"/>
              <a:sym typeface="Rokkit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kkitt"/>
              <a:buNone/>
            </a:pPr>
            <a:r>
              <a:rPr lang="en-US" sz="5400" b="0" i="0" u="none" strike="noStrike" cap="none">
                <a:latin typeface="Rokkitt"/>
                <a:ea typeface="Rokkitt"/>
                <a:cs typeface="Rokkitt"/>
                <a:sym typeface="Rokkitt"/>
              </a:rPr>
              <a:t>NICOTINE IS A DRUG</a:t>
            </a:r>
            <a:endParaRPr sz="5400" b="0" i="0" u="none" strike="noStrike" cap="none">
              <a:latin typeface="Rokkitt"/>
              <a:ea typeface="Rokkitt"/>
              <a:cs typeface="Rokkitt"/>
              <a:sym typeface="Rokkitt"/>
            </a:endParaRPr>
          </a:p>
        </p:txBody>
      </p:sp>
      <p:pic>
        <p:nvPicPr>
          <p:cNvPr id="360" name="Shape 36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789906" y="2763837"/>
            <a:ext cx="3314700" cy="2838450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Shape 361"/>
          <p:cNvSpPr txBox="1">
            <a:spLocks noGrp="1"/>
          </p:cNvSpPr>
          <p:nvPr>
            <p:ph type="body" idx="2"/>
          </p:nvPr>
        </p:nvSpPr>
        <p:spPr>
          <a:xfrm>
            <a:off x="6364224" y="2194560"/>
            <a:ext cx="4754880" cy="397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2880" marR="0" lvl="0" indent="-18288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9E3611"/>
              </a:buClr>
              <a:buSzPts val="1445"/>
              <a:buFont typeface="Noto Sans Symbols"/>
              <a:buChar char="▪"/>
            </a:pPr>
            <a:r>
              <a:rPr lang="en-US" sz="17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Quickly enters the brain:</a:t>
            </a:r>
            <a:endParaRPr sz="170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457200" marR="0" lvl="1" indent="-182880" algn="l" rtl="0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01"/>
              <a:buFont typeface="Noto Sans Symbols"/>
              <a:buChar char="▪"/>
            </a:pPr>
            <a:r>
              <a:rPr lang="en-US" sz="153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Stimulates nicotinic receptors (youth have more receptors)</a:t>
            </a:r>
            <a:endParaRPr sz="153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457200" marR="0" lvl="1" indent="-18288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9E3611"/>
              </a:buClr>
              <a:buSzPts val="1301"/>
              <a:buFont typeface="Noto Sans Symbols"/>
              <a:buChar char="▪"/>
            </a:pPr>
            <a:r>
              <a:rPr lang="en-US" sz="153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Releases dopamine</a:t>
            </a:r>
            <a:endParaRPr/>
          </a:p>
          <a:p>
            <a:pPr marL="457200" marR="0" lvl="1" indent="-18288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9E3611"/>
              </a:buClr>
              <a:buSzPts val="1301"/>
              <a:buFont typeface="Noto Sans Symbols"/>
              <a:buChar char="▪"/>
            </a:pPr>
            <a:r>
              <a:rPr lang="en-US" sz="153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Causes stimulation and pleasure</a:t>
            </a:r>
            <a:endParaRPr/>
          </a:p>
          <a:p>
            <a:pPr marL="457200" marR="0" lvl="1" indent="-18288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9E3611"/>
              </a:buClr>
              <a:buSzPts val="1301"/>
              <a:buFont typeface="Noto Sans Symbols"/>
              <a:buChar char="▪"/>
            </a:pPr>
            <a:r>
              <a:rPr lang="en-US" sz="153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Reduces stress and anxiety</a:t>
            </a:r>
            <a:endParaRPr sz="153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274320" marR="0" lvl="1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9E3611"/>
              </a:buClr>
              <a:buSzPts val="1301"/>
              <a:buFont typeface="Noto Sans Symbols"/>
              <a:buNone/>
            </a:pPr>
            <a:endParaRPr sz="153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182880" marR="0" lvl="0" indent="-182880" algn="l" rtl="0">
              <a:lnSpc>
                <a:spcPct val="70000"/>
              </a:lnSpc>
              <a:spcBef>
                <a:spcPts val="1400"/>
              </a:spcBef>
              <a:spcAft>
                <a:spcPts val="0"/>
              </a:spcAft>
              <a:buClr>
                <a:srgbClr val="9E3611"/>
              </a:buClr>
              <a:buSzPts val="1445"/>
              <a:buFont typeface="Noto Sans Symbols"/>
              <a:buChar char="▪"/>
            </a:pPr>
            <a:r>
              <a:rPr lang="en-US" sz="17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Changes the brain:</a:t>
            </a:r>
            <a:endParaRPr sz="170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457200" marR="0" lvl="1" indent="-182880" algn="l" rtl="0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01"/>
              <a:buFont typeface="Noto Sans Symbols"/>
              <a:buChar char="▪"/>
            </a:pPr>
            <a:r>
              <a:rPr lang="en-US" sz="153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Receptors become less sensitive to nicotine</a:t>
            </a:r>
            <a:endParaRPr sz="153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457200" marR="0" lvl="1" indent="-100298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9E3611"/>
              </a:buClr>
              <a:buSzPts val="1301"/>
              <a:buFont typeface="Noto Sans Symbols"/>
              <a:buNone/>
            </a:pPr>
            <a:endParaRPr sz="153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182880" marR="0" lvl="0" indent="-182880" algn="l" rtl="0">
              <a:lnSpc>
                <a:spcPct val="70000"/>
              </a:lnSpc>
              <a:spcBef>
                <a:spcPts val="1400"/>
              </a:spcBef>
              <a:spcAft>
                <a:spcPts val="0"/>
              </a:spcAft>
              <a:buClr>
                <a:srgbClr val="9E3611"/>
              </a:buClr>
              <a:buSzPts val="1445"/>
              <a:buFont typeface="Noto Sans Symbols"/>
              <a:buChar char="▪"/>
            </a:pPr>
            <a:r>
              <a:rPr lang="en-US" sz="17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Leads to withdrawal if stopped</a:t>
            </a:r>
            <a:endParaRPr sz="170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457200" marR="0" lvl="1" indent="-182880" algn="l" rtl="0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01"/>
              <a:buFont typeface="Noto Sans Symbols"/>
              <a:buChar char="▪"/>
            </a:pPr>
            <a:r>
              <a:rPr lang="en-US" sz="153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Reduces dopamine release</a:t>
            </a:r>
            <a:endParaRPr/>
          </a:p>
          <a:p>
            <a:pPr marL="457200" marR="0" lvl="1" indent="-18288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9E3611"/>
              </a:buClr>
              <a:buSzPts val="1301"/>
              <a:buFont typeface="Noto Sans Symbols"/>
              <a:buChar char="▪"/>
            </a:pPr>
            <a:r>
              <a:rPr lang="en-US" sz="153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Reduces pleasure from normal life</a:t>
            </a:r>
            <a:endParaRPr/>
          </a:p>
          <a:p>
            <a:pPr marL="457200" marR="0" lvl="1" indent="-18288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9E3611"/>
              </a:buClr>
              <a:buSzPts val="1301"/>
              <a:buFont typeface="Noto Sans Symbols"/>
              <a:buChar char="▪"/>
            </a:pPr>
            <a:r>
              <a:rPr lang="en-US" sz="153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Increases stress and anxiety</a:t>
            </a:r>
            <a:endParaRPr/>
          </a:p>
          <a:p>
            <a:pPr marL="457200" marR="0" lvl="1" indent="-18288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9E3611"/>
              </a:buClr>
              <a:buSzPts val="1301"/>
              <a:buFont typeface="Noto Sans Symbols"/>
              <a:buChar char="▪"/>
            </a:pPr>
            <a:r>
              <a:rPr lang="en-US" sz="153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Increases hunger</a:t>
            </a:r>
            <a:endParaRPr/>
          </a:p>
          <a:p>
            <a:pPr marL="457200" marR="0" lvl="1" indent="-18288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9E3611"/>
              </a:buClr>
              <a:buSzPts val="1301"/>
              <a:buFont typeface="Noto Sans Symbols"/>
              <a:buChar char="▪"/>
            </a:pPr>
            <a:r>
              <a:rPr lang="en-US" sz="153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Causes insomnia</a:t>
            </a:r>
            <a:endParaRPr/>
          </a:p>
          <a:p>
            <a:pPr marL="182880" marR="0" lvl="0" indent="-91122" algn="l" rtl="0">
              <a:lnSpc>
                <a:spcPct val="70000"/>
              </a:lnSpc>
              <a:spcBef>
                <a:spcPts val="1400"/>
              </a:spcBef>
              <a:spcAft>
                <a:spcPts val="0"/>
              </a:spcAft>
              <a:buClr>
                <a:srgbClr val="9E3611"/>
              </a:buClr>
              <a:buSzPts val="1445"/>
              <a:buFont typeface="Noto Sans Symbols"/>
              <a:buNone/>
            </a:pPr>
            <a:endParaRPr sz="170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182880" marR="0" lvl="0" indent="-91122" algn="l" rtl="0">
              <a:lnSpc>
                <a:spcPct val="7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1445"/>
              <a:buFont typeface="Noto Sans Symbols"/>
              <a:buNone/>
            </a:pPr>
            <a:endParaRPr sz="170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362" name="Shape 362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rPr>
              <a:t>25</a:t>
            </a:fld>
            <a:endParaRPr sz="1400" b="1">
              <a:solidFill>
                <a:srgbClr val="FFFFFF"/>
              </a:solidFill>
              <a:latin typeface="Rokkitt"/>
              <a:ea typeface="Rokkitt"/>
              <a:cs typeface="Rokkitt"/>
              <a:sym typeface="Rokkitt"/>
            </a:endParaRPr>
          </a:p>
        </p:txBody>
      </p:sp>
      <p:sp>
        <p:nvSpPr>
          <p:cNvPr id="363" name="Shape 363"/>
          <p:cNvSpPr txBox="1"/>
          <p:nvPr/>
        </p:nvSpPr>
        <p:spPr>
          <a:xfrm>
            <a:off x="0" y="6611779"/>
            <a:ext cx="550343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Image from University of Arizona Dean Carter Binational Center – </a:t>
            </a:r>
            <a:r>
              <a:rPr lang="en-US" sz="1000" u="sng">
                <a:solidFill>
                  <a:schemeClr val="hlink"/>
                </a:solidFill>
                <a:latin typeface="Rockwell"/>
                <a:ea typeface="Rockwell"/>
                <a:cs typeface="Rockwell"/>
                <a:sym typeface="Rockwell"/>
                <a:hlinkClick r:id="rId4"/>
              </a:rPr>
              <a:t>Toxicology Background</a:t>
            </a:r>
            <a:r>
              <a:rPr lang="en-US" sz="10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.</a:t>
            </a:r>
            <a:endParaRPr sz="10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kkitt"/>
              <a:buNone/>
            </a:pPr>
            <a:r>
              <a:rPr lang="en-US" sz="5400" b="0" i="0" u="none" strike="noStrike" cap="none">
                <a:latin typeface="Rokkitt"/>
                <a:ea typeface="Rokkitt"/>
                <a:cs typeface="Rokkitt"/>
                <a:sym typeface="Rokkitt"/>
              </a:rPr>
              <a:t>NICOTINE IS TOXIC</a:t>
            </a:r>
            <a:endParaRPr sz="5400" b="0" i="0" u="none" strike="noStrike" cap="none">
              <a:latin typeface="Rokkitt"/>
              <a:ea typeface="Rokkitt"/>
              <a:cs typeface="Rokkitt"/>
              <a:sym typeface="Rokkitt"/>
            </a:endParaRPr>
          </a:p>
        </p:txBody>
      </p:sp>
      <p:pic>
        <p:nvPicPr>
          <p:cNvPr id="370" name="Shape 37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460108" y="2193925"/>
            <a:ext cx="3974297" cy="3978275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Shape 371"/>
          <p:cNvSpPr txBox="1">
            <a:spLocks noGrp="1"/>
          </p:cNvSpPr>
          <p:nvPr>
            <p:ph type="body" idx="2"/>
          </p:nvPr>
        </p:nvSpPr>
        <p:spPr>
          <a:xfrm>
            <a:off x="6364224" y="2194560"/>
            <a:ext cx="4754880" cy="397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2880" marR="0" lvl="0" indent="-18288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E3611"/>
              </a:buClr>
              <a:buSzPts val="1445"/>
              <a:buFont typeface="Noto Sans Symbols"/>
              <a:buChar char="▪"/>
            </a:pPr>
            <a:r>
              <a:rPr lang="en-US" sz="1700" b="0" i="0" u="none" strike="noStrike" cap="none">
                <a:solidFill>
                  <a:schemeClr val="accent2"/>
                </a:solidFill>
                <a:latin typeface="Rockwell"/>
                <a:ea typeface="Rockwell"/>
                <a:cs typeface="Rockwell"/>
                <a:sym typeface="Rockwell"/>
              </a:rPr>
              <a:t>Acute toxicity (poisoning): 30 – 60 mg for adults, 10 mg for kids</a:t>
            </a:r>
            <a:endParaRPr sz="1700" b="0" i="0" u="none" strike="noStrike" cap="none">
              <a:solidFill>
                <a:schemeClr val="accent2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457200" marR="0" lvl="1" indent="-18288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01"/>
              <a:buFont typeface="Noto Sans Symbols"/>
              <a:buChar char="▪"/>
            </a:pPr>
            <a:r>
              <a:rPr lang="en-US" sz="1530" b="1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First Stage – Excitation: </a:t>
            </a:r>
            <a:r>
              <a:rPr lang="en-US" sz="153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Nausea, rapid heart rate, sweating</a:t>
            </a:r>
            <a:endParaRPr/>
          </a:p>
          <a:p>
            <a:pPr marL="457200" marR="0" lvl="1" indent="-18288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9E3611"/>
              </a:buClr>
              <a:buSzPts val="1301"/>
              <a:buFont typeface="Noto Sans Symbols"/>
              <a:buChar char="▪"/>
            </a:pPr>
            <a:r>
              <a:rPr lang="en-US" sz="1530" b="1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Second Stage – Depression: </a:t>
            </a:r>
            <a:r>
              <a:rPr lang="en-US" sz="153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Slowed heart rate, low blood pressure, confusion, lethargy, coma, death from respiratory paralysis</a:t>
            </a:r>
            <a:endParaRPr/>
          </a:p>
          <a:p>
            <a:pPr marL="182880" marR="0" lvl="0" indent="-91122" algn="l" rtl="0">
              <a:lnSpc>
                <a:spcPct val="80000"/>
              </a:lnSpc>
              <a:spcBef>
                <a:spcPts val="1400"/>
              </a:spcBef>
              <a:spcAft>
                <a:spcPts val="0"/>
              </a:spcAft>
              <a:buClr>
                <a:srgbClr val="9E3611"/>
              </a:buClr>
              <a:buSzPts val="1445"/>
              <a:buFont typeface="Noto Sans Symbols"/>
              <a:buNone/>
            </a:pPr>
            <a:endParaRPr sz="170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182880" marR="0" lvl="0" indent="-182880" algn="l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1445"/>
              <a:buFont typeface="Noto Sans Symbols"/>
              <a:buChar char="▪"/>
            </a:pPr>
            <a:r>
              <a:rPr lang="en-US" sz="1700" b="0" i="0" u="none" strike="noStrike" cap="none">
                <a:solidFill>
                  <a:schemeClr val="accent1"/>
                </a:solidFill>
                <a:latin typeface="Rockwell"/>
                <a:ea typeface="Rockwell"/>
                <a:cs typeface="Rockwell"/>
                <a:sym typeface="Rockwell"/>
              </a:rPr>
              <a:t>Chronic toxicity (smoking, vaping, snuff, etc.):</a:t>
            </a:r>
            <a:endParaRPr/>
          </a:p>
          <a:p>
            <a:pPr marL="457200" marR="0" lvl="1" indent="-18288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01"/>
              <a:buFont typeface="Noto Sans Symbols"/>
              <a:buChar char="▪"/>
            </a:pPr>
            <a:r>
              <a:rPr lang="en-US" sz="153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Constricts blood vessels – poor wound healing</a:t>
            </a:r>
            <a:endParaRPr/>
          </a:p>
          <a:p>
            <a:pPr marL="457200" marR="0" lvl="1" indent="-18288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9E3611"/>
              </a:buClr>
              <a:buSzPts val="1301"/>
              <a:buFont typeface="Noto Sans Symbols"/>
              <a:buChar char="▪"/>
            </a:pPr>
            <a:r>
              <a:rPr lang="en-US" sz="153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Reduces insulin sensitivity – may aggravate diabetes</a:t>
            </a:r>
            <a:endParaRPr/>
          </a:p>
          <a:p>
            <a:pPr marL="457200" marR="0" lvl="1" indent="-18288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9E3611"/>
              </a:buClr>
              <a:buSzPts val="1301"/>
              <a:buFont typeface="Noto Sans Symbols"/>
              <a:buChar char="▪"/>
            </a:pPr>
            <a:r>
              <a:rPr lang="en-US" sz="153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May promote tumor growth and spread</a:t>
            </a:r>
            <a:endParaRPr sz="153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457200" marR="0" lvl="1" indent="-18288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9E3611"/>
              </a:buClr>
              <a:buSzPts val="1301"/>
              <a:buFont typeface="Noto Sans Symbols"/>
              <a:buChar char="▪"/>
            </a:pPr>
            <a:r>
              <a:rPr lang="en-US" sz="153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May damage fetal brains</a:t>
            </a:r>
            <a:endParaRPr/>
          </a:p>
          <a:p>
            <a:pPr marL="457200" marR="0" lvl="1" indent="-18288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9E3611"/>
              </a:buClr>
              <a:buSzPts val="1301"/>
              <a:buFont typeface="Noto Sans Symbols"/>
              <a:buChar char="▪"/>
            </a:pPr>
            <a:r>
              <a:rPr lang="en-US" sz="153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May cause pre-eclampsia in pregnant women</a:t>
            </a:r>
            <a:endParaRPr sz="153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372" name="Shape 372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rPr>
              <a:t>26</a:t>
            </a:fld>
            <a:endParaRPr sz="1400" b="1">
              <a:solidFill>
                <a:srgbClr val="FFFFFF"/>
              </a:solidFill>
              <a:latin typeface="Rokkitt"/>
              <a:ea typeface="Rokkitt"/>
              <a:cs typeface="Rokkitt"/>
              <a:sym typeface="Rokkit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Shape 377"/>
          <p:cNvPicPr preferRelativeResize="0"/>
          <p:nvPr/>
        </p:nvPicPr>
        <p:blipFill rotWithShape="1">
          <a:blip r:embed="rId3">
            <a:alphaModFix/>
          </a:blip>
          <a:srcRect l="8124" t="18889" r="7917" b="4814"/>
          <a:stretch/>
        </p:blipFill>
        <p:spPr>
          <a:xfrm>
            <a:off x="2257425" y="1466850"/>
            <a:ext cx="7677150" cy="39243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78" name="Shape 378"/>
          <p:cNvSpPr/>
          <p:nvPr/>
        </p:nvSpPr>
        <p:spPr>
          <a:xfrm>
            <a:off x="4568190" y="3517424"/>
            <a:ext cx="4114800" cy="919401"/>
          </a:xfrm>
          <a:prstGeom prst="wedgeRoundRectCallout">
            <a:avLst>
              <a:gd name="adj1" fmla="val -38426"/>
              <a:gd name="adj2" fmla="val -68323"/>
              <a:gd name="adj3" fmla="val 16667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You have no excuse now to smoke a real cigarette.</a:t>
            </a:r>
            <a:endParaRPr sz="24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379" name="Shape 379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rPr>
              <a:t>27</a:t>
            </a:fld>
            <a:endParaRPr sz="1400" b="1">
              <a:solidFill>
                <a:srgbClr val="FFFFFF"/>
              </a:solidFill>
              <a:latin typeface="Rokkitt"/>
              <a:ea typeface="Rokkitt"/>
              <a:cs typeface="Rokkitt"/>
              <a:sym typeface="Rokkit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kkitt"/>
              <a:buNone/>
            </a:pPr>
            <a:r>
              <a:rPr lang="en-US" sz="5400" b="0" i="0" u="none" strike="noStrike" cap="none">
                <a:latin typeface="Rokkitt"/>
                <a:ea typeface="Rokkitt"/>
                <a:cs typeface="Rokkitt"/>
                <a:sym typeface="Rokkitt"/>
              </a:rPr>
              <a:t>MOST VAPING KIDS DON’T NEED AN EXCUSE</a:t>
            </a:r>
            <a:endParaRPr sz="5400" b="0" i="0" u="none" strike="noStrike" cap="none">
              <a:latin typeface="Rokkitt"/>
              <a:ea typeface="Rokkitt"/>
              <a:cs typeface="Rokkitt"/>
              <a:sym typeface="Rokkitt"/>
            </a:endParaRPr>
          </a:p>
        </p:txBody>
      </p:sp>
      <p:grpSp>
        <p:nvGrpSpPr>
          <p:cNvPr id="386" name="Shape 386"/>
          <p:cNvGrpSpPr/>
          <p:nvPr/>
        </p:nvGrpSpPr>
        <p:grpSpPr>
          <a:xfrm>
            <a:off x="2152649" y="2120900"/>
            <a:ext cx="7893050" cy="4051300"/>
            <a:chOff x="1082674" y="0"/>
            <a:chExt cx="7893050" cy="4051300"/>
          </a:xfrm>
        </p:grpSpPr>
        <p:sp>
          <p:nvSpPr>
            <p:cNvPr id="387" name="Shape 387"/>
            <p:cNvSpPr/>
            <p:nvPr/>
          </p:nvSpPr>
          <p:spPr>
            <a:xfrm>
              <a:off x="1082674" y="0"/>
              <a:ext cx="3443605" cy="4051300"/>
            </a:xfrm>
            <a:prstGeom prst="rect">
              <a:avLst/>
            </a:prstGeom>
            <a:solidFill>
              <a:schemeClr val="lt1">
                <a:alpha val="40000"/>
              </a:schemeClr>
            </a:solidFill>
            <a:ln w="9525" cap="flat" cmpd="sng">
              <a:solidFill>
                <a:srgbClr val="D3461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Shape 388"/>
            <p:cNvSpPr/>
            <p:nvPr/>
          </p:nvSpPr>
          <p:spPr>
            <a:xfrm>
              <a:off x="1254855" y="162052"/>
              <a:ext cx="3099244" cy="2633345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l="-29999" r="-29997"/>
              </a:stretch>
            </a:blip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Shape 389"/>
            <p:cNvSpPr/>
            <p:nvPr/>
          </p:nvSpPr>
          <p:spPr>
            <a:xfrm>
              <a:off x="1254855" y="3200559"/>
              <a:ext cx="3099244" cy="688688"/>
            </a:xfrm>
            <a:prstGeom prst="rect">
              <a:avLst/>
            </a:prstGeom>
            <a:solidFill>
              <a:srgbClr val="D34614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Shape 390"/>
            <p:cNvSpPr txBox="1"/>
            <p:nvPr/>
          </p:nvSpPr>
          <p:spPr>
            <a:xfrm>
              <a:off x="1254855" y="3200559"/>
              <a:ext cx="3099244" cy="6886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61% dual-use</a:t>
              </a:r>
              <a:endParaRPr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391" name="Shape 391"/>
            <p:cNvSpPr/>
            <p:nvPr/>
          </p:nvSpPr>
          <p:spPr>
            <a:xfrm>
              <a:off x="1254855" y="2795397"/>
              <a:ext cx="3099244" cy="4051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Shape 392"/>
            <p:cNvSpPr txBox="1"/>
            <p:nvPr/>
          </p:nvSpPr>
          <p:spPr>
            <a:xfrm>
              <a:off x="1254855" y="2795397"/>
              <a:ext cx="3099244" cy="4051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Middle School</a:t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393" name="Shape 393"/>
            <p:cNvSpPr/>
            <p:nvPr/>
          </p:nvSpPr>
          <p:spPr>
            <a:xfrm>
              <a:off x="5532119" y="0"/>
              <a:ext cx="3443605" cy="4051300"/>
            </a:xfrm>
            <a:prstGeom prst="rect">
              <a:avLst/>
            </a:prstGeom>
            <a:solidFill>
              <a:schemeClr val="lt1">
                <a:alpha val="40000"/>
              </a:schemeClr>
            </a:solidFill>
            <a:ln w="9525" cap="flat" cmpd="sng">
              <a:solidFill>
                <a:srgbClr val="D3461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Shape 394"/>
            <p:cNvSpPr/>
            <p:nvPr/>
          </p:nvSpPr>
          <p:spPr>
            <a:xfrm>
              <a:off x="5704300" y="162052"/>
              <a:ext cx="3099244" cy="2633345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l="-29999" r="-29997"/>
              </a:stretch>
            </a:blip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Shape 395"/>
            <p:cNvSpPr/>
            <p:nvPr/>
          </p:nvSpPr>
          <p:spPr>
            <a:xfrm>
              <a:off x="5704300" y="3200559"/>
              <a:ext cx="3099244" cy="688688"/>
            </a:xfrm>
            <a:prstGeom prst="rect">
              <a:avLst/>
            </a:prstGeom>
            <a:solidFill>
              <a:srgbClr val="D34614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Shape 396"/>
            <p:cNvSpPr txBox="1"/>
            <p:nvPr/>
          </p:nvSpPr>
          <p:spPr>
            <a:xfrm>
              <a:off x="5704300" y="3200559"/>
              <a:ext cx="3099244" cy="6886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80% dual-use</a:t>
              </a:r>
              <a:endParaRPr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397" name="Shape 397"/>
            <p:cNvSpPr/>
            <p:nvPr/>
          </p:nvSpPr>
          <p:spPr>
            <a:xfrm>
              <a:off x="5704300" y="2795397"/>
              <a:ext cx="3099244" cy="4051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Shape 398"/>
            <p:cNvSpPr txBox="1"/>
            <p:nvPr/>
          </p:nvSpPr>
          <p:spPr>
            <a:xfrm>
              <a:off x="5704300" y="2795397"/>
              <a:ext cx="3099244" cy="4051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High School</a:t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</p:grpSp>
      <p:sp>
        <p:nvSpPr>
          <p:cNvPr id="399" name="Shape 399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rPr>
              <a:t>28</a:t>
            </a:fld>
            <a:endParaRPr sz="1400" b="1">
              <a:solidFill>
                <a:srgbClr val="FFFFFF"/>
              </a:solidFill>
              <a:latin typeface="Rokkitt"/>
              <a:ea typeface="Rokkitt"/>
              <a:cs typeface="Rokkitt"/>
              <a:sym typeface="Rokkit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kkitt"/>
              <a:buNone/>
            </a:pPr>
            <a:r>
              <a:rPr lang="en-US" sz="5400" b="0" i="0" u="none" strike="noStrike" cap="none">
                <a:latin typeface="Rokkitt"/>
                <a:ea typeface="Rokkitt"/>
                <a:cs typeface="Rokkitt"/>
                <a:sym typeface="Rokkitt"/>
              </a:rPr>
              <a:t>VAPING DOESN’T HELP QUITTING</a:t>
            </a:r>
            <a:endParaRPr sz="5400" b="0" i="0" u="none" strike="noStrike" cap="none">
              <a:latin typeface="Rokkitt"/>
              <a:ea typeface="Rokkitt"/>
              <a:cs typeface="Rokkitt"/>
              <a:sym typeface="Rokkitt"/>
            </a:endParaRPr>
          </a:p>
        </p:txBody>
      </p:sp>
      <p:pic>
        <p:nvPicPr>
          <p:cNvPr id="406" name="Shape 40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069975" y="3268723"/>
            <a:ext cx="4754563" cy="1828678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07" name="Shape 407"/>
          <p:cNvSpPr txBox="1">
            <a:spLocks noGrp="1"/>
          </p:cNvSpPr>
          <p:nvPr>
            <p:ph type="body" idx="2"/>
          </p:nvPr>
        </p:nvSpPr>
        <p:spPr>
          <a:xfrm>
            <a:off x="6364224" y="2194560"/>
            <a:ext cx="4754880" cy="397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2880" marR="0" lvl="0" indent="-18288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E3611"/>
              </a:buClr>
              <a:buSzPts val="17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Vapers </a:t>
            </a:r>
            <a:r>
              <a:rPr lang="en-US" sz="2000" b="1" i="0" u="sng" strike="noStrike" cap="none">
                <a:solidFill>
                  <a:srgbClr val="00B050"/>
                </a:solidFill>
                <a:latin typeface="Rockwell"/>
                <a:ea typeface="Rockwell"/>
                <a:cs typeface="Rockwell"/>
                <a:sym typeface="Rockwell"/>
              </a:rPr>
              <a:t>do</a:t>
            </a:r>
            <a:r>
              <a:rPr lang="en-US" sz="2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 smoke less, </a:t>
            </a:r>
            <a:r>
              <a:rPr lang="en-US" sz="2000" b="1" i="0" u="sng" strike="noStrike" cap="none">
                <a:solidFill>
                  <a:srgbClr val="FF0000"/>
                </a:solidFill>
                <a:latin typeface="Rockwell"/>
                <a:ea typeface="Rockwell"/>
                <a:cs typeface="Rockwell"/>
                <a:sym typeface="Rockwell"/>
              </a:rPr>
              <a:t>but</a:t>
            </a:r>
            <a:r>
              <a:rPr lang="en-US" sz="2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:</a:t>
            </a:r>
            <a:endParaRPr/>
          </a:p>
          <a:p>
            <a:pPr marL="457200" marR="0" lvl="1" indent="-18288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530"/>
              <a:buFont typeface="Noto Sans Symbols"/>
              <a:buChar char="▪"/>
            </a:pPr>
            <a:r>
              <a:rPr lang="en-US"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Cardiovascular disease risk increases with even 1 cigarette/day</a:t>
            </a:r>
            <a:endParaRPr/>
          </a:p>
          <a:p>
            <a:pPr marL="457200" marR="0" lvl="1" indent="-182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E3611"/>
              </a:buClr>
              <a:buSzPts val="1530"/>
              <a:buFont typeface="Noto Sans Symbols"/>
              <a:buChar char="▪"/>
            </a:pPr>
            <a:r>
              <a:rPr lang="en-US"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Lung cancer risk associated with </a:t>
            </a:r>
            <a:r>
              <a:rPr lang="en-US" sz="1800" b="0" i="0" u="sng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duration</a:t>
            </a:r>
            <a:r>
              <a:rPr lang="en-US"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, not intensity, of smoking</a:t>
            </a:r>
            <a:endParaRPr sz="180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457200" marR="0" lvl="1" indent="-8572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E3611"/>
              </a:buClr>
              <a:buSzPts val="1530"/>
              <a:buFont typeface="Noto Sans Symbols"/>
              <a:buNone/>
            </a:pPr>
            <a:endParaRPr sz="180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182880" marR="0" lvl="0" indent="-18288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9E3611"/>
              </a:buClr>
              <a:buSzPts val="17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Vapers </a:t>
            </a:r>
            <a:r>
              <a:rPr lang="en-US" sz="2000" b="1" i="0" u="sng" strike="noStrike" cap="none">
                <a:solidFill>
                  <a:schemeClr val="accent1"/>
                </a:solidFill>
                <a:latin typeface="Rockwell"/>
                <a:ea typeface="Rockwell"/>
                <a:cs typeface="Rockwell"/>
                <a:sym typeface="Rockwell"/>
              </a:rPr>
              <a:t>do not</a:t>
            </a:r>
            <a:r>
              <a:rPr lang="en-US" sz="2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 quit more</a:t>
            </a:r>
            <a:endParaRPr/>
          </a:p>
          <a:p>
            <a:pPr marL="457200" marR="0" lvl="1" indent="-18288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530"/>
              <a:buFont typeface="Noto Sans Symbols"/>
              <a:buChar char="▪"/>
            </a:pPr>
            <a:r>
              <a:rPr lang="en-US"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Less likely to quit smoking than non-vapers after 7 months</a:t>
            </a:r>
            <a:endParaRPr/>
          </a:p>
          <a:p>
            <a:pPr marL="457200" marR="0" lvl="1" indent="-182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E3611"/>
              </a:buClr>
              <a:buSzPts val="1530"/>
              <a:buFont typeface="Noto Sans Symbols"/>
              <a:buChar char="▪"/>
            </a:pPr>
            <a:r>
              <a:rPr lang="en-US"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Same odds for quitting as smokers after 12 months</a:t>
            </a:r>
            <a:endParaRPr/>
          </a:p>
          <a:p>
            <a:pPr marL="182880" marR="0" lvl="0" indent="-74929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9E3611"/>
              </a:buClr>
              <a:buSzPts val="1700"/>
              <a:buFont typeface="Noto Sans Symbols"/>
              <a:buNone/>
            </a:pPr>
            <a:endParaRPr sz="200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408" name="Shape 408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rPr>
              <a:t>29</a:t>
            </a:fld>
            <a:endParaRPr sz="1400" b="1">
              <a:solidFill>
                <a:srgbClr val="FFFFFF"/>
              </a:solidFill>
              <a:latin typeface="Rokkitt"/>
              <a:ea typeface="Rokkitt"/>
              <a:cs typeface="Rokkitt"/>
              <a:sym typeface="Rokkitt"/>
            </a:endParaRPr>
          </a:p>
        </p:txBody>
      </p:sp>
      <p:sp>
        <p:nvSpPr>
          <p:cNvPr id="409" name="Shape 409"/>
          <p:cNvSpPr txBox="1"/>
          <p:nvPr/>
        </p:nvSpPr>
        <p:spPr>
          <a:xfrm>
            <a:off x="0" y="6611779"/>
            <a:ext cx="1840568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Image from </a:t>
            </a:r>
            <a:r>
              <a:rPr lang="en-US" sz="1000" u="sng">
                <a:solidFill>
                  <a:schemeClr val="hlink"/>
                </a:solidFill>
                <a:latin typeface="Rockwell"/>
                <a:ea typeface="Rockwell"/>
                <a:cs typeface="Rockwell"/>
                <a:sym typeface="Rockwell"/>
                <a:hlinkClick r:id="rId4"/>
              </a:rPr>
              <a:t>Vape Sensation</a:t>
            </a:r>
            <a:r>
              <a:rPr lang="en-US" sz="10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.</a:t>
            </a:r>
            <a:endParaRPr sz="10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Shape 121"/>
          <p:cNvPicPr preferRelativeResize="0"/>
          <p:nvPr/>
        </p:nvPicPr>
        <p:blipFill rotWithShape="1">
          <a:blip r:embed="rId3">
            <a:alphaModFix/>
          </a:blip>
          <a:srcRect l="8167" t="19556" r="8082" b="5036"/>
          <a:stretch/>
        </p:blipFill>
        <p:spPr>
          <a:xfrm>
            <a:off x="2266950" y="1489710"/>
            <a:ext cx="7658100" cy="387858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22" name="Shape 122"/>
          <p:cNvSpPr/>
          <p:nvPr/>
        </p:nvSpPr>
        <p:spPr>
          <a:xfrm>
            <a:off x="5692151" y="3917475"/>
            <a:ext cx="4394100" cy="1698000"/>
          </a:xfrm>
          <a:prstGeom prst="wedgeRoundRectCallout">
            <a:avLst>
              <a:gd name="adj1" fmla="val -33117"/>
              <a:gd name="adj2" fmla="val -82447"/>
              <a:gd name="adj3" fmla="val 16667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You’re not harming anyone around you and you’re not harming yourself.</a:t>
            </a:r>
            <a:endParaRPr sz="240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23" name="Shape 123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rPr>
              <a:t>3</a:t>
            </a:fld>
            <a:endParaRPr sz="1400" b="1" i="0" u="none" strike="noStrike" cap="none">
              <a:solidFill>
                <a:srgbClr val="FFFFFF"/>
              </a:solidFill>
              <a:latin typeface="Rokkitt"/>
              <a:ea typeface="Rokkitt"/>
              <a:cs typeface="Rokkitt"/>
              <a:sym typeface="Rokkit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Shape 414"/>
          <p:cNvPicPr preferRelativeResize="0"/>
          <p:nvPr/>
        </p:nvPicPr>
        <p:blipFill rotWithShape="1">
          <a:blip r:embed="rId3">
            <a:alphaModFix/>
          </a:blip>
          <a:srcRect l="8167" t="19556" r="8082" b="5036"/>
          <a:stretch/>
        </p:blipFill>
        <p:spPr>
          <a:xfrm>
            <a:off x="2266950" y="1489710"/>
            <a:ext cx="7658100" cy="387858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15" name="Shape 415"/>
          <p:cNvSpPr/>
          <p:nvPr/>
        </p:nvSpPr>
        <p:spPr>
          <a:xfrm>
            <a:off x="5692140" y="3917474"/>
            <a:ext cx="4114800" cy="1328023"/>
          </a:xfrm>
          <a:prstGeom prst="wedgeRoundRectCallout">
            <a:avLst>
              <a:gd name="adj1" fmla="val -38426"/>
              <a:gd name="adj2" fmla="val -68323"/>
              <a:gd name="adj3" fmla="val 16667"/>
            </a:avLst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accent1"/>
                </a:solidFill>
                <a:latin typeface="Rockwell"/>
                <a:ea typeface="Rockwell"/>
                <a:cs typeface="Rockwell"/>
                <a:sym typeface="Rockwell"/>
              </a:rPr>
              <a:t>Are you </a:t>
            </a:r>
            <a:r>
              <a:rPr lang="en-US" sz="24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harming anyone around you and harming yourself</a:t>
            </a:r>
            <a:r>
              <a:rPr lang="en-US" sz="2400" b="1">
                <a:solidFill>
                  <a:schemeClr val="accent1"/>
                </a:solidFill>
                <a:latin typeface="Rockwell"/>
                <a:ea typeface="Rockwell"/>
                <a:cs typeface="Rockwell"/>
                <a:sym typeface="Rockwell"/>
              </a:rPr>
              <a:t>?</a:t>
            </a:r>
            <a:endParaRPr sz="2400" b="1">
              <a:solidFill>
                <a:schemeClr val="accen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416" name="Shape 416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rPr>
              <a:t>30</a:t>
            </a:fld>
            <a:endParaRPr sz="1400" b="1">
              <a:solidFill>
                <a:srgbClr val="FFFFFF"/>
              </a:solidFill>
              <a:latin typeface="Rokkitt"/>
              <a:ea typeface="Rokkitt"/>
              <a:cs typeface="Rokkitt"/>
              <a:sym typeface="Rokkitt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kkitt"/>
              <a:buNone/>
            </a:pPr>
            <a:r>
              <a:rPr lang="en-US" sz="5400" b="0" i="0" u="none" strike="noStrike" cap="none">
                <a:latin typeface="Rokkitt"/>
                <a:ea typeface="Rokkitt"/>
                <a:cs typeface="Rokkitt"/>
                <a:sym typeface="Rokkitt"/>
              </a:rPr>
              <a:t>ARE YOU HARMING YOURSELF AND OTHERS?</a:t>
            </a:r>
            <a:endParaRPr sz="5400" b="0" i="0" u="none" strike="noStrike" cap="none">
              <a:latin typeface="Rokkitt"/>
              <a:ea typeface="Rokkitt"/>
              <a:cs typeface="Rokkitt"/>
              <a:sym typeface="Rokkitt"/>
            </a:endParaRPr>
          </a:p>
        </p:txBody>
      </p:sp>
      <p:sp>
        <p:nvSpPr>
          <p:cNvPr id="422" name="Shape 422"/>
          <p:cNvSpPr txBox="1"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E3611"/>
              </a:buClr>
              <a:buSzPts val="1700"/>
              <a:buFont typeface="Noto Sans Symbols"/>
              <a:buNone/>
            </a:pPr>
            <a:r>
              <a:rPr lang="en-US" sz="2000" b="1" i="0" u="none" strike="noStrike" cap="none">
                <a:solidFill>
                  <a:srgbClr val="9E3611"/>
                </a:solidFill>
                <a:latin typeface="Rockwell"/>
                <a:ea typeface="Rockwell"/>
                <a:cs typeface="Rockwell"/>
                <a:sym typeface="Rockwell"/>
              </a:rPr>
              <a:t>You</a:t>
            </a:r>
            <a:endParaRPr sz="2000" b="1" i="0" u="none" strike="noStrike" cap="none">
              <a:solidFill>
                <a:srgbClr val="9E361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423" name="Shape 423"/>
          <p:cNvSpPr txBox="1">
            <a:spLocks noGrp="1"/>
          </p:cNvSpPr>
          <p:nvPr>
            <p:ph type="body" idx="2"/>
          </p:nvPr>
        </p:nvSpPr>
        <p:spPr>
          <a:xfrm>
            <a:off x="1069848" y="2743200"/>
            <a:ext cx="475488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2880" marR="0" lvl="0" indent="-18288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E3611"/>
              </a:buClr>
              <a:buSzPts val="17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Breathing in toxic nicotine</a:t>
            </a:r>
            <a:endParaRPr sz="200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182880" marR="0" lvl="0" indent="-1828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17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Having breathing problems</a:t>
            </a:r>
            <a:endParaRPr sz="200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182880" marR="0" lvl="0" indent="-1828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17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Still smoking</a:t>
            </a:r>
            <a:endParaRPr sz="200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182880" marR="0" lvl="0" indent="-1828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17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Still at risk for lung cancer and heart disease</a:t>
            </a:r>
            <a:endParaRPr/>
          </a:p>
          <a:p>
            <a:pPr marL="182880" marR="0" lvl="0" indent="-74929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1700"/>
              <a:buFont typeface="Noto Sans Symbols"/>
              <a:buNone/>
            </a:pPr>
            <a:endParaRPr sz="200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424" name="Shape 424"/>
          <p:cNvSpPr txBox="1">
            <a:spLocks noGrp="1"/>
          </p:cNvSpPr>
          <p:nvPr>
            <p:ph type="body" idx="3"/>
          </p:nvPr>
        </p:nvSpPr>
        <p:spPr>
          <a:xfrm>
            <a:off x="6364224" y="2048256"/>
            <a:ext cx="4754880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E3611"/>
              </a:buClr>
              <a:buSzPts val="1700"/>
              <a:buFont typeface="Noto Sans Symbols"/>
              <a:buNone/>
            </a:pPr>
            <a:r>
              <a:rPr lang="en-US" sz="2000" b="1" i="0" u="none" strike="noStrike" cap="none">
                <a:solidFill>
                  <a:srgbClr val="9E3611"/>
                </a:solidFill>
                <a:latin typeface="Rockwell"/>
                <a:ea typeface="Rockwell"/>
                <a:cs typeface="Rockwell"/>
                <a:sym typeface="Rockwell"/>
              </a:rPr>
              <a:t>Everyone Else</a:t>
            </a:r>
            <a:endParaRPr sz="2000" b="1" i="0" u="none" strike="noStrike" cap="none">
              <a:solidFill>
                <a:srgbClr val="9E361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425" name="Shape 425"/>
          <p:cNvSpPr txBox="1">
            <a:spLocks noGrp="1"/>
          </p:cNvSpPr>
          <p:nvPr>
            <p:ph type="body" idx="4"/>
          </p:nvPr>
        </p:nvSpPr>
        <p:spPr>
          <a:xfrm>
            <a:off x="6364224" y="2743200"/>
            <a:ext cx="475488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2880" marR="0" lvl="0" indent="-18288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E3611"/>
              </a:buClr>
              <a:buSzPts val="17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At risk for being poisoned by e-liquids</a:t>
            </a:r>
            <a:endParaRPr sz="200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182880" marR="0" lvl="0" indent="-1828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17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Breathing in toxic particulate matter</a:t>
            </a:r>
            <a:endParaRPr/>
          </a:p>
          <a:p>
            <a:pPr marL="182880" marR="0" lvl="0" indent="-74929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1700"/>
              <a:buFont typeface="Noto Sans Symbols"/>
              <a:buNone/>
            </a:pPr>
            <a:endParaRPr sz="200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426" name="Shape 426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rPr>
              <a:t>31</a:t>
            </a:fld>
            <a:endParaRPr sz="1400" b="1">
              <a:solidFill>
                <a:srgbClr val="FFFFFF"/>
              </a:solidFill>
              <a:latin typeface="Rokkitt"/>
              <a:ea typeface="Rokkitt"/>
              <a:cs typeface="Rokkitt"/>
              <a:sym typeface="Rokkitt"/>
            </a:endParaRPr>
          </a:p>
        </p:txBody>
      </p:sp>
      <p:pic>
        <p:nvPicPr>
          <p:cNvPr id="427" name="Shape 4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1436" y="4315630"/>
            <a:ext cx="1820456" cy="2139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Shape 4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17625" y="4693602"/>
            <a:ext cx="2653229" cy="17617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hape 433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kkitt"/>
              <a:buNone/>
            </a:pPr>
            <a:r>
              <a:rPr lang="en-US" sz="5400" b="0" i="0" u="none" strike="noStrike" cap="none">
                <a:latin typeface="Rokkitt"/>
                <a:ea typeface="Rokkitt"/>
                <a:cs typeface="Rokkitt"/>
                <a:sym typeface="Rokkitt"/>
              </a:rPr>
              <a:t>REFERENCES &amp; RESOURCES</a:t>
            </a:r>
            <a:endParaRPr sz="5400" b="0" i="0" u="none" strike="noStrike" cap="none">
              <a:latin typeface="Rokkitt"/>
              <a:ea typeface="Rokkitt"/>
              <a:cs typeface="Rokkitt"/>
              <a:sym typeface="Rokkitt"/>
            </a:endParaRPr>
          </a:p>
        </p:txBody>
      </p:sp>
      <p:sp>
        <p:nvSpPr>
          <p:cNvPr id="434" name="Shape 434"/>
          <p:cNvSpPr txBox="1"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9E3611"/>
              </a:buClr>
              <a:buSzPts val="1190"/>
              <a:buFont typeface="Noto Sans Symbols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Food additives:</a:t>
            </a:r>
            <a:endParaRPr sz="140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457200" marR="0" lvl="0" indent="-457200" algn="l" rtl="0">
              <a:lnSpc>
                <a:spcPct val="7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1190"/>
              <a:buFont typeface="Noto Sans Symbols"/>
              <a:buAutoNum type="arabicPeriod"/>
            </a:pPr>
            <a:r>
              <a:rPr lang="en-US"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FDA.  Food Additives &amp; Ingredients.  Last updated March 27, 2013. &lt;http://www.fda.gov/Food/IngredientsPackagingLabeling/FoodAdditivesIngredients/default.htm&gt;</a:t>
            </a:r>
            <a:endParaRPr/>
          </a:p>
          <a:p>
            <a:pPr marL="457200" marR="0" lvl="0" indent="-457200" algn="l" rtl="0">
              <a:lnSpc>
                <a:spcPct val="7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1190"/>
              <a:buFont typeface="Noto Sans Symbols"/>
              <a:buAutoNum type="arabicPeriod"/>
            </a:pPr>
            <a:r>
              <a:rPr lang="en-US"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Grana R, Benowitz N, Glantz S.  E-Cigarettes: A Scientific Review.  </a:t>
            </a:r>
            <a:r>
              <a:rPr lang="en-US" sz="1400" b="0" i="1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Circulation</a:t>
            </a:r>
            <a:r>
              <a:rPr lang="en-US"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.  2014;129(19):1972-1986.</a:t>
            </a:r>
            <a:endParaRPr/>
          </a:p>
          <a:p>
            <a:pPr marL="457200" marR="0" lvl="0" indent="-457200" algn="l" rtl="0">
              <a:lnSpc>
                <a:spcPct val="7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1190"/>
              <a:buFont typeface="Noto Sans Symbols"/>
              <a:buAutoNum type="arabicPeriod"/>
            </a:pPr>
            <a:r>
              <a:rPr lang="en-US"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CDC.  Flavorings-Related Lung Disease.  Last updated August 11, 2011.  &lt;http://www.cdc.gov/niosh/topics/flavorings/&gt;</a:t>
            </a:r>
            <a:endParaRPr/>
          </a:p>
          <a:p>
            <a:pPr marL="0" marR="0" lvl="0" indent="0" algn="l" rtl="0">
              <a:lnSpc>
                <a:spcPct val="7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1190"/>
              <a:buFont typeface="Noto Sans Symbols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History of e-cigarettes:</a:t>
            </a:r>
            <a:endParaRPr sz="140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457200" marR="0" lvl="0" indent="-457200" algn="l" rtl="0">
              <a:lnSpc>
                <a:spcPct val="7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1190"/>
              <a:buFont typeface="Noto Sans Symbols"/>
              <a:buAutoNum type="arabicPeriod" startAt="3"/>
            </a:pPr>
            <a:r>
              <a:rPr lang="en-US"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FDA.  Electronic Cigarettes.  Last updated April 24, 2014.  &lt;http://www.fda.gov/NewsEvents/PublicHealthFocus/ucm172906.htm&gt;</a:t>
            </a:r>
            <a:endParaRPr/>
          </a:p>
          <a:p>
            <a:pPr marL="457200" marR="0" lvl="0" indent="-457200" algn="l" rtl="0">
              <a:lnSpc>
                <a:spcPct val="7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1190"/>
              <a:buFont typeface="Noto Sans Symbols"/>
              <a:buAutoNum type="arabicPeriod" startAt="3"/>
            </a:pPr>
            <a:r>
              <a:rPr lang="en-US"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King County Board of Health.  Regulation #10-04, relating to electronic smoking devices.  December 20, 2014.  &lt;http://www.kingcounty.gov/healthservices/health/BOH/regulations/2010.aspx&gt;</a:t>
            </a:r>
            <a:endParaRPr/>
          </a:p>
          <a:p>
            <a:pPr marL="457200" marR="0" lvl="0" indent="-457200" algn="l" rtl="0">
              <a:lnSpc>
                <a:spcPct val="7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1190"/>
              <a:buFont typeface="Noto Sans Symbols"/>
              <a:buAutoNum type="arabicPeriod" startAt="3"/>
            </a:pPr>
            <a:r>
              <a:rPr lang="en-US"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Grana R, Benowitz N, Glantz S.  E-Cigarettes: A Scientific Review.  </a:t>
            </a:r>
            <a:r>
              <a:rPr lang="en-US" sz="1400" b="0" i="1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Circulation</a:t>
            </a:r>
            <a:r>
              <a:rPr lang="en-US"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.  2014;129(19):1972-1986.</a:t>
            </a:r>
            <a:endParaRPr/>
          </a:p>
          <a:p>
            <a:pPr marL="457200" marR="0" lvl="0" indent="-457200" algn="l" rtl="0">
              <a:lnSpc>
                <a:spcPct val="7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1190"/>
              <a:buFont typeface="Noto Sans Symbols"/>
              <a:buAutoNum type="arabicPeriod" startAt="3"/>
            </a:pPr>
            <a:r>
              <a:rPr lang="en-US"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CDC.  New CDC study finds dramatic increase in e-cigarette-related calls to poison centers.  April 3, 2014.  &lt;http://www.cdc.gov/media/releases/2014/p0403-e-cigarette-poison.html&gt;</a:t>
            </a:r>
            <a:endParaRPr/>
          </a:p>
          <a:p>
            <a:pPr marL="457200" marR="0" lvl="0" indent="-457200" algn="l" rtl="0">
              <a:lnSpc>
                <a:spcPct val="7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1190"/>
              <a:buFont typeface="Noto Sans Symbols"/>
              <a:buAutoNum type="arabicPeriod" startAt="3"/>
            </a:pPr>
            <a:r>
              <a:rPr lang="en-US"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NPR.  E-Cigarettes: The New Frontier in War on Smoking.  August 5, 2009.  &lt;http://www.npr.org/templates/story/story.php?storyId=111578997&gt;</a:t>
            </a:r>
            <a:endParaRPr sz="140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457200" marR="0" lvl="0" indent="-381635" algn="l" rtl="0">
              <a:lnSpc>
                <a:spcPct val="7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1190"/>
              <a:buFont typeface="Noto Sans Symbols"/>
              <a:buNone/>
            </a:pPr>
            <a:endParaRPr sz="140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457200" marR="0" lvl="0" indent="-381635" algn="l" rtl="0">
              <a:lnSpc>
                <a:spcPct val="7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1190"/>
              <a:buFont typeface="Noto Sans Symbols"/>
              <a:buNone/>
            </a:pPr>
            <a:endParaRPr sz="140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457200" marR="0" lvl="0" indent="-381635" algn="l" rtl="0">
              <a:lnSpc>
                <a:spcPct val="7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1190"/>
              <a:buFont typeface="Noto Sans Symbols"/>
              <a:buNone/>
            </a:pPr>
            <a:endParaRPr sz="140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457200" marR="0" lvl="0" indent="-381635" algn="l" rtl="0">
              <a:lnSpc>
                <a:spcPct val="7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1190"/>
              <a:buFont typeface="Noto Sans Symbols"/>
              <a:buNone/>
            </a:pPr>
            <a:endParaRPr sz="140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435" name="Shape 435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rPr>
              <a:t>32</a:t>
            </a:fld>
            <a:endParaRPr sz="1400" b="1">
              <a:solidFill>
                <a:srgbClr val="FFFFFF"/>
              </a:solidFill>
              <a:latin typeface="Rokkitt"/>
              <a:ea typeface="Rokkitt"/>
              <a:cs typeface="Rokkitt"/>
              <a:sym typeface="Rokkitt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hape 441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kkitt"/>
              <a:buNone/>
            </a:pPr>
            <a:r>
              <a:rPr lang="en-US" sz="5400" b="0" i="0" u="none" strike="noStrike" cap="none">
                <a:latin typeface="Rokkitt"/>
                <a:ea typeface="Rokkitt"/>
                <a:cs typeface="Rokkitt"/>
                <a:sym typeface="Rokkitt"/>
              </a:rPr>
              <a:t>REFERENCES &amp; RESOURCES</a:t>
            </a:r>
            <a:endParaRPr sz="5400" b="0" i="0" u="none" strike="noStrike" cap="none">
              <a:latin typeface="Rokkitt"/>
              <a:ea typeface="Rokkitt"/>
              <a:cs typeface="Rokkitt"/>
              <a:sym typeface="Rokkitt"/>
            </a:endParaRPr>
          </a:p>
        </p:txBody>
      </p:sp>
      <p:sp>
        <p:nvSpPr>
          <p:cNvPr id="442" name="Shape 442"/>
          <p:cNvSpPr txBox="1"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E3611"/>
              </a:buClr>
              <a:buSzPts val="1190"/>
              <a:buFont typeface="Noto Sans Symbols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E-cigarette laws and regulations:</a:t>
            </a:r>
            <a:endParaRPr sz="140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457200" marR="0" lvl="0" indent="-4572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1190"/>
              <a:buFont typeface="Noto Sans Symbols"/>
              <a:buAutoNum type="arabicPeriod" startAt="8"/>
            </a:pPr>
            <a:r>
              <a:rPr lang="en-US"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King County Board of Health.  Regulation #10-04, relating to electronic smoking devices.  December 20, 2014.  &lt;http://www.kingcounty.gov/healthservices/health/BOH/regulations/2010.aspx&gt; </a:t>
            </a:r>
            <a:endParaRPr/>
          </a:p>
          <a:p>
            <a:pPr marL="457200" marR="0" lvl="0" indent="-4572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1190"/>
              <a:buFont typeface="Noto Sans Symbols"/>
              <a:buAutoNum type="arabicPeriod" startAt="8"/>
            </a:pPr>
            <a:r>
              <a:rPr lang="en-US"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FDA.  Electronic Cigarettes.  Last updated April 24, 2014.  &lt;http://www.fda.gov/NewsEvents/PublicHealthFocus/ucm172906.htm&gt;</a:t>
            </a:r>
            <a:endParaRPr/>
          </a:p>
          <a:p>
            <a:pPr marL="457200" marR="0" lvl="0" indent="-4572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1190"/>
              <a:buFont typeface="Noto Sans Symbols"/>
              <a:buAutoNum type="arabicPeriod" startAt="8"/>
            </a:pPr>
            <a:r>
              <a:rPr lang="en-US"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Washington State Department of Health.  Electronic Cigarettes.  &lt;http://www.doh.wa.gov/YouandYourFamily/Tobacco/OtherTobaccoProducts/ECigarettes.aspx&gt;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1190"/>
              <a:buFont typeface="Noto Sans Symbols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E-cigarettes, breathing problems, and asthma:</a:t>
            </a:r>
            <a:endParaRPr sz="140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457200" marR="0" lvl="0" indent="-4572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1190"/>
              <a:buFont typeface="Noto Sans Symbols"/>
              <a:buAutoNum type="arabicPeriod" startAt="11"/>
            </a:pPr>
            <a:r>
              <a:rPr lang="en-US"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Durmowicz E.  The impact of electronic cigarettes on the paediatric population.  </a:t>
            </a:r>
            <a:r>
              <a:rPr lang="en-US" sz="1400" b="0" i="1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Tob Control</a:t>
            </a:r>
            <a:r>
              <a:rPr lang="en-US"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.  2014;23:ii41-ii56.</a:t>
            </a:r>
            <a:endParaRPr/>
          </a:p>
          <a:p>
            <a:pPr marL="457200" marR="0" lvl="0" indent="-4572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1190"/>
              <a:buFont typeface="Noto Sans Symbols"/>
              <a:buAutoNum type="arabicPeriod" startAt="11"/>
            </a:pPr>
            <a:r>
              <a:rPr lang="en-US"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Grana R, Benowitz N, Glantz S.  E-Cigarettes: A Scientific Review.  </a:t>
            </a:r>
            <a:r>
              <a:rPr lang="en-US" sz="1400" b="0" i="1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Circulation</a:t>
            </a:r>
            <a:r>
              <a:rPr lang="en-US"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.  2014;129(19):1972-1986.</a:t>
            </a:r>
            <a:endParaRPr/>
          </a:p>
          <a:p>
            <a:pPr marL="457200" marR="0" lvl="0" indent="-4572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1190"/>
              <a:buFont typeface="Noto Sans Symbols"/>
              <a:buAutoNum type="arabicPeriod" startAt="11"/>
            </a:pPr>
            <a:r>
              <a:rPr lang="en-US"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CDC.  Asthma Surveillance Data.  Last updated March 11, 2014.  &lt;http://www.cdc.gov/asthma/asthmadata.htm&gt; </a:t>
            </a:r>
            <a:endParaRPr/>
          </a:p>
          <a:p>
            <a:pPr marL="457200" marR="0" lvl="0" indent="-4572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1190"/>
              <a:buFont typeface="Noto Sans Symbols"/>
              <a:buAutoNum type="arabicPeriod" startAt="11"/>
            </a:pPr>
            <a:r>
              <a:rPr lang="en-US"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CDC.  Asthma’s Impact on the Nation.  &lt;http://www.cdc.gov/asthma/impacts_nation/asthmafactsheet.pdf&gt;</a:t>
            </a:r>
            <a:endParaRPr/>
          </a:p>
          <a:p>
            <a:pPr marL="457200" marR="0" lvl="0" indent="-38163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1190"/>
              <a:buFont typeface="Noto Sans Symbols"/>
              <a:buNone/>
            </a:pPr>
            <a:endParaRPr sz="140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457200" marR="0" lvl="0" indent="-38163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1190"/>
              <a:buFont typeface="Noto Sans Symbols"/>
              <a:buNone/>
            </a:pPr>
            <a:endParaRPr sz="140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457200" marR="0" lvl="0" indent="-38163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1190"/>
              <a:buFont typeface="Noto Sans Symbols"/>
              <a:buNone/>
            </a:pPr>
            <a:endParaRPr sz="140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443" name="Shape 443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rPr>
              <a:t>33</a:t>
            </a:fld>
            <a:endParaRPr sz="1400" b="1">
              <a:solidFill>
                <a:srgbClr val="FFFFFF"/>
              </a:solidFill>
              <a:latin typeface="Rokkitt"/>
              <a:ea typeface="Rokkitt"/>
              <a:cs typeface="Rokkitt"/>
              <a:sym typeface="Rokkitt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Shape 449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kkitt"/>
              <a:buNone/>
            </a:pPr>
            <a:r>
              <a:rPr lang="en-US" sz="5400" b="0" i="0" u="none" strike="noStrike" cap="none">
                <a:latin typeface="Rokkitt"/>
                <a:ea typeface="Rokkitt"/>
                <a:cs typeface="Rokkitt"/>
                <a:sym typeface="Rokkitt"/>
              </a:rPr>
              <a:t>REFERENCES &amp; RESOURCES</a:t>
            </a:r>
            <a:endParaRPr sz="5400" b="0" i="0" u="none" strike="noStrike" cap="none">
              <a:latin typeface="Rokkitt"/>
              <a:ea typeface="Rokkitt"/>
              <a:cs typeface="Rokkitt"/>
              <a:sym typeface="Rokkitt"/>
            </a:endParaRPr>
          </a:p>
        </p:txBody>
      </p:sp>
      <p:sp>
        <p:nvSpPr>
          <p:cNvPr id="450" name="Shape 450"/>
          <p:cNvSpPr txBox="1"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E3611"/>
              </a:buClr>
              <a:buSzPts val="1190"/>
              <a:buFont typeface="Noto Sans Symbols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E-cigarette secondhand vapor and particulate matter:</a:t>
            </a:r>
            <a:endParaRPr sz="140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457200" marR="0" lvl="0" indent="-4572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1190"/>
              <a:buFont typeface="Noto Sans Symbols"/>
              <a:buAutoNum type="arabicPeriod" startAt="15"/>
            </a:pPr>
            <a:r>
              <a:rPr lang="en-US"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Grana R, Benowitz N, Glantz S.  E-Cigarettes: A Scientific Review.  </a:t>
            </a:r>
            <a:r>
              <a:rPr lang="en-US" sz="1400" b="0" i="1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Circulation</a:t>
            </a:r>
            <a:r>
              <a:rPr lang="en-US"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.  2014;129(19):1972-1986.</a:t>
            </a:r>
            <a:endParaRPr/>
          </a:p>
          <a:p>
            <a:pPr marL="457200" marR="0" lvl="0" indent="-4572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1190"/>
              <a:buFont typeface="Noto Sans Symbols"/>
              <a:buAutoNum type="arabicPeriod" startAt="15"/>
            </a:pPr>
            <a:r>
              <a:rPr lang="en-US"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Goniewicz M, Knysak J, Gawron M, et al.  Levels of selected carcinogens and toxicants in vapour from electronic cigarettes.  </a:t>
            </a:r>
            <a:r>
              <a:rPr lang="en-US" sz="1400" b="0" i="1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Tob Control</a:t>
            </a:r>
            <a:r>
              <a:rPr lang="en-US"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.  2014;23:133-139.</a:t>
            </a:r>
            <a:endParaRPr/>
          </a:p>
          <a:p>
            <a:pPr marL="457200" marR="0" lvl="0" indent="-4572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1190"/>
              <a:buFont typeface="Noto Sans Symbols"/>
              <a:buAutoNum type="arabicPeriod" startAt="15"/>
            </a:pPr>
            <a:r>
              <a:rPr lang="en-US"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Czogala J, Goniewicz M, Fidelus B, et al.  Secondhand exposure to vapors from electronic cigarettes.  </a:t>
            </a:r>
            <a:r>
              <a:rPr lang="en-US" sz="1400" b="0" i="1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Nicotine Tob Res</a:t>
            </a:r>
            <a:r>
              <a:rPr lang="en-US"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.  2014;6:655-662.</a:t>
            </a:r>
            <a:endParaRPr/>
          </a:p>
          <a:p>
            <a:pPr marL="457200" marR="0" lvl="0" indent="-4572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1190"/>
              <a:buFont typeface="Noto Sans Symbols"/>
              <a:buAutoNum type="arabicPeriod" startAt="15"/>
            </a:pPr>
            <a:r>
              <a:rPr lang="en-US"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Schober W, Szendrei K, Matzen W, et al.  Use of electronic cigarettes (e-cigarettes) impairs indoor air quality and increases FeNO levels of e-cigarette consumers.  </a:t>
            </a:r>
            <a:r>
              <a:rPr lang="en-US" sz="1400" b="0" i="1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Int J Hygiene Env Health</a:t>
            </a:r>
            <a:r>
              <a:rPr lang="en-US"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.  2013.</a:t>
            </a:r>
            <a:endParaRPr/>
          </a:p>
          <a:p>
            <a:pPr marL="457200" marR="0" lvl="0" indent="-4572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1190"/>
              <a:buFont typeface="Noto Sans Symbols"/>
              <a:buAutoNum type="arabicPeriod" startAt="15"/>
            </a:pPr>
            <a:r>
              <a:rPr lang="en-US"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CDC.  Particle Pollution.  Last updated April 1, 2014.  &lt;http://www.cdc.gov/air/particulate_matter.html&gt;</a:t>
            </a:r>
            <a:endParaRPr/>
          </a:p>
          <a:p>
            <a:pPr marL="457200" marR="0" lvl="0" indent="-4572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1190"/>
              <a:buFont typeface="Noto Sans Symbols"/>
              <a:buAutoNum type="arabicPeriod" startAt="15"/>
            </a:pPr>
            <a:r>
              <a:rPr lang="en-US"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EPA.  Particulate Matter: Basic Information.  Last updated March 18, 2013.  &lt;http://www.epa.gov/oar/particlepollution/basic.html&gt;</a:t>
            </a:r>
            <a:endParaRPr/>
          </a:p>
          <a:p>
            <a:pPr marL="457200" marR="0" lvl="0" indent="-38163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1190"/>
              <a:buFont typeface="Noto Sans Symbols"/>
              <a:buNone/>
            </a:pPr>
            <a:endParaRPr sz="140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457200" marR="0" lvl="0" indent="-38163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1190"/>
              <a:buFont typeface="Noto Sans Symbols"/>
              <a:buNone/>
            </a:pPr>
            <a:endParaRPr sz="140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457200" marR="0" lvl="0" indent="-38163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1190"/>
              <a:buFont typeface="Noto Sans Symbols"/>
              <a:buNone/>
            </a:pPr>
            <a:endParaRPr sz="140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451" name="Shape 451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rPr>
              <a:t>34</a:t>
            </a:fld>
            <a:endParaRPr sz="1400" b="1">
              <a:solidFill>
                <a:srgbClr val="FFFFFF"/>
              </a:solidFill>
              <a:latin typeface="Rokkitt"/>
              <a:ea typeface="Rokkitt"/>
              <a:cs typeface="Rokkitt"/>
              <a:sym typeface="Rokkitt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Shape 457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kkitt"/>
              <a:buNone/>
            </a:pPr>
            <a:r>
              <a:rPr lang="en-US" sz="5400" b="0" i="0" u="none" strike="noStrike" cap="none">
                <a:latin typeface="Rokkitt"/>
                <a:ea typeface="Rokkitt"/>
                <a:cs typeface="Rokkitt"/>
                <a:sym typeface="Rokkitt"/>
              </a:rPr>
              <a:t>REFERENCES &amp; RESOURCES</a:t>
            </a:r>
            <a:endParaRPr sz="5400" b="0" i="0" u="none" strike="noStrike" cap="none">
              <a:latin typeface="Rokkitt"/>
              <a:ea typeface="Rokkitt"/>
              <a:cs typeface="Rokkitt"/>
              <a:sym typeface="Rokkitt"/>
            </a:endParaRPr>
          </a:p>
        </p:txBody>
      </p:sp>
      <p:sp>
        <p:nvSpPr>
          <p:cNvPr id="458" name="Shape 458"/>
          <p:cNvSpPr txBox="1"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E3611"/>
              </a:buClr>
              <a:buSzPts val="1190"/>
              <a:buFont typeface="Noto Sans Symbols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Nicotine:</a:t>
            </a:r>
            <a:endParaRPr sz="140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457200" marR="0" lvl="0" indent="-4572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1190"/>
              <a:buFont typeface="Noto Sans Symbols"/>
              <a:buAutoNum type="arabicPeriod" startAt="21"/>
            </a:pPr>
            <a:r>
              <a:rPr lang="en-US"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Grana R, Benowitz N, Glantz S.  E-Cigarettes: A Scientific Review.  </a:t>
            </a:r>
            <a:r>
              <a:rPr lang="en-US" sz="1400" b="0" i="1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Circulation</a:t>
            </a:r>
            <a:r>
              <a:rPr lang="en-US"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.  2014;129(19):1972-1986.</a:t>
            </a:r>
            <a:endParaRPr/>
          </a:p>
          <a:p>
            <a:pPr marL="457200" marR="0" lvl="0" indent="-4572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1190"/>
              <a:buFont typeface="Noto Sans Symbols"/>
              <a:buAutoNum type="arabicPeriod" startAt="21"/>
            </a:pPr>
            <a:r>
              <a:rPr lang="en-US"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Durmowicz E.  The impact of electronic cigarettes on the paediatric population.  </a:t>
            </a:r>
            <a:r>
              <a:rPr lang="en-US" sz="1400" b="0" i="1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Tob Control</a:t>
            </a:r>
            <a:r>
              <a:rPr lang="en-US"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.  2014;23:ii41-ii56.</a:t>
            </a:r>
            <a:endParaRPr/>
          </a:p>
          <a:p>
            <a:pPr marL="457200" marR="0" lvl="0" indent="-4572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1190"/>
              <a:buFont typeface="Noto Sans Symbols"/>
              <a:buAutoNum type="arabicPeriod" startAt="21"/>
            </a:pPr>
            <a:r>
              <a:rPr lang="en-US"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Callahan-Lyon P.  Electronic cigarettes: human health effects.  </a:t>
            </a:r>
            <a:r>
              <a:rPr lang="en-US" sz="1400" b="0" i="1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Tob Control</a:t>
            </a:r>
            <a:r>
              <a:rPr lang="en-US"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.  2014;23:ii36-ii40.</a:t>
            </a:r>
            <a:endParaRPr/>
          </a:p>
          <a:p>
            <a:pPr marL="457200" marR="0" lvl="0" indent="-4572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1190"/>
              <a:buFont typeface="Noto Sans Symbols"/>
              <a:buAutoNum type="arabicPeriod" startAt="21"/>
            </a:pPr>
            <a:r>
              <a:rPr lang="en-US"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Placzek A, Zhang T, Dani J.  Age dependent nicotinic influences over dopamine neuron synaptic plasticity.  </a:t>
            </a:r>
            <a:r>
              <a:rPr lang="en-US" sz="1400" b="0" i="1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Biochem Pharmacol</a:t>
            </a:r>
            <a:r>
              <a:rPr lang="en-US"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.  2009;78:686-692.</a:t>
            </a:r>
            <a:endParaRPr/>
          </a:p>
          <a:p>
            <a:pPr marL="457200" marR="0" lvl="0" indent="-4572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1190"/>
              <a:buFont typeface="Noto Sans Symbols"/>
              <a:buAutoNum type="arabicPeriod" startAt="21"/>
            </a:pPr>
            <a:r>
              <a:rPr lang="en-US"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Torres O, Tejeda H, Nativad L, O’Dell L.  Enhanced vulnerability to the rewarding effects of nicotine during the adolescent period of development.  </a:t>
            </a:r>
            <a:r>
              <a:rPr lang="en-US" sz="1400" b="0" i="1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Pharmacol Biochem Behav</a:t>
            </a:r>
            <a:r>
              <a:rPr lang="en-US"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. 2008;90:659-663.</a:t>
            </a:r>
            <a:endParaRPr/>
          </a:p>
          <a:p>
            <a:pPr marL="457200" marR="0" lvl="0" indent="-4572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1190"/>
              <a:buFont typeface="Noto Sans Symbols"/>
              <a:buAutoNum type="arabicPeriod" startAt="21"/>
            </a:pPr>
            <a:r>
              <a:rPr lang="en-US"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Benowitz N.  Pharmacology of nicotine: addiction, smoking-induced disease, and therapeutics.  </a:t>
            </a:r>
            <a:r>
              <a:rPr lang="en-US" sz="1400" b="0" i="1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Annu Rev Pharmacol Toxicol</a:t>
            </a:r>
            <a:r>
              <a:rPr lang="en-US"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. 2009;49:57-71.</a:t>
            </a:r>
            <a:endParaRPr/>
          </a:p>
          <a:p>
            <a:pPr marL="457200" marR="0" lvl="0" indent="-4572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1190"/>
              <a:buFont typeface="Noto Sans Symbols"/>
              <a:buAutoNum type="arabicPeriod" startAt="21"/>
            </a:pPr>
            <a:r>
              <a:rPr lang="en-US"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Toxic Effects of Pesticides.  In </a:t>
            </a:r>
            <a:r>
              <a:rPr lang="en-US" sz="1400" b="0" i="1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Casarett &amp; Doull’s Toxicology</a:t>
            </a:r>
            <a:r>
              <a:rPr lang="en-US"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.</a:t>
            </a:r>
            <a:endParaRPr/>
          </a:p>
          <a:p>
            <a:pPr marL="457200" marR="0" lvl="0" indent="-4572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1190"/>
              <a:buFont typeface="Noto Sans Symbols"/>
              <a:buAutoNum type="arabicPeriod" startAt="21"/>
            </a:pPr>
            <a:r>
              <a:rPr lang="en-US"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EPA.  Reregistration eligibility decision for nicotine.  March 2008.  &lt;http://www.epa.gov/oppsrrd1/REDs/nicotine_red.pdf&gt;</a:t>
            </a:r>
            <a:endParaRPr sz="140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457200" marR="0" lvl="0" indent="-38163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1190"/>
              <a:buFont typeface="Noto Sans Symbols"/>
              <a:buNone/>
            </a:pPr>
            <a:endParaRPr sz="140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457200" marR="0" lvl="0" indent="-38163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1190"/>
              <a:buFont typeface="Noto Sans Symbols"/>
              <a:buNone/>
            </a:pPr>
            <a:endParaRPr sz="140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457200" marR="0" lvl="0" indent="-38163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1190"/>
              <a:buFont typeface="Noto Sans Symbols"/>
              <a:buNone/>
            </a:pPr>
            <a:endParaRPr sz="140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459" name="Shape 459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rPr>
              <a:t>35</a:t>
            </a:fld>
            <a:endParaRPr sz="1400" b="1">
              <a:solidFill>
                <a:srgbClr val="FFFFFF"/>
              </a:solidFill>
              <a:latin typeface="Rokkitt"/>
              <a:ea typeface="Rokkitt"/>
              <a:cs typeface="Rokkitt"/>
              <a:sym typeface="Rokkitt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Shape 465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kkitt"/>
              <a:buNone/>
            </a:pPr>
            <a:r>
              <a:rPr lang="en-US" sz="5400" b="0" i="0" u="none" strike="noStrike" cap="none">
                <a:latin typeface="Rokkitt"/>
                <a:ea typeface="Rokkitt"/>
                <a:cs typeface="Rokkitt"/>
                <a:sym typeface="Rokkitt"/>
              </a:rPr>
              <a:t>REFERENCES &amp; RESOURCES</a:t>
            </a:r>
            <a:endParaRPr sz="5400" b="0" i="0" u="none" strike="noStrike" cap="none">
              <a:latin typeface="Rokkitt"/>
              <a:ea typeface="Rokkitt"/>
              <a:cs typeface="Rokkitt"/>
              <a:sym typeface="Rokkitt"/>
            </a:endParaRPr>
          </a:p>
        </p:txBody>
      </p:sp>
      <p:sp>
        <p:nvSpPr>
          <p:cNvPr id="466" name="Shape 466"/>
          <p:cNvSpPr txBox="1"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E3611"/>
              </a:buClr>
              <a:buSzPts val="1190"/>
              <a:buFont typeface="Noto Sans Symbols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Vaping and smoking cessation:</a:t>
            </a:r>
            <a:endParaRPr sz="140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457200" marR="0" lvl="0" indent="-4572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1190"/>
              <a:buFont typeface="Noto Sans Symbols"/>
              <a:buAutoNum type="arabicPeriod" startAt="29"/>
            </a:pPr>
            <a:r>
              <a:rPr lang="en-US"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Grana R, Benowitz N, Glantz S.  E-Cigarettes: A Scientific Review.  </a:t>
            </a:r>
            <a:r>
              <a:rPr lang="en-US" sz="1400" b="0" i="1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Circulation</a:t>
            </a:r>
            <a:r>
              <a:rPr lang="en-US"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.  2014;129(19):1972-1986.</a:t>
            </a:r>
            <a:endParaRPr/>
          </a:p>
          <a:p>
            <a:pPr marL="457200" marR="0" lvl="0" indent="-4572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1190"/>
              <a:buFont typeface="Noto Sans Symbols"/>
              <a:buAutoNum type="arabicPeriod" startAt="29"/>
            </a:pPr>
            <a:r>
              <a:rPr lang="en-US"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Flanders W, Lally C, Zhu B, et al.  Lung cancer mortality in relation to age, duration of smoking, and daily cigarette consumption: results from Cancer Prevention Study II.  </a:t>
            </a:r>
            <a:r>
              <a:rPr lang="en-US" sz="1400" b="0" i="1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Cancer Res.</a:t>
            </a:r>
            <a:r>
              <a:rPr lang="en-US"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  2003;63:6556-6562.</a:t>
            </a:r>
            <a:endParaRPr/>
          </a:p>
          <a:p>
            <a:pPr marL="457200" marR="0" lvl="0" indent="-38163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1190"/>
              <a:buFont typeface="Noto Sans Symbols"/>
              <a:buNone/>
            </a:pPr>
            <a:endParaRPr sz="140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457200" marR="0" lvl="0" indent="-38163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1190"/>
              <a:buFont typeface="Noto Sans Symbols"/>
              <a:buNone/>
            </a:pPr>
            <a:endParaRPr sz="140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457200" marR="0" lvl="0" indent="-38163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1190"/>
              <a:buFont typeface="Noto Sans Symbols"/>
              <a:buNone/>
            </a:pPr>
            <a:endParaRPr sz="140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467" name="Shape 467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rPr>
              <a:t>36</a:t>
            </a:fld>
            <a:endParaRPr sz="1400" b="1">
              <a:solidFill>
                <a:srgbClr val="FFFFFF"/>
              </a:solidFill>
              <a:latin typeface="Rokkitt"/>
              <a:ea typeface="Rokkitt"/>
              <a:cs typeface="Rokkitt"/>
              <a:sym typeface="Rokkit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Shape 128"/>
          <p:cNvPicPr preferRelativeResize="0"/>
          <p:nvPr/>
        </p:nvPicPr>
        <p:blipFill rotWithShape="1">
          <a:blip r:embed="rId3">
            <a:alphaModFix/>
          </a:blip>
          <a:srcRect l="8167" t="19556" r="8082" b="5036"/>
          <a:stretch/>
        </p:blipFill>
        <p:spPr>
          <a:xfrm>
            <a:off x="2266950" y="1489710"/>
            <a:ext cx="7658100" cy="387858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29" name="Shape 129"/>
          <p:cNvSpPr/>
          <p:nvPr/>
        </p:nvSpPr>
        <p:spPr>
          <a:xfrm>
            <a:off x="5692140" y="3917474"/>
            <a:ext cx="4114800" cy="1328023"/>
          </a:xfrm>
          <a:prstGeom prst="wedgeRoundRectCallout">
            <a:avLst>
              <a:gd name="adj1" fmla="val -38426"/>
              <a:gd name="adj2" fmla="val -68323"/>
              <a:gd name="adj3" fmla="val 16667"/>
            </a:avLst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accent1"/>
                </a:solidFill>
                <a:latin typeface="Rockwell"/>
                <a:ea typeface="Rockwell"/>
                <a:cs typeface="Rockwell"/>
                <a:sym typeface="Rockwell"/>
              </a:rPr>
              <a:t>Are you </a:t>
            </a:r>
            <a:r>
              <a:rPr lang="en-US" sz="2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harming anyone around you and harming yourself</a:t>
            </a:r>
            <a:r>
              <a:rPr lang="en-US" sz="2400" b="1" i="0" u="none" strike="noStrike" cap="none">
                <a:solidFill>
                  <a:schemeClr val="accent1"/>
                </a:solidFill>
                <a:latin typeface="Rockwell"/>
                <a:ea typeface="Rockwell"/>
                <a:cs typeface="Rockwell"/>
                <a:sym typeface="Rockwell"/>
              </a:rPr>
              <a:t>?</a:t>
            </a:r>
            <a:endParaRPr sz="2400" b="1" i="0" u="none" strike="noStrike" cap="none">
              <a:solidFill>
                <a:schemeClr val="accen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30" name="Shape 130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rPr>
              <a:t>4</a:t>
            </a:fld>
            <a:endParaRPr sz="1400" b="1" i="0" u="none" strike="noStrike" cap="none">
              <a:solidFill>
                <a:srgbClr val="FFFFFF"/>
              </a:solidFill>
              <a:latin typeface="Rokkitt"/>
              <a:ea typeface="Rokkitt"/>
              <a:cs typeface="Rokkitt"/>
              <a:sym typeface="Rokkit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Shape 135"/>
          <p:cNvPicPr preferRelativeResize="0"/>
          <p:nvPr/>
        </p:nvPicPr>
        <p:blipFill rotWithShape="1">
          <a:blip r:embed="rId3">
            <a:alphaModFix/>
          </a:blip>
          <a:srcRect l="8000" t="19112" r="8083" b="5036"/>
          <a:stretch/>
        </p:blipFill>
        <p:spPr>
          <a:xfrm>
            <a:off x="2259330" y="1478280"/>
            <a:ext cx="7673340" cy="390144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6" name="Shape 136"/>
          <p:cNvSpPr/>
          <p:nvPr/>
        </p:nvSpPr>
        <p:spPr>
          <a:xfrm>
            <a:off x="5165124" y="3917474"/>
            <a:ext cx="4641817" cy="132802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It’s a battery...and then this is the filter.  This has liquid nicotine in it...that it heats up.</a:t>
            </a:r>
            <a:endParaRPr sz="240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37" name="Shape 137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rPr>
              <a:t>5</a:t>
            </a:fld>
            <a:endParaRPr sz="1400" b="1" i="0" u="none" strike="noStrike" cap="none">
              <a:solidFill>
                <a:srgbClr val="FFFFFF"/>
              </a:solidFill>
              <a:latin typeface="Rokkitt"/>
              <a:ea typeface="Rokkitt"/>
              <a:cs typeface="Rokkitt"/>
              <a:sym typeface="Rokkit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kkitt"/>
              <a:buNone/>
            </a:pPr>
            <a:r>
              <a:rPr lang="en-US" sz="5400" b="0" i="0" u="none" strike="noStrike" cap="none">
                <a:latin typeface="Rokkitt"/>
                <a:ea typeface="Rokkitt"/>
                <a:cs typeface="Rokkitt"/>
                <a:sym typeface="Rokkitt"/>
              </a:rPr>
              <a:t>INSIDE AN E-CIG</a:t>
            </a:r>
            <a:endParaRPr sz="5400" b="0" i="0" u="none" strike="noStrike" cap="none">
              <a:latin typeface="Rokkitt"/>
              <a:ea typeface="Rokkitt"/>
              <a:cs typeface="Rokkitt"/>
              <a:sym typeface="Rokkitt"/>
            </a:endParaRPr>
          </a:p>
        </p:txBody>
      </p:sp>
      <p:pic>
        <p:nvPicPr>
          <p:cNvPr id="143" name="Shape 14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10481"/>
          <a:stretch/>
        </p:blipFill>
        <p:spPr>
          <a:xfrm>
            <a:off x="3119377" y="2545492"/>
            <a:ext cx="5953246" cy="3626708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Shape 144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rPr>
              <a:t>6</a:t>
            </a:fld>
            <a:endParaRPr sz="1400" b="1" i="0" u="none" strike="noStrike" cap="none">
              <a:solidFill>
                <a:srgbClr val="FFFFFF"/>
              </a:solidFill>
              <a:latin typeface="Rokkitt"/>
              <a:ea typeface="Rokkitt"/>
              <a:cs typeface="Rokkitt"/>
              <a:sym typeface="Rokkitt"/>
            </a:endParaRPr>
          </a:p>
        </p:txBody>
      </p:sp>
      <p:sp>
        <p:nvSpPr>
          <p:cNvPr id="145" name="Shape 145"/>
          <p:cNvSpPr txBox="1"/>
          <p:nvPr/>
        </p:nvSpPr>
        <p:spPr>
          <a:xfrm>
            <a:off x="0" y="6611779"/>
            <a:ext cx="2486578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Image adapted from </a:t>
            </a:r>
            <a:r>
              <a:rPr lang="en-US" sz="1000" b="0" i="0" u="sng" strike="noStrike" cap="none">
                <a:solidFill>
                  <a:schemeClr val="hlink"/>
                </a:solidFill>
                <a:latin typeface="Rockwell"/>
                <a:ea typeface="Rockwell"/>
                <a:cs typeface="Rockwell"/>
                <a:sym typeface="Rockwell"/>
                <a:hlinkClick r:id="rId4"/>
              </a:rPr>
              <a:t>Utah Public Radio</a:t>
            </a:r>
            <a:r>
              <a:rPr lang="en-US"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.</a:t>
            </a:r>
            <a:endParaRPr sz="10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kkitt"/>
              <a:buNone/>
            </a:pPr>
            <a:r>
              <a:rPr lang="en-US" sz="5400" b="0" i="0" u="none" strike="noStrike" cap="none">
                <a:latin typeface="Rokkitt"/>
                <a:ea typeface="Rokkitt"/>
                <a:cs typeface="Rokkitt"/>
                <a:sym typeface="Rokkitt"/>
              </a:rPr>
              <a:t>MANY KINDS OF E-CIGS</a:t>
            </a:r>
            <a:endParaRPr sz="5400" b="0" i="0" u="none" strike="noStrike" cap="none">
              <a:latin typeface="Rokkitt"/>
              <a:ea typeface="Rokkitt"/>
              <a:cs typeface="Rokkitt"/>
              <a:sym typeface="Rokkitt"/>
            </a:endParaRPr>
          </a:p>
        </p:txBody>
      </p:sp>
      <p:sp>
        <p:nvSpPr>
          <p:cNvPr id="151" name="Shape 151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rPr>
              <a:t>7</a:t>
            </a:fld>
            <a:endParaRPr sz="1400" b="1">
              <a:solidFill>
                <a:srgbClr val="FFFFFF"/>
              </a:solidFill>
              <a:latin typeface="Rokkitt"/>
              <a:ea typeface="Rokkitt"/>
              <a:cs typeface="Rokkitt"/>
              <a:sym typeface="Rokkitt"/>
            </a:endParaRPr>
          </a:p>
        </p:txBody>
      </p:sp>
      <p:grpSp>
        <p:nvGrpSpPr>
          <p:cNvPr id="152" name="Shape 152"/>
          <p:cNvGrpSpPr/>
          <p:nvPr/>
        </p:nvGrpSpPr>
        <p:grpSpPr>
          <a:xfrm>
            <a:off x="2936911" y="2495505"/>
            <a:ext cx="6324274" cy="2841508"/>
            <a:chOff x="1615642" y="2420860"/>
            <a:chExt cx="6324274" cy="2841508"/>
          </a:xfrm>
        </p:grpSpPr>
        <p:pic>
          <p:nvPicPr>
            <p:cNvPr id="153" name="Shape 153"/>
            <p:cNvPicPr preferRelativeResize="0"/>
            <p:nvPr/>
          </p:nvPicPr>
          <p:blipFill rotWithShape="1">
            <a:blip r:embed="rId3">
              <a:alphaModFix/>
            </a:blip>
            <a:srcRect t="512" r="26712" b="82452"/>
            <a:stretch/>
          </p:blipFill>
          <p:spPr>
            <a:xfrm>
              <a:off x="1914716" y="2420860"/>
              <a:ext cx="1974862" cy="804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4" name="Shape 154"/>
            <p:cNvPicPr preferRelativeResize="0"/>
            <p:nvPr/>
          </p:nvPicPr>
          <p:blipFill rotWithShape="1">
            <a:blip r:embed="rId3">
              <a:alphaModFix/>
            </a:blip>
            <a:srcRect t="25433" r="21480" b="57633"/>
            <a:stretch/>
          </p:blipFill>
          <p:spPr>
            <a:xfrm>
              <a:off x="5534678" y="2420860"/>
              <a:ext cx="2115810" cy="800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5" name="Shape 155"/>
            <p:cNvPicPr preferRelativeResize="0"/>
            <p:nvPr/>
          </p:nvPicPr>
          <p:blipFill rotWithShape="1">
            <a:blip r:embed="rId3">
              <a:alphaModFix/>
            </a:blip>
            <a:srcRect t="50388" r="4514" b="28646"/>
            <a:stretch/>
          </p:blipFill>
          <p:spPr>
            <a:xfrm>
              <a:off x="1615642" y="4125513"/>
              <a:ext cx="2573010" cy="990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6" name="Shape 156"/>
            <p:cNvPicPr preferRelativeResize="0"/>
            <p:nvPr/>
          </p:nvPicPr>
          <p:blipFill rotWithShape="1">
            <a:blip r:embed="rId3">
              <a:alphaModFix/>
            </a:blip>
            <a:srcRect t="75939"/>
            <a:stretch/>
          </p:blipFill>
          <p:spPr>
            <a:xfrm>
              <a:off x="5245250" y="4125513"/>
              <a:ext cx="2694666" cy="113685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7" name="Shape 157"/>
          <p:cNvSpPr txBox="1"/>
          <p:nvPr/>
        </p:nvSpPr>
        <p:spPr>
          <a:xfrm>
            <a:off x="0" y="6611779"/>
            <a:ext cx="3191899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Image adapted from Grana </a:t>
            </a:r>
            <a:r>
              <a:rPr lang="en-US" sz="1000" i="1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et al.</a:t>
            </a:r>
            <a:r>
              <a:rPr lang="en-US" sz="10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, Circulation, 2014.</a:t>
            </a:r>
            <a:endParaRPr sz="10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Shape 162"/>
          <p:cNvPicPr preferRelativeResize="0"/>
          <p:nvPr/>
        </p:nvPicPr>
        <p:blipFill rotWithShape="1">
          <a:blip r:embed="rId3">
            <a:alphaModFix/>
          </a:blip>
          <a:srcRect l="8125" t="19444" r="8020" b="4999"/>
          <a:stretch/>
        </p:blipFill>
        <p:spPr>
          <a:xfrm>
            <a:off x="2262188" y="1485900"/>
            <a:ext cx="7667625" cy="38862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3" name="Shape 163"/>
          <p:cNvSpPr/>
          <p:nvPr/>
        </p:nvSpPr>
        <p:spPr>
          <a:xfrm>
            <a:off x="2599038" y="3558407"/>
            <a:ext cx="2486025" cy="1328023"/>
          </a:xfrm>
          <a:prstGeom prst="wedgeRoundRectCallout">
            <a:avLst>
              <a:gd name="adj1" fmla="val 36850"/>
              <a:gd name="adj2" fmla="val -75853"/>
              <a:gd name="adj3" fmla="val 16667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They have cigar-flavored ones.</a:t>
            </a:r>
            <a:endParaRPr sz="24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64" name="Shape 164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rPr>
              <a:t>8</a:t>
            </a:fld>
            <a:endParaRPr sz="1400" b="1">
              <a:solidFill>
                <a:srgbClr val="FFFFFF"/>
              </a:solidFill>
              <a:latin typeface="Rokkitt"/>
              <a:ea typeface="Rokkitt"/>
              <a:cs typeface="Rokkitt"/>
              <a:sym typeface="Rokkit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kkitt"/>
              <a:buNone/>
            </a:pPr>
            <a:r>
              <a:rPr lang="en-US" sz="5400" b="0" i="0" u="none" strike="noStrike" cap="none">
                <a:latin typeface="Rokkitt"/>
                <a:ea typeface="Rokkitt"/>
                <a:cs typeface="Rokkitt"/>
                <a:sym typeface="Rokkitt"/>
              </a:rPr>
              <a:t>KID-FRIENDLY FLAVORS</a:t>
            </a:r>
            <a:endParaRPr sz="5400" b="0" i="0" u="none" strike="noStrike" cap="none">
              <a:latin typeface="Rokkitt"/>
              <a:ea typeface="Rokkitt"/>
              <a:cs typeface="Rokkitt"/>
              <a:sym typeface="Rokkitt"/>
            </a:endParaRPr>
          </a:p>
        </p:txBody>
      </p:sp>
      <p:sp>
        <p:nvSpPr>
          <p:cNvPr id="171" name="Shape 171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rPr>
              <a:t>9</a:t>
            </a:fld>
            <a:endParaRPr sz="1400" b="1">
              <a:solidFill>
                <a:srgbClr val="FFFFFF"/>
              </a:solidFill>
              <a:latin typeface="Rokkitt"/>
              <a:ea typeface="Rokkitt"/>
              <a:cs typeface="Rokkitt"/>
              <a:sym typeface="Rokkitt"/>
            </a:endParaRPr>
          </a:p>
        </p:txBody>
      </p:sp>
      <p:grpSp>
        <p:nvGrpSpPr>
          <p:cNvPr id="172" name="Shape 172"/>
          <p:cNvGrpSpPr/>
          <p:nvPr/>
        </p:nvGrpSpPr>
        <p:grpSpPr>
          <a:xfrm>
            <a:off x="1075367" y="3160425"/>
            <a:ext cx="10047615" cy="1972248"/>
            <a:chOff x="5392" y="1039525"/>
            <a:chExt cx="10047615" cy="1972248"/>
          </a:xfrm>
        </p:grpSpPr>
        <p:sp>
          <p:nvSpPr>
            <p:cNvPr id="173" name="Shape 173"/>
            <p:cNvSpPr/>
            <p:nvPr/>
          </p:nvSpPr>
          <p:spPr>
            <a:xfrm>
              <a:off x="5392" y="1039525"/>
              <a:ext cx="1860611" cy="1281961"/>
            </a:xfrm>
            <a:prstGeom prst="roundRect">
              <a:avLst>
                <a:gd name="adj" fmla="val 16667"/>
              </a:avLst>
            </a:prstGeom>
            <a:blipFill rotWithShape="1">
              <a:blip r:embed="rId3">
                <a:alphaModFix/>
              </a:blip>
              <a:stretch>
                <a:fillRect t="-12999" b="-12999"/>
              </a:stretch>
            </a:blip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Shape 174"/>
            <p:cNvSpPr/>
            <p:nvPr/>
          </p:nvSpPr>
          <p:spPr>
            <a:xfrm>
              <a:off x="5392" y="2321487"/>
              <a:ext cx="1860611" cy="6902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Shape 175"/>
            <p:cNvSpPr txBox="1"/>
            <p:nvPr/>
          </p:nvSpPr>
          <p:spPr>
            <a:xfrm>
              <a:off x="5392" y="2321487"/>
              <a:ext cx="1860611" cy="6902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5125" tIns="135125" rIns="135125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Coffee</a:t>
              </a:r>
              <a:endParaRPr sz="19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76" name="Shape 176"/>
            <p:cNvSpPr/>
            <p:nvPr/>
          </p:nvSpPr>
          <p:spPr>
            <a:xfrm>
              <a:off x="2052143" y="1039525"/>
              <a:ext cx="1860611" cy="1281961"/>
            </a:xfrm>
            <a:prstGeom prst="roundRect">
              <a:avLst>
                <a:gd name="adj" fmla="val 16667"/>
              </a:avLst>
            </a:prstGeom>
            <a:blipFill rotWithShape="1">
              <a:blip r:embed="rId4">
                <a:alphaModFix/>
              </a:blip>
              <a:stretch>
                <a:fillRect t="-14999" b="-14997"/>
              </a:stretch>
            </a:blip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Shape 177"/>
            <p:cNvSpPr/>
            <p:nvPr/>
          </p:nvSpPr>
          <p:spPr>
            <a:xfrm>
              <a:off x="2052143" y="2321487"/>
              <a:ext cx="1860611" cy="6902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Shape 178"/>
            <p:cNvSpPr txBox="1"/>
            <p:nvPr/>
          </p:nvSpPr>
          <p:spPr>
            <a:xfrm>
              <a:off x="2052143" y="2321487"/>
              <a:ext cx="1860611" cy="6902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5125" tIns="135125" rIns="135125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Candy</a:t>
              </a:r>
              <a:endParaRPr sz="19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79" name="Shape 179"/>
            <p:cNvSpPr/>
            <p:nvPr/>
          </p:nvSpPr>
          <p:spPr>
            <a:xfrm>
              <a:off x="4098894" y="1039525"/>
              <a:ext cx="1860611" cy="1281961"/>
            </a:xfrm>
            <a:prstGeom prst="roundRect">
              <a:avLst>
                <a:gd name="adj" fmla="val 16667"/>
              </a:avLst>
            </a:prstGeom>
            <a:blipFill rotWithShape="1">
              <a:blip r:embed="rId5">
                <a:alphaModFix/>
              </a:blip>
              <a:stretch>
                <a:fillRect t="-32998" b="-32998"/>
              </a:stretch>
            </a:blip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Shape 180"/>
            <p:cNvSpPr/>
            <p:nvPr/>
          </p:nvSpPr>
          <p:spPr>
            <a:xfrm>
              <a:off x="4098894" y="2321487"/>
              <a:ext cx="1860611" cy="6902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Shape 181"/>
            <p:cNvSpPr txBox="1"/>
            <p:nvPr/>
          </p:nvSpPr>
          <p:spPr>
            <a:xfrm>
              <a:off x="4098894" y="2321487"/>
              <a:ext cx="1860611" cy="6902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5125" tIns="135125" rIns="135125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Cola</a:t>
              </a:r>
              <a:endParaRPr sz="19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82" name="Shape 182"/>
            <p:cNvSpPr/>
            <p:nvPr/>
          </p:nvSpPr>
          <p:spPr>
            <a:xfrm>
              <a:off x="6145645" y="1039525"/>
              <a:ext cx="1860611" cy="1281961"/>
            </a:xfrm>
            <a:prstGeom prst="roundRect">
              <a:avLst>
                <a:gd name="adj" fmla="val 16667"/>
              </a:avLst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Shape 183"/>
            <p:cNvSpPr/>
            <p:nvPr/>
          </p:nvSpPr>
          <p:spPr>
            <a:xfrm>
              <a:off x="6145645" y="2321487"/>
              <a:ext cx="1860611" cy="6902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Shape 184"/>
            <p:cNvSpPr txBox="1"/>
            <p:nvPr/>
          </p:nvSpPr>
          <p:spPr>
            <a:xfrm>
              <a:off x="6145645" y="2321487"/>
              <a:ext cx="1860611" cy="6902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5125" tIns="135125" rIns="135125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Fruit</a:t>
              </a:r>
              <a:endParaRPr sz="19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85" name="Shape 185"/>
            <p:cNvSpPr/>
            <p:nvPr/>
          </p:nvSpPr>
          <p:spPr>
            <a:xfrm>
              <a:off x="8192396" y="1039525"/>
              <a:ext cx="1860611" cy="1281961"/>
            </a:xfrm>
            <a:prstGeom prst="roundRect">
              <a:avLst>
                <a:gd name="adj" fmla="val 16667"/>
              </a:avLst>
            </a:prstGeom>
            <a:blipFill rotWithShape="1">
              <a:blip r:embed="rId7">
                <a:alphaModFix/>
              </a:blip>
              <a:stretch>
                <a:fillRect t="-22999" b="-22999"/>
              </a:stretch>
            </a:blip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Shape 186"/>
            <p:cNvSpPr/>
            <p:nvPr/>
          </p:nvSpPr>
          <p:spPr>
            <a:xfrm>
              <a:off x="8192396" y="2321487"/>
              <a:ext cx="1860611" cy="6902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Shape 187"/>
            <p:cNvSpPr txBox="1"/>
            <p:nvPr/>
          </p:nvSpPr>
          <p:spPr>
            <a:xfrm>
              <a:off x="8192396" y="2321487"/>
              <a:ext cx="1860611" cy="6902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5125" tIns="135125" rIns="135125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Belgian waffle</a:t>
              </a:r>
              <a:endParaRPr sz="19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Wood Type">
  <a:themeElements>
    <a:clrScheme name="Wood Type">
      <a:dk1>
        <a:srgbClr val="000000"/>
      </a:dk1>
      <a:lt1>
        <a:srgbClr val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1769</Words>
  <Application>Microsoft Office PowerPoint</Application>
  <PresentationFormat>Custom</PresentationFormat>
  <Paragraphs>267</Paragraphs>
  <Slides>36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Rokkitt</vt:lpstr>
      <vt:lpstr>Noto Sans Symbols</vt:lpstr>
      <vt:lpstr>Calibri</vt:lpstr>
      <vt:lpstr>Rockwell</vt:lpstr>
      <vt:lpstr>Wood Type</vt:lpstr>
      <vt:lpstr>VAPING: HISTORY, HEALTH, AND HEIGL</vt:lpstr>
      <vt:lpstr>PowerPoint Presentation</vt:lpstr>
      <vt:lpstr>PowerPoint Presentation</vt:lpstr>
      <vt:lpstr>PowerPoint Presentation</vt:lpstr>
      <vt:lpstr>PowerPoint Presentation</vt:lpstr>
      <vt:lpstr>INSIDE AN E-CIG</vt:lpstr>
      <vt:lpstr>MANY KINDS OF E-CIGS</vt:lpstr>
      <vt:lpstr>PowerPoint Presentation</vt:lpstr>
      <vt:lpstr>KID-FRIENDLY FLAVORS</vt:lpstr>
      <vt:lpstr>SAFE TO EAT, SAFE TO INHALE?</vt:lpstr>
      <vt:lpstr>PowerPoint Presentation</vt:lpstr>
      <vt:lpstr>A QUICK HISTORY OF E-CIGS</vt:lpstr>
      <vt:lpstr>A QUICK HISTORY OF E-CIGS</vt:lpstr>
      <vt:lpstr>PowerPoint Presentation</vt:lpstr>
      <vt:lpstr>CURRENT LAWS</vt:lpstr>
      <vt:lpstr>PowerPoint Presentation</vt:lpstr>
      <vt:lpstr>WHEN YOU TAKE A HIT, YOU MIGHT EXPERIENCE...</vt:lpstr>
      <vt:lpstr>KIDS WITH ASTHMA ARE MORE VULNERABLE</vt:lpstr>
      <vt:lpstr>PowerPoint Presentation</vt:lpstr>
      <vt:lpstr>IT’S NOT JUST WATER VAPOR</vt:lpstr>
      <vt:lpstr>IT’S FULL OF PARTICULATE MATTER (PM)</vt:lpstr>
      <vt:lpstr>PARTICULATE MATTER IS DANGEROUS TO LUNGS &amp; HEARTS</vt:lpstr>
      <vt:lpstr>PowerPoint Presentation</vt:lpstr>
      <vt:lpstr>NICOTINE IS A PESTICIDE</vt:lpstr>
      <vt:lpstr>NICOTINE IS A DRUG</vt:lpstr>
      <vt:lpstr>NICOTINE IS TOXIC</vt:lpstr>
      <vt:lpstr>PowerPoint Presentation</vt:lpstr>
      <vt:lpstr>MOST VAPING KIDS DON’T NEED AN EXCUSE</vt:lpstr>
      <vt:lpstr>VAPING DOESN’T HELP QUITTING</vt:lpstr>
      <vt:lpstr>PowerPoint Presentation</vt:lpstr>
      <vt:lpstr>ARE YOU HARMING YOURSELF AND OTHERS?</vt:lpstr>
      <vt:lpstr>REFERENCES &amp; RESOURCES</vt:lpstr>
      <vt:lpstr>REFERENCES &amp; RESOURCES</vt:lpstr>
      <vt:lpstr>REFERENCES &amp; RESOURCES</vt:lpstr>
      <vt:lpstr>REFERENCES &amp; RESOURCES</vt:lpstr>
      <vt:lpstr>REFERENCES &amp; RESOURCES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VAPING: HISTORY, HEALTH, AND HEIGL</dc:title>
  <dc:creator>kliercke</dc:creator>
  <cp:lastModifiedBy>kliercke</cp:lastModifiedBy>
  <cp:revision>2</cp:revision>
  <dcterms:modified xsi:type="dcterms:W3CDTF">2018-06-13T16:45:43Z</dcterms:modified>
</cp:coreProperties>
</file>