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1000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43619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Relationship Id="rId3" Type="http://schemas.openxmlformats.org/officeDocument/2006/relationships/hyperlink" Target="https://www.youtube.com/watch?v=OV-sWkKANwY&amp;t=2s" TargetMode="Externa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b8379c197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b8379c197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b8379c197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b8379c197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b8379c197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b8379c197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b8379c197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b8379c197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b8379c197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b8379c197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5b8379c19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5b8379c19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https://www.youtube.com/watch?v=OV-sWkKANwY&amp;t=2s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Vape </a:t>
            </a:r>
            <a:r>
              <a:rPr lang="en" smtClean="0"/>
              <a:t>Rap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b8379c19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b8379c19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b8379c19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b8379c19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b8379c19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b8379c19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b8379c197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b8379c197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b8379c19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b8379c19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b8379c19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b8379c197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b8379c197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b8379c197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png"/><Relationship Id="rId5" Type="http://schemas.openxmlformats.org/officeDocument/2006/relationships/image" Target="../media/image23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V-sWkKANwY&amp;t=2s" TargetMode="External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37272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National Trends, Marketing Campaigns, and Peers</a:t>
            </a:r>
            <a:endParaRPr sz="1800"/>
          </a:p>
        </p:txBody>
      </p:sp>
      <p:sp>
        <p:nvSpPr>
          <p:cNvPr id="55" name="Google Shape;55;p13"/>
          <p:cNvSpPr txBox="1"/>
          <p:nvPr/>
        </p:nvSpPr>
        <p:spPr>
          <a:xfrm>
            <a:off x="0" y="4540925"/>
            <a:ext cx="6600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Created By: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Marie Leake, M.A.T.</a:t>
            </a:r>
            <a:endParaRPr/>
          </a:p>
        </p:txBody>
      </p:sp>
      <p:pic>
        <p:nvPicPr>
          <p:cNvPr id="56" name="Google Shape;56;p13" descr="Image result for brush strokes clipart transparen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93140">
            <a:off x="3665914" y="2498264"/>
            <a:ext cx="5400297" cy="1428748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 rot="-393755">
            <a:off x="3617760" y="2825150"/>
            <a:ext cx="5496616" cy="641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MARKETING EXECUTIVE?</a:t>
            </a:r>
            <a:endParaRPr sz="3000"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2" descr="Image result for anti e-cigarette ads"/>
          <p:cNvPicPr preferRelativeResize="0"/>
          <p:nvPr/>
        </p:nvPicPr>
        <p:blipFill rotWithShape="1">
          <a:blip r:embed="rId3">
            <a:alphaModFix/>
          </a:blip>
          <a:srcRect l="3502"/>
          <a:stretch/>
        </p:blipFill>
        <p:spPr>
          <a:xfrm>
            <a:off x="0" y="0"/>
            <a:ext cx="6050050" cy="31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2" descr="Image result for public service announcement vapi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6475" y="647700"/>
            <a:ext cx="3477526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 descr="Image result for dont follow the herd vapi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6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 descr="Image result for the real cost vape ad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107675"/>
            <a:ext cx="4561401" cy="3035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4" descr="Image result for camel comic vapes"/>
          <p:cNvPicPr preferRelativeResize="0"/>
          <p:nvPr/>
        </p:nvPicPr>
        <p:blipFill rotWithShape="1">
          <a:blip r:embed="rId4">
            <a:alphaModFix/>
          </a:blip>
          <a:srcRect l="12214" r="12010" b="11676"/>
          <a:stretch/>
        </p:blipFill>
        <p:spPr>
          <a:xfrm>
            <a:off x="0" y="0"/>
            <a:ext cx="4561400" cy="397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5" descr="Image result for teenage girls vaping clip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1875" y="0"/>
            <a:ext cx="723900" cy="20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5" descr="Image result for peers vaping clip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190625" cy="197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5"/>
          <p:cNvSpPr txBox="1">
            <a:spLocks noGrp="1"/>
          </p:cNvSpPr>
          <p:nvPr>
            <p:ph type="title"/>
          </p:nvPr>
        </p:nvSpPr>
        <p:spPr>
          <a:xfrm>
            <a:off x="311700" y="540638"/>
            <a:ext cx="8520600" cy="8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/>
              <a:t>Top Three Reasons </a:t>
            </a: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/>
              <a:t>Teens Use E-Cigarettes:</a:t>
            </a: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body" idx="1"/>
          </p:nvPr>
        </p:nvSpPr>
        <p:spPr>
          <a:xfrm>
            <a:off x="311700" y="2251875"/>
            <a:ext cx="8520600" cy="25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Because a friend or family member used them (39%)</a:t>
            </a:r>
            <a:endParaRPr sz="2000"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The availability of flavors, such as mint, candy, fruit or chocolate (31%)</a:t>
            </a:r>
            <a:endParaRPr sz="2000"/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SzPts val="2000"/>
              <a:buAutoNum type="arabicPeriod"/>
            </a:pPr>
            <a:r>
              <a:rPr lang="en" sz="2000"/>
              <a:t>The false belief that e-cigarettes are less harmful than other forms of tobacco, such as cigarettes (17.1%)</a:t>
            </a:r>
            <a:endParaRPr sz="2000"/>
          </a:p>
        </p:txBody>
      </p:sp>
      <p:pic>
        <p:nvPicPr>
          <p:cNvPr id="147" name="Google Shape;147;p25" descr="Image result for juul pod flavors clip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94825" y="44700"/>
            <a:ext cx="2207175" cy="220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/>
        </p:nvSpPr>
        <p:spPr>
          <a:xfrm>
            <a:off x="0" y="4540925"/>
            <a:ext cx="66003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Created By: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Marie Leake, M.A.T.</a:t>
            </a:r>
            <a:endParaRPr/>
          </a:p>
        </p:txBody>
      </p:sp>
      <p:pic>
        <p:nvPicPr>
          <p:cNvPr id="153" name="Google Shape;153;p26" descr="Image result for brush strokes clipart transparen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93140">
            <a:off x="3665914" y="2498264"/>
            <a:ext cx="5400297" cy="142874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6"/>
          <p:cNvSpPr txBox="1"/>
          <p:nvPr/>
        </p:nvSpPr>
        <p:spPr>
          <a:xfrm rot="-393755">
            <a:off x="3617760" y="2825150"/>
            <a:ext cx="5496616" cy="641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MARKETING EXECUTIVE?</a:t>
            </a:r>
            <a:endParaRPr sz="3000" b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 descr="The Vape Rap was originally written and recorded to address the significant increase in e-cigarette use among teenagers.  The instrumental comes from the song &quot;Bad &amp; Boujee&quot; by Migos and is a parody to educate students about the dangers of vaping and e-cigarette use." title="Vape Rap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3829850"/>
            <a:ext cx="8520600" cy="7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/>
              <a:t>In just one year, high school student e-cigarette usage increased by </a:t>
            </a:r>
            <a:r>
              <a:rPr lang="en" sz="2000" b="1"/>
              <a:t>78%</a:t>
            </a:r>
            <a:r>
              <a:rPr lang="en" sz="2000"/>
              <a:t>. This is a nationwide </a:t>
            </a:r>
            <a:r>
              <a:rPr lang="en" sz="2000" b="1"/>
              <a:t>epidemic</a:t>
            </a:r>
            <a:r>
              <a:rPr lang="en" sz="2000"/>
              <a:t>. </a:t>
            </a:r>
            <a:endParaRPr sz="2000"/>
          </a:p>
        </p:txBody>
      </p:sp>
      <p:sp>
        <p:nvSpPr>
          <p:cNvPr id="68" name="Google Shape;68;p15"/>
          <p:cNvSpPr txBox="1"/>
          <p:nvPr/>
        </p:nvSpPr>
        <p:spPr>
          <a:xfrm>
            <a:off x="0" y="4833300"/>
            <a:ext cx="9144000" cy="3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/>
              <a:t>Youth Tobacco Use: Results from the National Youth Tobacco Survey. (2018, November). Retrieved March 13, 2019, from https://www.fda.gov/TobaccoProducts/PublicHealthEducation/ProtectingKidsfromTobacco/ucm405173.htm#2018data</a:t>
            </a:r>
            <a:endParaRPr sz="500"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"/>
            <a:ext cx="9144000" cy="3187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101750" y="215975"/>
            <a:ext cx="336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Increase of Overall Tobacco Use of the Youth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101750" y="1900150"/>
            <a:ext cx="3095400" cy="26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High School: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2018: 27.1%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2017: 19.5%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Middle School: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2018: 7.2%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2017: 5.7%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0804" y="0"/>
            <a:ext cx="546319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0" y="4972900"/>
            <a:ext cx="9144000" cy="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/>
              <a:t>Youth Tobacco Use: Results from the National Youth Tobacco Survey. (2018, November). Retrieved March 13, 2019, from https://www.fda.gov/TobaccoProducts/PublicHealthEducation/ProtectingKidsfromTobacco/ucm405173.htm#2018data</a:t>
            </a:r>
            <a:endParaRPr sz="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The Media</a:t>
            </a:r>
            <a:endParaRPr b="1"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There are very few marketing restrictions for e-cigarettes, . 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Unlike traditional cigarettes, </a:t>
            </a:r>
            <a:r>
              <a:rPr lang="en" sz="2000" b="1"/>
              <a:t>e-cigarettes can be advertised on television and radio</a:t>
            </a:r>
            <a:r>
              <a:rPr lang="en" sz="2000"/>
              <a:t>. All other tobacco products cannot.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84" name="Google Shape;84;p17"/>
          <p:cNvSpPr txBox="1"/>
          <p:nvPr/>
        </p:nvSpPr>
        <p:spPr>
          <a:xfrm>
            <a:off x="1814100" y="4932300"/>
            <a:ext cx="55158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/>
              <a:t>Truth Initiative. (2018, July 19). E-cigarettes: Facts, stats and regulations. Retrieved March 13, 2019, from https://truthinitiative.org/news/e-cigarettes-facts-stats-and-regulations</a:t>
            </a:r>
            <a:endParaRPr sz="500"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3">
            <a:alphaModFix/>
          </a:blip>
          <a:srcRect l="3295" r="2551"/>
          <a:stretch/>
        </p:blipFill>
        <p:spPr>
          <a:xfrm>
            <a:off x="4115800" y="814538"/>
            <a:ext cx="5028200" cy="351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 descr="Image result for tv clip 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1" y="3560575"/>
            <a:ext cx="1382124" cy="15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 descr="Image result for radio clip 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43200" y="3640211"/>
            <a:ext cx="1324000" cy="135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The Packaging</a:t>
            </a:r>
            <a:endParaRPr b="1"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12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/>
              <a:t>In 2018, the FDA made it </a:t>
            </a:r>
            <a:r>
              <a:rPr lang="en" sz="3000" b="1"/>
              <a:t>illegal</a:t>
            </a:r>
            <a:r>
              <a:rPr lang="en" sz="3000"/>
              <a:t> for companies to label nicotine products to look like kid-friendly food products.</a:t>
            </a:r>
            <a:endParaRPr sz="3000"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0325" y="265613"/>
            <a:ext cx="4353674" cy="4612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New Packaging Requirements</a:t>
            </a:r>
            <a:endParaRPr b="1"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311700" y="1566150"/>
            <a:ext cx="4517100" cy="30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All tobacco products are now required to have a </a:t>
            </a:r>
            <a:r>
              <a:rPr lang="en" sz="2000" b="1"/>
              <a:t>nicotine warning</a:t>
            </a:r>
            <a:r>
              <a:rPr lang="en" sz="2000"/>
              <a:t> label, including e-cigarettes. 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/>
              <a:t>The warning label must comprise at least </a:t>
            </a:r>
            <a:r>
              <a:rPr lang="en" sz="2000" b="1"/>
              <a:t>30%</a:t>
            </a:r>
            <a:r>
              <a:rPr lang="en" sz="2000"/>
              <a:t> of the two largest display panels and be in a big, legible font.</a:t>
            </a:r>
            <a:endParaRPr sz="2000"/>
          </a:p>
        </p:txBody>
      </p:sp>
      <p:pic>
        <p:nvPicPr>
          <p:cNvPr id="101" name="Google Shape;101;p19" descr="Image result for juul products"/>
          <p:cNvPicPr preferRelativeResize="0"/>
          <p:nvPr/>
        </p:nvPicPr>
        <p:blipFill rotWithShape="1">
          <a:blip r:embed="rId3">
            <a:alphaModFix/>
          </a:blip>
          <a:srcRect t="4406" r="16359"/>
          <a:stretch/>
        </p:blipFill>
        <p:spPr>
          <a:xfrm>
            <a:off x="6146100" y="0"/>
            <a:ext cx="2151100" cy="24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 descr="Image result for juul products"/>
          <p:cNvPicPr preferRelativeResize="0"/>
          <p:nvPr/>
        </p:nvPicPr>
        <p:blipFill rotWithShape="1">
          <a:blip r:embed="rId4">
            <a:alphaModFix/>
          </a:blip>
          <a:srcRect l="12993" t="9511" r="11682" b="4407"/>
          <a:stretch/>
        </p:blipFill>
        <p:spPr>
          <a:xfrm>
            <a:off x="6046914" y="2458400"/>
            <a:ext cx="2349462" cy="268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/>
          <p:nvPr/>
        </p:nvSpPr>
        <p:spPr>
          <a:xfrm>
            <a:off x="5888100" y="3980450"/>
            <a:ext cx="2070900" cy="11166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9"/>
          <p:cNvSpPr txBox="1"/>
          <p:nvPr/>
        </p:nvSpPr>
        <p:spPr>
          <a:xfrm rot="5400000">
            <a:off x="7949200" y="997475"/>
            <a:ext cx="13374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Before:</a:t>
            </a:r>
            <a:endParaRPr sz="2500"/>
          </a:p>
        </p:txBody>
      </p:sp>
      <p:sp>
        <p:nvSpPr>
          <p:cNvPr id="105" name="Google Shape;105;p19"/>
          <p:cNvSpPr txBox="1"/>
          <p:nvPr/>
        </p:nvSpPr>
        <p:spPr>
          <a:xfrm rot="5400000">
            <a:off x="8006150" y="3480250"/>
            <a:ext cx="13374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After:</a:t>
            </a:r>
            <a:endParaRPr sz="2500"/>
          </a:p>
        </p:txBody>
      </p:sp>
      <p:sp>
        <p:nvSpPr>
          <p:cNvPr id="106" name="Google Shape;106;p19"/>
          <p:cNvSpPr txBox="1"/>
          <p:nvPr/>
        </p:nvSpPr>
        <p:spPr>
          <a:xfrm>
            <a:off x="0" y="4845300"/>
            <a:ext cx="6498900" cy="2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/>
              <a:t>Truth Initiative. (2018, July 19). E-cigarettes: Facts, stats and regulations. Retrieved March 13, 2019, from https://truthinitiative.org/news/e-cigarettes-facts-stats-and-regulations</a:t>
            </a:r>
            <a:endParaRPr sz="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Social Media Campaigns </a:t>
            </a:r>
            <a:endParaRPr b="1"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311700" y="1585250"/>
            <a:ext cx="4427100" cy="29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Most recently, e-cigarette brands, like JUUL, have used </a:t>
            </a:r>
            <a:r>
              <a:rPr lang="en" sz="2000" b="1"/>
              <a:t>social media</a:t>
            </a:r>
            <a:r>
              <a:rPr lang="en" sz="2000"/>
              <a:t> to market and promote their products.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/>
              <a:t>For its launch in 2015, JUUL spent more than </a:t>
            </a:r>
            <a:r>
              <a:rPr lang="en" sz="2000" b="1"/>
              <a:t>$1 million</a:t>
            </a:r>
            <a:r>
              <a:rPr lang="en" sz="2000"/>
              <a:t> to market the product on the internet.</a:t>
            </a:r>
            <a:endParaRPr sz="2000"/>
          </a:p>
        </p:txBody>
      </p:sp>
      <p:pic>
        <p:nvPicPr>
          <p:cNvPr id="113" name="Google Shape;113;p20" descr="Related image"/>
          <p:cNvPicPr preferRelativeResize="0"/>
          <p:nvPr/>
        </p:nvPicPr>
        <p:blipFill rotWithShape="1">
          <a:blip r:embed="rId3">
            <a:alphaModFix/>
          </a:blip>
          <a:srcRect l="3283" t="1316" r="5774" b="13779"/>
          <a:stretch/>
        </p:blipFill>
        <p:spPr>
          <a:xfrm>
            <a:off x="5191500" y="95450"/>
            <a:ext cx="3456300" cy="226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 descr="Image result for juul a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8550" y="2361875"/>
            <a:ext cx="4202200" cy="265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 txBox="1"/>
          <p:nvPr/>
        </p:nvSpPr>
        <p:spPr>
          <a:xfrm>
            <a:off x="0" y="4835700"/>
            <a:ext cx="300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/>
              <a:t>Truth Initiative. (2018, July 19). E-cigarettes: Facts, stats and regulations. Retrieved March 13, 2019, from https://truthinitiative.org/news/e-cigarettes-facts-stats-and-regulations</a:t>
            </a:r>
            <a:endParaRPr sz="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4D79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 descr="Image result for flavors hook kids"/>
          <p:cNvPicPr preferRelativeResize="0"/>
          <p:nvPr/>
        </p:nvPicPr>
        <p:blipFill rotWithShape="1">
          <a:blip r:embed="rId3">
            <a:alphaModFix/>
          </a:blip>
          <a:srcRect l="10265" t="8382" b="10230"/>
          <a:stretch/>
        </p:blipFill>
        <p:spPr>
          <a:xfrm>
            <a:off x="0" y="0"/>
            <a:ext cx="3587775" cy="325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 descr="Image result for flavors hook kid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6600" y="2170125"/>
            <a:ext cx="5937401" cy="297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420</Words>
  <Application>Microsoft Macintosh PowerPoint</Application>
  <PresentationFormat>On-screen Show (16:9)</PresentationFormat>
  <Paragraphs>40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Merriweather</vt:lpstr>
      <vt:lpstr>Simple Light</vt:lpstr>
      <vt:lpstr>PowerPoint Presentation</vt:lpstr>
      <vt:lpstr>PowerPoint Presentation</vt:lpstr>
      <vt:lpstr>PowerPoint Presentation</vt:lpstr>
      <vt:lpstr>Increase of Overall Tobacco Use of the Youth</vt:lpstr>
      <vt:lpstr>The Media</vt:lpstr>
      <vt:lpstr>The Packaging</vt:lpstr>
      <vt:lpstr>New Packaging Requirements</vt:lpstr>
      <vt:lpstr>Social Media Campaigns </vt:lpstr>
      <vt:lpstr>PowerPoint Presentation</vt:lpstr>
      <vt:lpstr>PowerPoint Presentation</vt:lpstr>
      <vt:lpstr>PowerPoint Presentation</vt:lpstr>
      <vt:lpstr>PowerPoint Presentation</vt:lpstr>
      <vt:lpstr>Top Three Reasons  Teens Use E-Cigarettes: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Marie Schneider</cp:lastModifiedBy>
  <cp:revision>2</cp:revision>
  <dcterms:modified xsi:type="dcterms:W3CDTF">2019-06-19T15:34:24Z</dcterms:modified>
</cp:coreProperties>
</file>