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5143500" type="screen16x9"/>
  <p:notesSz cx="6858000" cy="9144000"/>
  <p:embeddedFontLst>
    <p:embeddedFont>
      <p:font typeface="Cabin"/>
      <p:regular r:id="rId17"/>
      <p:bold r:id="rId18"/>
      <p:italic r:id="rId19"/>
      <p:boldItalic r:id="rId20"/>
    </p:embeddedFont>
    <p:embeddedFont>
      <p:font typeface="Cabin Condensed"/>
      <p:regular r:id="rId21"/>
      <p:bold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8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5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 b="1">
                <a:solidFill>
                  <a:schemeClr val="dk1"/>
                </a:solidFill>
                <a:highlight>
                  <a:srgbClr val="FFFF00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Benes, S., &amp; Alperin, H. (2016). The essentials of teaching health education: Curriculum, instruction, and assessment.</a:t>
            </a:r>
            <a:endParaRPr sz="1400" b="1">
              <a:solidFill>
                <a:schemeClr val="dk1"/>
              </a:solidFill>
              <a:highlight>
                <a:srgbClr val="FFFF00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361950" y="-571500"/>
            <a:ext cx="6286500" cy="6286500"/>
          </a:xfrm>
          <a:prstGeom prst="ellipse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1031425" y="1991850"/>
            <a:ext cx="49476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Cabin Condensed"/>
              <a:buNone/>
              <a:defRPr sz="6000">
                <a:solidFill>
                  <a:srgbClr val="FFFFFF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Cabin Condensed"/>
              <a:buNone/>
              <a:defRPr sz="6000">
                <a:solidFill>
                  <a:srgbClr val="FFFFFF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2pPr>
            <a:lvl3pPr lvl="2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Cabin Condensed"/>
              <a:buNone/>
              <a:defRPr sz="6000">
                <a:solidFill>
                  <a:srgbClr val="FFFFFF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3pPr>
            <a:lvl4pPr lvl="3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Cabin Condensed"/>
              <a:buNone/>
              <a:defRPr sz="6000">
                <a:solidFill>
                  <a:srgbClr val="FFFFFF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4pPr>
            <a:lvl5pPr lvl="4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Cabin Condensed"/>
              <a:buNone/>
              <a:defRPr sz="6000">
                <a:solidFill>
                  <a:srgbClr val="FFFFFF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5pPr>
            <a:lvl6pPr lvl="5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Cabin Condensed"/>
              <a:buNone/>
              <a:defRPr sz="6000">
                <a:solidFill>
                  <a:srgbClr val="FFFFFF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6pPr>
            <a:lvl7pPr lvl="6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Cabin Condensed"/>
              <a:buNone/>
              <a:defRPr sz="6000">
                <a:solidFill>
                  <a:srgbClr val="FFFFFF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7pPr>
            <a:lvl8pPr lvl="7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Cabin Condensed"/>
              <a:buNone/>
              <a:defRPr sz="6000">
                <a:solidFill>
                  <a:srgbClr val="FFFFFF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8pPr>
            <a:lvl9pPr lvl="8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Cabin Condensed"/>
              <a:buNone/>
              <a:defRPr sz="6000">
                <a:solidFill>
                  <a:srgbClr val="FFFFFF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letely blank">
  <p:cSld name="BLANK_2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Inverse">
  <p:cSld name="BLANK_1">
    <p:bg>
      <p:bgPr>
        <a:solidFill>
          <a:srgbClr val="000000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361950" y="-571500"/>
            <a:ext cx="6286500" cy="62865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>
              <a:highlight>
                <a:srgbClr val="FFFF00"/>
              </a:highlight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/>
        </p:nvSpPr>
        <p:spPr>
          <a:xfrm>
            <a:off x="2266950" y="266700"/>
            <a:ext cx="4610100" cy="4610100"/>
          </a:xfrm>
          <a:prstGeom prst="ellipse">
            <a:avLst/>
          </a:prstGeom>
          <a:noFill/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ctrTitle"/>
          </p:nvPr>
        </p:nvSpPr>
        <p:spPr>
          <a:xfrm>
            <a:off x="2733675" y="2116750"/>
            <a:ext cx="36765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None/>
              <a:defRPr sz="4800">
                <a:solidFill>
                  <a:srgbClr val="000000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None/>
              <a:defRPr sz="4800">
                <a:solidFill>
                  <a:srgbClr val="000000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None/>
              <a:defRPr sz="4800">
                <a:solidFill>
                  <a:srgbClr val="000000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None/>
              <a:defRPr sz="4800">
                <a:solidFill>
                  <a:srgbClr val="000000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None/>
              <a:defRPr sz="4800">
                <a:solidFill>
                  <a:srgbClr val="000000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None/>
              <a:defRPr sz="4800">
                <a:solidFill>
                  <a:srgbClr val="000000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None/>
              <a:defRPr sz="4800">
                <a:solidFill>
                  <a:srgbClr val="000000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None/>
              <a:defRPr sz="4800">
                <a:solidFill>
                  <a:srgbClr val="000000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None/>
              <a:defRPr sz="4800">
                <a:solidFill>
                  <a:srgbClr val="000000"/>
                </a:solidFill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ubTitle" idx="1"/>
          </p:nvPr>
        </p:nvSpPr>
        <p:spPr>
          <a:xfrm>
            <a:off x="3143250" y="3373450"/>
            <a:ext cx="28575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  <a:highlight>
                  <a:srgbClr val="000000"/>
                </a:highlight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>
                <a:solidFill>
                  <a:srgbClr val="FFFFFF"/>
                </a:solidFill>
                <a:highlight>
                  <a:srgbClr val="000000"/>
                </a:highlight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>
                <a:solidFill>
                  <a:srgbClr val="FFFFFF"/>
                </a:solidFill>
                <a:highlight>
                  <a:srgbClr val="000000"/>
                </a:highlight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  <a:highlight>
                  <a:srgbClr val="000000"/>
                </a:highlight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  <a:highlight>
                  <a:srgbClr val="000000"/>
                </a:highlight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  <a:highlight>
                  <a:srgbClr val="000000"/>
                </a:highlight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  <a:highlight>
                  <a:srgbClr val="000000"/>
                </a:highlight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  <a:highlight>
                  <a:srgbClr val="000000"/>
                </a:highlight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  <a:highlight>
                  <a:srgbClr val="000000"/>
                </a:highlight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bg>
      <p:bgPr>
        <a:solidFill>
          <a:srgbClr val="000000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>
          <a:xfrm>
            <a:off x="2676525" y="1247775"/>
            <a:ext cx="4905300" cy="81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419100" rtl="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Char char="⊙"/>
              <a:defRPr>
                <a:solidFill>
                  <a:srgbClr val="000000"/>
                </a:solidFill>
                <a:highlight>
                  <a:srgbClr val="FFFF00"/>
                </a:highlight>
              </a:defRPr>
            </a:lvl1pPr>
            <a:lvl2pPr marL="914400" lvl="1" indent="-3810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○"/>
              <a:defRPr>
                <a:solidFill>
                  <a:srgbClr val="000000"/>
                </a:solidFill>
                <a:highlight>
                  <a:srgbClr val="FFFF00"/>
                </a:highlight>
              </a:defRPr>
            </a:lvl2pPr>
            <a:lvl3pPr marL="1371600" lvl="2" indent="-3810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■"/>
              <a:defRPr>
                <a:solidFill>
                  <a:srgbClr val="000000"/>
                </a:solidFill>
                <a:highlight>
                  <a:srgbClr val="FFFF00"/>
                </a:highlight>
              </a:defRPr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  <a:defRPr>
                <a:solidFill>
                  <a:srgbClr val="000000"/>
                </a:solidFill>
                <a:highlight>
                  <a:srgbClr val="FFFF00"/>
                </a:highlight>
              </a:defRPr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○"/>
              <a:defRPr>
                <a:solidFill>
                  <a:srgbClr val="000000"/>
                </a:solidFill>
                <a:highlight>
                  <a:srgbClr val="FFFF00"/>
                </a:highlight>
              </a:defRPr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■"/>
              <a:defRPr>
                <a:solidFill>
                  <a:srgbClr val="000000"/>
                </a:solidFill>
                <a:highlight>
                  <a:srgbClr val="FFFF00"/>
                </a:highlight>
              </a:defRPr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  <a:defRPr>
                <a:solidFill>
                  <a:srgbClr val="000000"/>
                </a:solidFill>
                <a:highlight>
                  <a:srgbClr val="FFFF00"/>
                </a:highlight>
              </a:defRPr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○"/>
              <a:defRPr>
                <a:solidFill>
                  <a:srgbClr val="000000"/>
                </a:solidFill>
                <a:highlight>
                  <a:srgbClr val="FFFF00"/>
                </a:highlight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■"/>
              <a:defRPr>
                <a:solidFill>
                  <a:srgbClr val="000000"/>
                </a:solidFill>
                <a:highlight>
                  <a:srgbClr val="FFFF00"/>
                </a:highlight>
              </a:defRPr>
            </a:lvl9pPr>
          </a:lstStyle>
          <a:p>
            <a:endParaRPr/>
          </a:p>
        </p:txBody>
      </p:sp>
      <p:sp>
        <p:nvSpPr>
          <p:cNvPr id="17" name="Shape 17"/>
          <p:cNvSpPr txBox="1"/>
          <p:nvPr/>
        </p:nvSpPr>
        <p:spPr>
          <a:xfrm>
            <a:off x="1238250" y="705175"/>
            <a:ext cx="1178700" cy="6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0" b="1">
                <a:solidFill>
                  <a:srgbClr val="FFFF00"/>
                </a:solidFill>
                <a:latin typeface="Cabin Condensed"/>
                <a:ea typeface="Cabin Condensed"/>
                <a:cs typeface="Cabin Condensed"/>
                <a:sym typeface="Cabin Condensed"/>
              </a:rPr>
              <a:t>“</a:t>
            </a:r>
            <a:endParaRPr sz="15000" b="1">
              <a:solidFill>
                <a:srgbClr val="FFFF00"/>
              </a:solidFill>
              <a:latin typeface="Cabin Condensed"/>
              <a:ea typeface="Cabin Condensed"/>
              <a:cs typeface="Cabin Condensed"/>
              <a:sym typeface="Cabin Condensed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0"/>
            <a:ext cx="2418600" cy="5149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398150" y="1129130"/>
            <a:ext cx="1700700" cy="1483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2871075" y="1007295"/>
            <a:ext cx="5561100" cy="3571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SzPts val="3000"/>
              <a:buChar char="⊙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/>
        </p:nvSpPr>
        <p:spPr>
          <a:xfrm>
            <a:off x="0" y="0"/>
            <a:ext cx="2418600" cy="5149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398150" y="1129130"/>
            <a:ext cx="1700700" cy="1483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3082175" y="1091725"/>
            <a:ext cx="2623200" cy="3834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⊙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2"/>
          </p:nvPr>
        </p:nvSpPr>
        <p:spPr>
          <a:xfrm>
            <a:off x="5863323" y="1091725"/>
            <a:ext cx="2623200" cy="3834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⊙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_AND_TWO_COLUMNS_1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/>
        </p:nvSpPr>
        <p:spPr>
          <a:xfrm>
            <a:off x="0" y="0"/>
            <a:ext cx="2418600" cy="5149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98150" y="1129130"/>
            <a:ext cx="1700700" cy="1483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2907250" y="1129125"/>
            <a:ext cx="1842900" cy="3796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⊙"/>
              <a:defRPr sz="1800"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2"/>
          </p:nvPr>
        </p:nvSpPr>
        <p:spPr>
          <a:xfrm>
            <a:off x="4844762" y="1129125"/>
            <a:ext cx="1842900" cy="3796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⊙"/>
              <a:defRPr sz="1800"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3"/>
          </p:nvPr>
        </p:nvSpPr>
        <p:spPr>
          <a:xfrm>
            <a:off x="6782273" y="1129125"/>
            <a:ext cx="1842900" cy="3796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⊙"/>
              <a:defRPr sz="1800"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/>
        </p:nvSpPr>
        <p:spPr>
          <a:xfrm>
            <a:off x="0" y="0"/>
            <a:ext cx="2418600" cy="5149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398150" y="1129130"/>
            <a:ext cx="1700700" cy="1483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bg>
      <p:bgPr>
        <a:solidFill>
          <a:srgbClr val="000000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228600" algn="ctr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None/>
              <a:defRPr sz="1800">
                <a:solidFill>
                  <a:srgbClr val="FFFF00"/>
                </a:solidFill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361950" y="-571500"/>
            <a:ext cx="6286500" cy="6286500"/>
          </a:xfrm>
          <a:prstGeom prst="ellipse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rgbClr val="FFFF00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98150" y="1129130"/>
            <a:ext cx="1700700" cy="148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bin Condensed"/>
              <a:buNone/>
              <a:defRPr sz="2400" b="1">
                <a:solidFill>
                  <a:srgbClr val="FFFFFF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1pPr>
            <a:lvl2pPr lvl="1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bin Condensed"/>
              <a:buNone/>
              <a:defRPr sz="2400" b="1">
                <a:solidFill>
                  <a:srgbClr val="FFFFFF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2pPr>
            <a:lvl3pPr lvl="2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bin Condensed"/>
              <a:buNone/>
              <a:defRPr sz="2400" b="1">
                <a:solidFill>
                  <a:srgbClr val="FFFFFF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3pPr>
            <a:lvl4pPr lvl="3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bin Condensed"/>
              <a:buNone/>
              <a:defRPr sz="2400" b="1">
                <a:solidFill>
                  <a:srgbClr val="FFFFFF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4pPr>
            <a:lvl5pPr lvl="4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bin Condensed"/>
              <a:buNone/>
              <a:defRPr sz="2400" b="1">
                <a:solidFill>
                  <a:srgbClr val="FFFFFF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5pPr>
            <a:lvl6pPr lvl="5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bin Condensed"/>
              <a:buNone/>
              <a:defRPr sz="2400" b="1">
                <a:solidFill>
                  <a:srgbClr val="FFFFFF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6pPr>
            <a:lvl7pPr lvl="6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bin Condensed"/>
              <a:buNone/>
              <a:defRPr sz="2400" b="1">
                <a:solidFill>
                  <a:srgbClr val="FFFFFF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7pPr>
            <a:lvl8pPr lvl="7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bin Condensed"/>
              <a:buNone/>
              <a:defRPr sz="2400" b="1">
                <a:solidFill>
                  <a:srgbClr val="FFFFFF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8pPr>
            <a:lvl9pPr lvl="8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bin Condensed"/>
              <a:buNone/>
              <a:defRPr sz="2400" b="1">
                <a:solidFill>
                  <a:srgbClr val="FFFFFF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2871075" y="1007295"/>
            <a:ext cx="5561100" cy="357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bin"/>
              <a:buChar char="⊙"/>
              <a:defRPr sz="30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bin"/>
              <a:buChar char="○"/>
              <a:defRPr sz="24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bin"/>
              <a:buChar char="■"/>
              <a:defRPr sz="24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bin"/>
              <a:buChar char="●"/>
              <a:defRPr sz="18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bin"/>
              <a:buChar char="○"/>
              <a:defRPr sz="18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bin"/>
              <a:buChar char="■"/>
              <a:defRPr sz="18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bin"/>
              <a:buChar char="●"/>
              <a:defRPr sz="18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bin"/>
              <a:buChar char="○"/>
              <a:defRPr sz="18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bin"/>
              <a:buChar char="■"/>
              <a:defRPr sz="18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ransition>
    <p:fade thruBlk="1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ctrTitle"/>
          </p:nvPr>
        </p:nvSpPr>
        <p:spPr>
          <a:xfrm>
            <a:off x="1031425" y="1991850"/>
            <a:ext cx="49476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Refusal</a:t>
            </a: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“I SAY NO”</a:t>
            </a:r>
            <a:endParaRPr/>
          </a:p>
          <a:p>
            <a:pPr marL="914400" lvl="0" indent="-609600">
              <a:spcBef>
                <a:spcPts val="0"/>
              </a:spcBef>
              <a:spcAft>
                <a:spcPts val="0"/>
              </a:spcAft>
              <a:buSzPts val="6000"/>
              <a:buChar char="●"/>
            </a:pPr>
            <a:r>
              <a:rPr lang="en"/>
              <a:t>SKILL STEPS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2676525" y="1247775"/>
            <a:ext cx="4905300" cy="8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4800"/>
              <a:t>STATE A REASON</a:t>
            </a:r>
            <a:endParaRPr sz="4800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Shape 95"/>
          <p:cNvSpPr txBox="1"/>
          <p:nvPr/>
        </p:nvSpPr>
        <p:spPr>
          <a:xfrm>
            <a:off x="1618575" y="2560950"/>
            <a:ext cx="6970800" cy="206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3000">
              <a:highlight>
                <a:srgbClr val="FFFF00"/>
              </a:highlight>
            </a:endParaRPr>
          </a:p>
        </p:txBody>
      </p:sp>
      <p:sp>
        <p:nvSpPr>
          <p:cNvPr id="96" name="Shape 96"/>
          <p:cNvSpPr/>
          <p:nvPr/>
        </p:nvSpPr>
        <p:spPr>
          <a:xfrm>
            <a:off x="2075025" y="2736000"/>
            <a:ext cx="6057900" cy="1714500"/>
          </a:xfrm>
          <a:prstGeom prst="wedgeRectCallout">
            <a:avLst>
              <a:gd name="adj1" fmla="val -20833"/>
              <a:gd name="adj2" fmla="val 62500"/>
            </a:avLst>
          </a:prstGeom>
          <a:solidFill>
            <a:srgbClr val="FFFF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chemeClr val="dk1"/>
                </a:solidFill>
                <a:highlight>
                  <a:srgbClr val="FFFF00"/>
                </a:highlight>
              </a:rPr>
              <a:t>“I have soccer practice after school. I want to feel alert.”  </a:t>
            </a:r>
            <a:endParaRPr sz="3600">
              <a:solidFill>
                <a:schemeClr val="dk1"/>
              </a:solidFill>
              <a:highlight>
                <a:srgbClr val="FFFF00"/>
              </a:highlight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3600">
              <a:solidFill>
                <a:schemeClr val="dk1"/>
              </a:solidFill>
              <a:highlight>
                <a:srgbClr val="FFFF00"/>
              </a:highligh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2676525" y="1247775"/>
            <a:ext cx="5833500" cy="8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4800"/>
              <a:t>ASSERTIVE VOICE”</a:t>
            </a:r>
            <a:endParaRPr sz="4800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Shape 102"/>
          <p:cNvSpPr txBox="1"/>
          <p:nvPr/>
        </p:nvSpPr>
        <p:spPr>
          <a:xfrm>
            <a:off x="1618575" y="2560950"/>
            <a:ext cx="6970800" cy="206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3000">
              <a:highlight>
                <a:srgbClr val="FFFF00"/>
              </a:highlight>
            </a:endParaRPr>
          </a:p>
        </p:txBody>
      </p:sp>
      <p:sp>
        <p:nvSpPr>
          <p:cNvPr id="103" name="Shape 103"/>
          <p:cNvSpPr/>
          <p:nvPr/>
        </p:nvSpPr>
        <p:spPr>
          <a:xfrm>
            <a:off x="1543050" y="2489800"/>
            <a:ext cx="6057900" cy="1714500"/>
          </a:xfrm>
          <a:prstGeom prst="wedgeRectCallout">
            <a:avLst>
              <a:gd name="adj1" fmla="val -20833"/>
              <a:gd name="adj2" fmla="val 62500"/>
            </a:avLst>
          </a:prstGeom>
          <a:solidFill>
            <a:srgbClr val="FFFF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chemeClr val="dk1"/>
                </a:solidFill>
                <a:highlight>
                  <a:srgbClr val="FFFF00"/>
                </a:highlight>
              </a:rPr>
              <a:t>“I have soccer practice after school. I want to feel alert.”  </a:t>
            </a:r>
            <a:endParaRPr sz="3600">
              <a:solidFill>
                <a:schemeClr val="dk1"/>
              </a:solidFill>
              <a:highlight>
                <a:srgbClr val="FFFF00"/>
              </a:highlight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3600">
              <a:solidFill>
                <a:schemeClr val="dk1"/>
              </a:solidFill>
              <a:highlight>
                <a:srgbClr val="FFFF00"/>
              </a:highligh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2309175" y="1254975"/>
            <a:ext cx="6625500" cy="8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4800"/>
              <a:t>YOU ARE IN CONTROL”</a:t>
            </a:r>
            <a:endParaRPr sz="4800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Shape 109"/>
          <p:cNvSpPr/>
          <p:nvPr/>
        </p:nvSpPr>
        <p:spPr>
          <a:xfrm>
            <a:off x="1283725" y="2523375"/>
            <a:ext cx="7350300" cy="1600200"/>
          </a:xfrm>
          <a:prstGeom prst="horizontalScroll">
            <a:avLst>
              <a:gd name="adj" fmla="val 12500"/>
            </a:avLst>
          </a:prstGeom>
          <a:solidFill>
            <a:srgbClr val="FFFF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Char char="●"/>
            </a:pPr>
            <a:r>
              <a:rPr lang="en" sz="3600">
                <a:solidFill>
                  <a:schemeClr val="dk1"/>
                </a:solidFill>
                <a:highlight>
                  <a:srgbClr val="FFFF00"/>
                </a:highlight>
              </a:rPr>
              <a:t>Confident posture</a:t>
            </a:r>
            <a:endParaRPr sz="3600">
              <a:solidFill>
                <a:schemeClr val="dk1"/>
              </a:solidFill>
              <a:highlight>
                <a:srgbClr val="FFFF00"/>
              </a:highlight>
            </a:endParaRPr>
          </a:p>
          <a:p>
            <a:pPr marL="457200" lvl="0" indent="-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Char char="●"/>
            </a:pPr>
            <a:r>
              <a:rPr lang="en" sz="3600">
                <a:solidFill>
                  <a:schemeClr val="dk1"/>
                </a:solidFill>
                <a:highlight>
                  <a:srgbClr val="FFFF00"/>
                </a:highlight>
              </a:rPr>
              <a:t>Looks the person in the eyes</a:t>
            </a:r>
            <a:endParaRPr sz="36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2309175" y="1254975"/>
            <a:ext cx="6625500" cy="8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4800">
                <a:highlight>
                  <a:srgbClr val="D9D9D9"/>
                </a:highlight>
              </a:rPr>
              <a:t>N</a:t>
            </a:r>
            <a:r>
              <a:rPr lang="en" sz="4800"/>
              <a:t>O”</a:t>
            </a:r>
            <a:endParaRPr sz="4800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Shape 115"/>
          <p:cNvSpPr txBox="1"/>
          <p:nvPr/>
        </p:nvSpPr>
        <p:spPr>
          <a:xfrm>
            <a:off x="1473475" y="3078900"/>
            <a:ext cx="6970800" cy="206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3000">
              <a:highlight>
                <a:srgbClr val="FFFF00"/>
              </a:highlight>
            </a:endParaRPr>
          </a:p>
        </p:txBody>
      </p:sp>
      <p:sp>
        <p:nvSpPr>
          <p:cNvPr id="116" name="Shape 116"/>
          <p:cNvSpPr/>
          <p:nvPr/>
        </p:nvSpPr>
        <p:spPr>
          <a:xfrm>
            <a:off x="1093975" y="2620100"/>
            <a:ext cx="7350300" cy="1600200"/>
          </a:xfrm>
          <a:prstGeom prst="horizontalScroll">
            <a:avLst>
              <a:gd name="adj" fmla="val 12500"/>
            </a:avLst>
          </a:prstGeom>
          <a:solidFill>
            <a:srgbClr val="FFFF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914400" lvl="0" indent="-533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Char char="●"/>
            </a:pPr>
            <a:r>
              <a:rPr lang="en" sz="4800">
                <a:solidFill>
                  <a:schemeClr val="dk1"/>
                </a:solidFill>
                <a:highlight>
                  <a:srgbClr val="FFFF00"/>
                </a:highlight>
              </a:rPr>
              <a:t>Is clear &amp; direct</a:t>
            </a:r>
            <a:endParaRPr sz="3600">
              <a:solidFill>
                <a:schemeClr val="dk1"/>
              </a:solidFill>
              <a:highlight>
                <a:srgbClr val="FFFF00"/>
              </a:highligh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2301275" y="1179250"/>
            <a:ext cx="6625500" cy="8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4800">
                <a:highlight>
                  <a:srgbClr val="CCCCCC"/>
                </a:highlight>
              </a:rPr>
              <a:t>O</a:t>
            </a:r>
            <a:r>
              <a:rPr lang="en" sz="4800"/>
              <a:t>PTIONS”</a:t>
            </a:r>
            <a:endParaRPr sz="4800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Shape 122"/>
          <p:cNvSpPr txBox="1"/>
          <p:nvPr/>
        </p:nvSpPr>
        <p:spPr>
          <a:xfrm>
            <a:off x="5704325" y="323950"/>
            <a:ext cx="3183000" cy="23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highlight>
                <a:srgbClr val="FFFF00"/>
              </a:highlight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highlight>
                <a:srgbClr val="FFFF00"/>
              </a:highlight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highlight>
                <a:srgbClr val="FFFF00"/>
              </a:highlight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highlight>
                <a:srgbClr val="FFFF00"/>
              </a:highlight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highlight>
                <a:srgbClr val="FFFF00"/>
              </a:highlight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highlight>
                <a:srgbClr val="FFFF00"/>
              </a:highlight>
            </a:endParaRPr>
          </a:p>
        </p:txBody>
      </p:sp>
      <p:sp>
        <p:nvSpPr>
          <p:cNvPr id="123" name="Shape 123"/>
          <p:cNvSpPr/>
          <p:nvPr/>
        </p:nvSpPr>
        <p:spPr>
          <a:xfrm>
            <a:off x="5547950" y="323950"/>
            <a:ext cx="3525600" cy="2187900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rgbClr val="FFFF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highlight>
                  <a:srgbClr val="FFFF00"/>
                </a:highlight>
              </a:rPr>
              <a:t>“I need to head home to get ready for soccer practice.” </a:t>
            </a:r>
            <a:endParaRPr/>
          </a:p>
        </p:txBody>
      </p:sp>
      <p:sp>
        <p:nvSpPr>
          <p:cNvPr id="124" name="Shape 124"/>
          <p:cNvSpPr/>
          <p:nvPr/>
        </p:nvSpPr>
        <p:spPr>
          <a:xfrm>
            <a:off x="5363300" y="2699250"/>
            <a:ext cx="3710400" cy="2187900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rgbClr val="FFFF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dk1"/>
                </a:solidFill>
                <a:highlight>
                  <a:srgbClr val="FFFF00"/>
                </a:highlight>
              </a:rPr>
              <a:t>“I am heading to soccer practice. If you want to come to my practice you are welcome to. We could do dinner after.”</a:t>
            </a:r>
            <a:endParaRPr sz="1800">
              <a:solidFill>
                <a:schemeClr val="dk1"/>
              </a:solidFill>
              <a:highlight>
                <a:srgbClr val="FFFF00"/>
              </a:highlight>
            </a:endParaRPr>
          </a:p>
        </p:txBody>
      </p:sp>
      <p:sp>
        <p:nvSpPr>
          <p:cNvPr id="125" name="Shape 125"/>
          <p:cNvSpPr/>
          <p:nvPr/>
        </p:nvSpPr>
        <p:spPr>
          <a:xfrm>
            <a:off x="184625" y="2180425"/>
            <a:ext cx="5082000" cy="2875200"/>
          </a:xfrm>
          <a:prstGeom prst="horizontalScroll">
            <a:avLst>
              <a:gd name="adj" fmla="val 12500"/>
            </a:avLst>
          </a:prstGeom>
          <a:solidFill>
            <a:srgbClr val="FFFF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 b="1">
                <a:solidFill>
                  <a:schemeClr val="dk1"/>
                </a:solidFill>
                <a:highlight>
                  <a:srgbClr val="FFFF00"/>
                </a:highlight>
              </a:rPr>
              <a:t>What else can you do ?</a:t>
            </a:r>
            <a:endParaRPr sz="2400" b="1">
              <a:solidFill>
                <a:schemeClr val="dk1"/>
              </a:solidFill>
              <a:highlight>
                <a:srgbClr val="FFFF00"/>
              </a:highlight>
            </a:endParaRPr>
          </a:p>
          <a:p>
            <a:pPr marL="914400" lvl="1" indent="-3810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</a:pPr>
            <a:r>
              <a:rPr lang="en" sz="2400" b="1">
                <a:solidFill>
                  <a:schemeClr val="dk1"/>
                </a:solidFill>
                <a:highlight>
                  <a:srgbClr val="FFFF00"/>
                </a:highlight>
              </a:rPr>
              <a:t>Leave the situation</a:t>
            </a:r>
            <a:endParaRPr sz="2400" b="1">
              <a:solidFill>
                <a:schemeClr val="dk1"/>
              </a:solidFill>
              <a:highlight>
                <a:srgbClr val="FFFF00"/>
              </a:highlight>
            </a:endParaRPr>
          </a:p>
          <a:p>
            <a:pPr marL="914400" lvl="1" indent="-3810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</a:pPr>
            <a:r>
              <a:rPr lang="en" sz="2400" b="1">
                <a:solidFill>
                  <a:schemeClr val="dk1"/>
                </a:solidFill>
                <a:highlight>
                  <a:srgbClr val="FFFF00"/>
                </a:highlight>
              </a:rPr>
              <a:t>Get help</a:t>
            </a:r>
            <a:endParaRPr sz="2400" b="1">
              <a:solidFill>
                <a:schemeClr val="dk1"/>
              </a:solidFill>
              <a:highlight>
                <a:srgbClr val="FFFF00"/>
              </a:highlight>
            </a:endParaRPr>
          </a:p>
          <a:p>
            <a:pPr marL="914400" lvl="1" indent="-3810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</a:pPr>
            <a:r>
              <a:rPr lang="en" sz="2400" b="1">
                <a:solidFill>
                  <a:schemeClr val="dk1"/>
                </a:solidFill>
                <a:highlight>
                  <a:srgbClr val="FFFF00"/>
                </a:highlight>
              </a:rPr>
              <a:t>Offer a healthy alternative</a:t>
            </a:r>
            <a:endParaRPr sz="2400" b="1">
              <a:solidFill>
                <a:schemeClr val="dk1"/>
              </a:solidFill>
              <a:highlight>
                <a:srgbClr val="FFFF00"/>
              </a:highligh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Shape 5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66463" y="37700"/>
            <a:ext cx="5611077" cy="51058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ctrTitle"/>
          </p:nvPr>
        </p:nvSpPr>
        <p:spPr>
          <a:xfrm>
            <a:off x="2733675" y="2116750"/>
            <a:ext cx="36765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0">
                <a:latin typeface="Cabin"/>
                <a:ea typeface="Cabin"/>
                <a:cs typeface="Cabin"/>
                <a:sym typeface="Cabin"/>
              </a:rPr>
              <a:t>“I”</a:t>
            </a:r>
            <a:endParaRPr sz="8000">
              <a:latin typeface="Cabin"/>
              <a:ea typeface="Cabin"/>
              <a:cs typeface="Cabin"/>
              <a:sym typeface="Cabin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STATEMENT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ctrTitle"/>
          </p:nvPr>
        </p:nvSpPr>
        <p:spPr>
          <a:xfrm>
            <a:off x="2733750" y="2696850"/>
            <a:ext cx="36765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0">
                <a:latin typeface="Cabin"/>
                <a:ea typeface="Cabin"/>
                <a:cs typeface="Cabin"/>
                <a:sym typeface="Cabin"/>
              </a:rPr>
              <a:t>“S”</a:t>
            </a:r>
            <a:endParaRPr sz="8000">
              <a:latin typeface="Cabin"/>
              <a:ea typeface="Cabin"/>
              <a:cs typeface="Cabin"/>
              <a:sym typeface="Cabin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STATE A REASON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ctrTitle"/>
          </p:nvPr>
        </p:nvSpPr>
        <p:spPr>
          <a:xfrm>
            <a:off x="2733750" y="2651050"/>
            <a:ext cx="36765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0">
                <a:latin typeface="Cabin"/>
                <a:ea typeface="Cabin"/>
                <a:cs typeface="Cabin"/>
                <a:sym typeface="Cabin"/>
              </a:rPr>
              <a:t>“A”</a:t>
            </a:r>
            <a:endParaRPr sz="8000">
              <a:latin typeface="Cabin"/>
              <a:ea typeface="Cabin"/>
              <a:cs typeface="Cabin"/>
              <a:sym typeface="Cabin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ASSERTIVE VOICE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ctrTitle"/>
          </p:nvPr>
        </p:nvSpPr>
        <p:spPr>
          <a:xfrm>
            <a:off x="2733750" y="2528925"/>
            <a:ext cx="36765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0">
                <a:latin typeface="Cabin"/>
                <a:ea typeface="Cabin"/>
                <a:cs typeface="Cabin"/>
                <a:sym typeface="Cabin"/>
              </a:rPr>
              <a:t>“Y”</a:t>
            </a:r>
            <a:endParaRPr sz="8000">
              <a:latin typeface="Cabin"/>
              <a:ea typeface="Cabin"/>
              <a:cs typeface="Cabin"/>
              <a:sym typeface="Cabin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 ARE IN CONTROL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ctrTitle"/>
          </p:nvPr>
        </p:nvSpPr>
        <p:spPr>
          <a:xfrm>
            <a:off x="2733750" y="2757900"/>
            <a:ext cx="36765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0">
                <a:latin typeface="Cabin"/>
                <a:ea typeface="Cabin"/>
                <a:cs typeface="Cabin"/>
                <a:sym typeface="Cabin"/>
              </a:rPr>
              <a:t>“</a:t>
            </a:r>
            <a:r>
              <a:rPr lang="en" sz="8000">
                <a:highlight>
                  <a:srgbClr val="CCCCCC"/>
                </a:highlight>
                <a:latin typeface="Cabin"/>
                <a:ea typeface="Cabin"/>
                <a:cs typeface="Cabin"/>
                <a:sym typeface="Cabin"/>
              </a:rPr>
              <a:t>N</a:t>
            </a:r>
            <a:r>
              <a:rPr lang="en" sz="8000">
                <a:latin typeface="Cabin"/>
                <a:ea typeface="Cabin"/>
                <a:cs typeface="Cabin"/>
                <a:sym typeface="Cabin"/>
              </a:rPr>
              <a:t>O”</a:t>
            </a:r>
            <a:endParaRPr sz="8000">
              <a:latin typeface="Cabin"/>
              <a:ea typeface="Cabin"/>
              <a:cs typeface="Cabin"/>
              <a:sym typeface="Cabin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CLEAR &amp; DIRECT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ctrTitle"/>
          </p:nvPr>
        </p:nvSpPr>
        <p:spPr>
          <a:xfrm>
            <a:off x="2733675" y="2116750"/>
            <a:ext cx="36765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0">
                <a:latin typeface="Cabin"/>
                <a:ea typeface="Cabin"/>
                <a:cs typeface="Cabin"/>
                <a:sym typeface="Cabin"/>
              </a:rPr>
              <a:t>“</a:t>
            </a:r>
            <a:r>
              <a:rPr lang="en" sz="8000">
                <a:highlight>
                  <a:srgbClr val="CCCCCC"/>
                </a:highlight>
                <a:latin typeface="Cabin"/>
                <a:ea typeface="Cabin"/>
                <a:cs typeface="Cabin"/>
                <a:sym typeface="Cabin"/>
              </a:rPr>
              <a:t>O</a:t>
            </a:r>
            <a:r>
              <a:rPr lang="en" sz="8000">
                <a:latin typeface="Cabin"/>
                <a:ea typeface="Cabin"/>
                <a:cs typeface="Cabin"/>
                <a:sym typeface="Cabin"/>
              </a:rPr>
              <a:t>”</a:t>
            </a:r>
            <a:endParaRPr sz="8000">
              <a:latin typeface="Cabin"/>
              <a:ea typeface="Cabin"/>
              <a:cs typeface="Cabin"/>
              <a:sym typeface="Cabin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OPTIONS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2676525" y="1247775"/>
            <a:ext cx="4905300" cy="8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4800"/>
              <a:t>I STATEMENT”</a:t>
            </a:r>
            <a:endParaRPr sz="4800"/>
          </a:p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Shape 88"/>
          <p:cNvSpPr txBox="1"/>
          <p:nvPr/>
        </p:nvSpPr>
        <p:spPr>
          <a:xfrm>
            <a:off x="1618575" y="2560950"/>
            <a:ext cx="6970800" cy="206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3000">
              <a:highlight>
                <a:srgbClr val="FFFF00"/>
              </a:highlight>
            </a:endParaRPr>
          </a:p>
        </p:txBody>
      </p:sp>
      <p:sp>
        <p:nvSpPr>
          <p:cNvPr id="89" name="Shape 89"/>
          <p:cNvSpPr/>
          <p:nvPr/>
        </p:nvSpPr>
        <p:spPr>
          <a:xfrm>
            <a:off x="2100225" y="2560950"/>
            <a:ext cx="6057900" cy="1714500"/>
          </a:xfrm>
          <a:prstGeom prst="wedgeRectCallout">
            <a:avLst>
              <a:gd name="adj1" fmla="val -20833"/>
              <a:gd name="adj2" fmla="val 62500"/>
            </a:avLst>
          </a:prstGeom>
          <a:solidFill>
            <a:srgbClr val="FFFF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600">
                <a:solidFill>
                  <a:schemeClr val="dk1"/>
                </a:solidFill>
                <a:highlight>
                  <a:srgbClr val="FFFF00"/>
                </a:highlight>
              </a:rPr>
              <a:t>“I don’t like how lean makes me feel.”</a:t>
            </a:r>
            <a:endParaRPr sz="3600">
              <a:solidFill>
                <a:schemeClr val="dk1"/>
              </a:solidFill>
              <a:highlight>
                <a:srgbClr val="FFFF00"/>
              </a:highligh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nug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189</Words>
  <Application>Microsoft Office PowerPoint</Application>
  <PresentationFormat>On-screen Show (16:9)</PresentationFormat>
  <Paragraphs>38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Times New Roman</vt:lpstr>
      <vt:lpstr>Arial</vt:lpstr>
      <vt:lpstr>Cabin</vt:lpstr>
      <vt:lpstr>Cabin Condensed</vt:lpstr>
      <vt:lpstr>Snug</vt:lpstr>
      <vt:lpstr>Refusal “I SAY NO” SKILL STEPS</vt:lpstr>
      <vt:lpstr>PowerPoint Presentation</vt:lpstr>
      <vt:lpstr>“I” STATEMENT</vt:lpstr>
      <vt:lpstr>“S” STATE A REASON</vt:lpstr>
      <vt:lpstr>“A” ASSERTIVE VOICE</vt:lpstr>
      <vt:lpstr>“Y” YOU ARE IN CONTROL</vt:lpstr>
      <vt:lpstr>“NO” CLEAR &amp; DIRECT</vt:lpstr>
      <vt:lpstr>“O” OPTIONS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Refusal “I SAY NO” SKILL STEPS</dc:title>
  <cp:lastModifiedBy>Kristy T. Liercke</cp:lastModifiedBy>
  <cp:revision>1</cp:revision>
  <dcterms:modified xsi:type="dcterms:W3CDTF">2018-07-26T13:43:01Z</dcterms:modified>
</cp:coreProperties>
</file>