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Lst>
  <p:sldSz cy="5143500" cx="9144000"/>
  <p:notesSz cx="6858000" cy="9144000"/>
  <p:embeddedFontLst>
    <p:embeddedFont>
      <p:font typeface="Francois One"/>
      <p:regular r:id="rId5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font" Target="fonts/FrancoisOne-regular.fntdata"/><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Shape 52"/>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Shape 101"/>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7" name="Shape 107"/>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Shape 112"/>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Shape 117"/>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Shape 12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8" name="Shape 12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Shape 13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8" name="Shape 13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Shape 14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8" name="Shape 14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en" sz="1100" u="none" cap="none" strike="noStrike">
                <a:solidFill>
                  <a:schemeClr val="dk1"/>
                </a:solidFill>
                <a:latin typeface="Arial"/>
                <a:ea typeface="Arial"/>
                <a:cs typeface="Arial"/>
                <a:sym typeface="Arial"/>
              </a:rPr>
              <a:t>Lack of sleep is a major predictor of “all cause mortality” including cancer, alzheimers, heart disease, stroke, diabetes, depression, and suicide.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Shape 5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3" name="Shape 15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8" name="Shape 15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Shape 16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8" name="Shape 16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3" name="Shape 17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8" name="Shape 17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Shape 1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3" name="Shape 18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Shape 18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3" name="Shape 19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Your brain should only associate your bed for sleeping, nothing else.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Shape 1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8" name="Shape 19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Shape 6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Shape 2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3" name="Shape 20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8" name="Shape 20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Shape 2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3" name="Shape 21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8" name="Shape 218"/>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Shape 2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7" name="Shape 227"/>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Shape 2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2" name="Shape 232"/>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7" name="Shape 237"/>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3" name="Shape 24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1" name="Shape 251"/>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Shape 2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6" name="Shape 256"/>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Shape 70"/>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9" name="Shape 259"/>
        <p:cNvGrpSpPr/>
        <p:nvPr/>
      </p:nvGrpSpPr>
      <p:grpSpPr>
        <a:xfrm>
          <a:off x="0" y="0"/>
          <a:ext cx="0" cy="0"/>
          <a:chOff x="0" y="0"/>
          <a:chExt cx="0" cy="0"/>
        </a:xfrm>
      </p:grpSpPr>
      <p:sp>
        <p:nvSpPr>
          <p:cNvPr id="260" name="Shape 2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1" name="Shape 261"/>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5" name="Shape 265"/>
        <p:cNvGrpSpPr/>
        <p:nvPr/>
      </p:nvGrpSpPr>
      <p:grpSpPr>
        <a:xfrm>
          <a:off x="0" y="0"/>
          <a:ext cx="0" cy="0"/>
          <a:chOff x="0" y="0"/>
          <a:chExt cx="0" cy="0"/>
        </a:xfrm>
      </p:grpSpPr>
      <p:sp>
        <p:nvSpPr>
          <p:cNvPr id="266" name="Shape 2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7" name="Shape 267"/>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1" name="Shape 271"/>
        <p:cNvGrpSpPr/>
        <p:nvPr/>
      </p:nvGrpSpPr>
      <p:grpSpPr>
        <a:xfrm>
          <a:off x="0" y="0"/>
          <a:ext cx="0" cy="0"/>
          <a:chOff x="0" y="0"/>
          <a:chExt cx="0" cy="0"/>
        </a:xfrm>
      </p:grpSpPr>
      <p:sp>
        <p:nvSpPr>
          <p:cNvPr id="272" name="Shape 2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3" name="Shape 27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This applies to Deep Non-REM sleep</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9" name="Shape 279"/>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This applies to Deep Non-REM sleep</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Shape 2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5" name="Shape 285"/>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Shape 2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3" name="Shape 293"/>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9" name="Shape 299"/>
        <p:cNvGrpSpPr/>
        <p:nvPr/>
      </p:nvGrpSpPr>
      <p:grpSpPr>
        <a:xfrm>
          <a:off x="0" y="0"/>
          <a:ext cx="0" cy="0"/>
          <a:chOff x="0" y="0"/>
          <a:chExt cx="0" cy="0"/>
        </a:xfrm>
      </p:grpSpPr>
      <p:sp>
        <p:nvSpPr>
          <p:cNvPr id="300" name="Shape 3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1" name="Shape 301"/>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This is specific to Deep REM sleep</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7" name="Shape 307"/>
        <p:cNvGrpSpPr/>
        <p:nvPr/>
      </p:nvGrpSpPr>
      <p:grpSpPr>
        <a:xfrm>
          <a:off x="0" y="0"/>
          <a:ext cx="0" cy="0"/>
          <a:chOff x="0" y="0"/>
          <a:chExt cx="0" cy="0"/>
        </a:xfrm>
      </p:grpSpPr>
      <p:sp>
        <p:nvSpPr>
          <p:cNvPr id="308" name="Shape 3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9" name="Shape 309"/>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3" name="Shape 313"/>
        <p:cNvGrpSpPr/>
        <p:nvPr/>
      </p:nvGrpSpPr>
      <p:grpSpPr>
        <a:xfrm>
          <a:off x="0" y="0"/>
          <a:ext cx="0" cy="0"/>
          <a:chOff x="0" y="0"/>
          <a:chExt cx="0" cy="0"/>
        </a:xfrm>
      </p:grpSpPr>
      <p:sp>
        <p:nvSpPr>
          <p:cNvPr id="314" name="Shape 3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5" name="Shape 315"/>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This applies to Deep Non-REM sleep</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Shape 3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6" name="Shape 326"/>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Shape 76"/>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0" name="Shape 330"/>
        <p:cNvGrpSpPr/>
        <p:nvPr/>
      </p:nvGrpSpPr>
      <p:grpSpPr>
        <a:xfrm>
          <a:off x="0" y="0"/>
          <a:ext cx="0" cy="0"/>
          <a:chOff x="0" y="0"/>
          <a:chExt cx="0" cy="0"/>
        </a:xfrm>
      </p:grpSpPr>
      <p:sp>
        <p:nvSpPr>
          <p:cNvPr id="331" name="Shape 3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2" name="Shape 332"/>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5" name="Shape 335"/>
        <p:cNvGrpSpPr/>
        <p:nvPr/>
      </p:nvGrpSpPr>
      <p:grpSpPr>
        <a:xfrm>
          <a:off x="0" y="0"/>
          <a:ext cx="0" cy="0"/>
          <a:chOff x="0" y="0"/>
          <a:chExt cx="0" cy="0"/>
        </a:xfrm>
      </p:grpSpPr>
      <p:sp>
        <p:nvSpPr>
          <p:cNvPr id="336" name="Shape 3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7" name="Shape 337"/>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Shape 81"/>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6" name="Shape 86"/>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Shape 91"/>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Shape 96"/>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lstStyle>
            <a:lvl1pPr lvl="0"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9pPr>
          </a:lstStyle>
          <a:p/>
        </p:txBody>
      </p:sp>
      <p:sp>
        <p:nvSpPr>
          <p:cNvPr id="11" name="Shape 1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lstStyle>
            <a:lvl1pPr lvl="0"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9pPr>
          </a:lstStyle>
          <a:p/>
        </p:txBody>
      </p:sp>
      <p:sp>
        <p:nvSpPr>
          <p:cNvPr id="12" name="Shape 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lstStyle>
            <a:lvl1pPr lvl="0"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9pPr>
          </a:lstStyle>
          <a:p>
            <a:r>
              <a:t>xx%</a:t>
            </a:r>
          </a:p>
        </p:txBody>
      </p:sp>
      <p:sp>
        <p:nvSpPr>
          <p:cNvPr id="46" name="Shape 46"/>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lstStyle>
            <a:lvl1pPr indent="-342900" lvl="0" marL="457200" marR="0" rtl="0" algn="ctr">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ctr">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47" name="Shape 4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 name="Shape 13"/>
        <p:cNvGrpSpPr/>
        <p:nvPr/>
      </p:nvGrpSpPr>
      <p:grpSpPr>
        <a:xfrm>
          <a:off x="0" y="0"/>
          <a:ext cx="0" cy="0"/>
          <a:chOff x="0" y="0"/>
          <a:chExt cx="0" cy="0"/>
        </a:xfrm>
      </p:grpSpPr>
      <p:sp>
        <p:nvSpPr>
          <p:cNvPr id="14" name="Shape 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15" name="Shape 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6" name="Shape 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7" name="Shape 17"/>
        <p:cNvGrpSpPr/>
        <p:nvPr/>
      </p:nvGrpSpPr>
      <p:grpSpPr>
        <a:xfrm>
          <a:off x="0" y="0"/>
          <a:ext cx="0" cy="0"/>
          <a:chOff x="0" y="0"/>
          <a:chExt cx="0" cy="0"/>
        </a:xfrm>
      </p:grpSpPr>
      <p:sp>
        <p:nvSpPr>
          <p:cNvPr id="18" name="Shape 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19" name="Shape 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0" name="Shape 20"/>
        <p:cNvGrpSpPr/>
        <p:nvPr/>
      </p:nvGrpSpPr>
      <p:grpSpPr>
        <a:xfrm>
          <a:off x="0" y="0"/>
          <a:ext cx="0" cy="0"/>
          <a:chOff x="0" y="0"/>
          <a:chExt cx="0" cy="0"/>
        </a:xfrm>
      </p:grpSpPr>
      <p:sp>
        <p:nvSpPr>
          <p:cNvPr id="21" name="Shape 21"/>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9pPr>
          </a:lstStyle>
          <a:p/>
        </p:txBody>
      </p:sp>
      <p:sp>
        <p:nvSpPr>
          <p:cNvPr id="22" name="Shape 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3" name="Shape 23"/>
        <p:cNvGrpSpPr/>
        <p:nvPr/>
      </p:nvGrpSpPr>
      <p:grpSpPr>
        <a:xfrm>
          <a:off x="0" y="0"/>
          <a:ext cx="0" cy="0"/>
          <a:chOff x="0" y="0"/>
          <a:chExt cx="0" cy="0"/>
        </a:xfrm>
      </p:grpSpPr>
      <p:sp>
        <p:nvSpPr>
          <p:cNvPr id="24" name="Shape 2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25" name="Shape 2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lstStyle>
            <a:lvl1pPr indent="-317500" lvl="0" marL="457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1pPr>
            <a:lvl2pPr indent="-304800" lvl="1" marL="914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2pPr>
            <a:lvl3pPr indent="-304800" lvl="2" marL="1371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3pPr>
            <a:lvl4pPr indent="-304800" lvl="3" marL="18288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4pPr>
            <a:lvl5pPr indent="-304800" lvl="4" marL="22860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5pPr>
            <a:lvl6pPr indent="-304800" lvl="5" marL="27432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6pPr>
            <a:lvl7pPr indent="-304800" lvl="6" marL="3200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7pPr>
            <a:lvl8pPr indent="-304800" lvl="7" marL="3657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8pPr>
            <a:lvl9pPr indent="-304800" lvl="8" marL="4114800" marR="0" rtl="0" algn="l">
              <a:lnSpc>
                <a:spcPct val="115000"/>
              </a:lnSpc>
              <a:spcBef>
                <a:spcPts val="1600"/>
              </a:spcBef>
              <a:spcAft>
                <a:spcPts val="1600"/>
              </a:spcAft>
              <a:buClr>
                <a:schemeClr val="dk2"/>
              </a:buClr>
              <a:buSzPts val="1200"/>
              <a:buFont typeface="Arial"/>
              <a:buChar char="■"/>
              <a:defRPr b="0" i="0" sz="1200" u="none" cap="none" strike="noStrike">
                <a:solidFill>
                  <a:schemeClr val="dk2"/>
                </a:solidFill>
                <a:latin typeface="Arial"/>
                <a:ea typeface="Arial"/>
                <a:cs typeface="Arial"/>
                <a:sym typeface="Arial"/>
              </a:defRPr>
            </a:lvl9pPr>
          </a:lstStyle>
          <a:p/>
        </p:txBody>
      </p:sp>
      <p:sp>
        <p:nvSpPr>
          <p:cNvPr id="26" name="Shape 26"/>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lstStyle>
            <a:lvl1pPr indent="-317500" lvl="0" marL="457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1pPr>
            <a:lvl2pPr indent="-304800" lvl="1" marL="914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2pPr>
            <a:lvl3pPr indent="-304800" lvl="2" marL="1371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3pPr>
            <a:lvl4pPr indent="-304800" lvl="3" marL="18288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4pPr>
            <a:lvl5pPr indent="-304800" lvl="4" marL="22860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5pPr>
            <a:lvl6pPr indent="-304800" lvl="5" marL="27432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6pPr>
            <a:lvl7pPr indent="-304800" lvl="6" marL="3200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7pPr>
            <a:lvl8pPr indent="-304800" lvl="7" marL="3657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8pPr>
            <a:lvl9pPr indent="-304800" lvl="8" marL="4114800" marR="0" rtl="0" algn="l">
              <a:lnSpc>
                <a:spcPct val="115000"/>
              </a:lnSpc>
              <a:spcBef>
                <a:spcPts val="1600"/>
              </a:spcBef>
              <a:spcAft>
                <a:spcPts val="1600"/>
              </a:spcAft>
              <a:buClr>
                <a:schemeClr val="dk2"/>
              </a:buClr>
              <a:buSzPts val="1200"/>
              <a:buFont typeface="Arial"/>
              <a:buChar char="■"/>
              <a:defRPr b="0" i="0" sz="1200" u="none" cap="none" strike="noStrike">
                <a:solidFill>
                  <a:schemeClr val="dk2"/>
                </a:solidFill>
                <a:latin typeface="Arial"/>
                <a:ea typeface="Arial"/>
                <a:cs typeface="Arial"/>
                <a:sym typeface="Arial"/>
              </a:defRPr>
            </a:lvl9pPr>
          </a:lstStyle>
          <a:p/>
        </p:txBody>
      </p:sp>
      <p:sp>
        <p:nvSpPr>
          <p:cNvPr id="27" name="Shape 2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9pPr>
          </a:lstStyle>
          <a:p/>
        </p:txBody>
      </p:sp>
      <p:sp>
        <p:nvSpPr>
          <p:cNvPr id="30" name="Shape 30"/>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lstStyle>
            <a:lvl1pPr indent="-304800" lvl="0" marL="457200" marR="0" rtl="0" algn="l">
              <a:lnSpc>
                <a:spcPct val="115000"/>
              </a:lnSpc>
              <a:spcBef>
                <a:spcPts val="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1pPr>
            <a:lvl2pPr indent="-304800" lvl="1" marL="914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2pPr>
            <a:lvl3pPr indent="-304800" lvl="2" marL="1371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3pPr>
            <a:lvl4pPr indent="-304800" lvl="3" marL="18288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4pPr>
            <a:lvl5pPr indent="-304800" lvl="4" marL="22860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5pPr>
            <a:lvl6pPr indent="-304800" lvl="5" marL="27432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6pPr>
            <a:lvl7pPr indent="-304800" lvl="6" marL="3200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7pPr>
            <a:lvl8pPr indent="-304800" lvl="7" marL="3657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8pPr>
            <a:lvl9pPr indent="-304800" lvl="8" marL="4114800" marR="0" rtl="0" algn="l">
              <a:lnSpc>
                <a:spcPct val="115000"/>
              </a:lnSpc>
              <a:spcBef>
                <a:spcPts val="1600"/>
              </a:spcBef>
              <a:spcAft>
                <a:spcPts val="1600"/>
              </a:spcAft>
              <a:buClr>
                <a:schemeClr val="dk2"/>
              </a:buClr>
              <a:buSzPts val="1200"/>
              <a:buFont typeface="Arial"/>
              <a:buChar char="■"/>
              <a:defRPr b="0" i="0" sz="1200" u="none" cap="none" strike="noStrike">
                <a:solidFill>
                  <a:schemeClr val="dk2"/>
                </a:solidFill>
                <a:latin typeface="Arial"/>
                <a:ea typeface="Arial"/>
                <a:cs typeface="Arial"/>
                <a:sym typeface="Arial"/>
              </a:defRPr>
            </a:lvl9pPr>
          </a:lstStyle>
          <a:p/>
        </p:txBody>
      </p:sp>
      <p:sp>
        <p:nvSpPr>
          <p:cNvPr id="31" name="Shape 3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9pPr>
          </a:lstStyle>
          <a:p/>
        </p:txBody>
      </p:sp>
      <p:sp>
        <p:nvSpPr>
          <p:cNvPr id="34" name="Shape 3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Shape 37"/>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lstStyle>
            <a:lvl1pPr lvl="0"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9pPr>
          </a:lstStyle>
          <a:p/>
        </p:txBody>
      </p:sp>
      <p:sp>
        <p:nvSpPr>
          <p:cNvPr id="38" name="Shape 38"/>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lstStyle>
            <a:lvl1pPr lvl="0"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9pPr>
          </a:lstStyle>
          <a:p/>
        </p:txBody>
      </p:sp>
      <p:sp>
        <p:nvSpPr>
          <p:cNvPr id="39" name="Shape 3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40" name="Shape 4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lstStyle>
            <a:lvl1pPr indent="-228600" lvl="0" marL="457200" marR="0" rtl="0" algn="l">
              <a:lnSpc>
                <a:spcPct val="100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stStyle>
          <a:p/>
        </p:txBody>
      </p:sp>
      <p:sp>
        <p:nvSpPr>
          <p:cNvPr id="43" name="Shape 4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12.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 Id="rId3" Type="http://schemas.openxmlformats.org/officeDocument/2006/relationships/image" Target="../media/image9.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hyperlink" Target="http://www.youtube.com/watch?v=Y-8b99rGpkM" TargetMode="External"/><Relationship Id="rId4" Type="http://schemas.openxmlformats.org/officeDocument/2006/relationships/image" Target="../media/image5.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2.jp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13.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8.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 Id="rId3" Type="http://schemas.openxmlformats.org/officeDocument/2006/relationships/hyperlink" Target="http://www.youtube.com/watch?v=ZKNQ6gsW45M" TargetMode="External"/><Relationship Id="rId4" Type="http://schemas.openxmlformats.org/officeDocument/2006/relationships/image" Target="../media/image10.jp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 Id="rId3" Type="http://schemas.openxmlformats.org/officeDocument/2006/relationships/hyperlink" Target="http://www.youtube.com/watch?v=Cw_-MTiE0iM" TargetMode="External"/><Relationship Id="rId4" Type="http://schemas.openxmlformats.org/officeDocument/2006/relationships/image" Target="../media/image3.jp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374700"/>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Francois One"/>
                <a:ea typeface="Francois One"/>
                <a:cs typeface="Francois One"/>
                <a:sym typeface="Francois One"/>
              </a:rPr>
              <a:t>Sleep &amp; Teens</a:t>
            </a:r>
            <a:endParaRPr b="0" i="0" sz="5200" u="none" cap="none" strike="noStrike">
              <a:solidFill>
                <a:schemeClr val="dk1"/>
              </a:solidFill>
              <a:latin typeface="Francois One"/>
              <a:ea typeface="Francois One"/>
              <a:cs typeface="Francois One"/>
              <a:sym typeface="Francois One"/>
            </a:endParaRPr>
          </a:p>
        </p:txBody>
      </p:sp>
      <p:sp>
        <p:nvSpPr>
          <p:cNvPr id="55" name="Shape 5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2"/>
              </a:buClr>
              <a:buSzPts val="2800"/>
              <a:buFont typeface="Arial"/>
              <a:buNone/>
            </a:pPr>
            <a:r>
              <a:rPr b="0" i="1" lang="en" sz="2800" u="none" cap="none" strike="noStrike">
                <a:solidFill>
                  <a:srgbClr val="0000FF"/>
                </a:solidFill>
                <a:latin typeface="Arial"/>
                <a:ea typeface="Arial"/>
                <a:cs typeface="Arial"/>
                <a:sym typeface="Arial"/>
              </a:rPr>
              <a:t>“Without sleep there is low energy and disease </a:t>
            </a:r>
            <a:endParaRPr b="0" i="1" sz="2800" u="none" cap="none" strike="noStrike">
              <a:solidFill>
                <a:srgbClr val="0000FF"/>
              </a:solidFill>
              <a:latin typeface="Arial"/>
              <a:ea typeface="Arial"/>
              <a:cs typeface="Arial"/>
              <a:sym typeface="Arial"/>
            </a:endParaRPr>
          </a:p>
          <a:p>
            <a:pPr indent="0" lvl="0" marL="0" marR="0" rtl="0" algn="ctr">
              <a:lnSpc>
                <a:spcPct val="100000"/>
              </a:lnSpc>
              <a:spcBef>
                <a:spcPts val="0"/>
              </a:spcBef>
              <a:spcAft>
                <a:spcPts val="0"/>
              </a:spcAft>
              <a:buClr>
                <a:schemeClr val="dk2"/>
              </a:buClr>
              <a:buSzPts val="2800"/>
              <a:buFont typeface="Arial"/>
              <a:buNone/>
            </a:pPr>
            <a:r>
              <a:rPr b="0" i="1" lang="en" sz="2800" u="none" cap="none" strike="noStrike">
                <a:solidFill>
                  <a:srgbClr val="0000FF"/>
                </a:solidFill>
                <a:latin typeface="Arial"/>
                <a:ea typeface="Arial"/>
                <a:cs typeface="Arial"/>
                <a:sym typeface="Arial"/>
              </a:rPr>
              <a:t>and with sleep there is energy and health”</a:t>
            </a:r>
            <a:endParaRPr b="0" i="1" sz="2800" u="none" cap="none" strike="noStrike">
              <a:solidFill>
                <a:srgbClr val="0000FF"/>
              </a:solidFill>
              <a:latin typeface="Arial"/>
              <a:ea typeface="Arial"/>
              <a:cs typeface="Arial"/>
              <a:sym typeface="Arial"/>
            </a:endParaRPr>
          </a:p>
          <a:p>
            <a:pPr indent="0" lvl="0" marL="0" marR="0" rtl="0" algn="ctr">
              <a:lnSpc>
                <a:spcPct val="100000"/>
              </a:lnSpc>
              <a:spcBef>
                <a:spcPts val="0"/>
              </a:spcBef>
              <a:spcAft>
                <a:spcPts val="0"/>
              </a:spcAft>
              <a:buClr>
                <a:schemeClr val="dk2"/>
              </a:buClr>
              <a:buSzPts val="2800"/>
              <a:buFont typeface="Arial"/>
              <a:buNone/>
            </a:pPr>
            <a:r>
              <a:t/>
            </a:r>
            <a:endParaRPr b="0" i="1" sz="2800" u="none" cap="none" strike="noStrike">
              <a:solidFill>
                <a:schemeClr val="dk2"/>
              </a:solidFill>
              <a:latin typeface="Arial"/>
              <a:ea typeface="Arial"/>
              <a:cs typeface="Arial"/>
              <a:sym typeface="Arial"/>
            </a:endParaRPr>
          </a:p>
          <a:p>
            <a:pPr indent="-406400" lvl="0" marL="457200" marR="0" rtl="0" algn="ctr">
              <a:lnSpc>
                <a:spcPct val="100000"/>
              </a:lnSpc>
              <a:spcBef>
                <a:spcPts val="0"/>
              </a:spcBef>
              <a:spcAft>
                <a:spcPts val="0"/>
              </a:spcAft>
              <a:buClr>
                <a:schemeClr val="dk2"/>
              </a:buClr>
              <a:buSzPts val="2800"/>
              <a:buFont typeface="Arial"/>
              <a:buChar char="-"/>
            </a:pPr>
            <a:r>
              <a:rPr b="0" i="1" lang="en" sz="2800" u="none" cap="none" strike="noStrike">
                <a:solidFill>
                  <a:schemeClr val="dk2"/>
                </a:solidFill>
                <a:latin typeface="Arial"/>
                <a:ea typeface="Arial"/>
                <a:cs typeface="Arial"/>
                <a:sym typeface="Arial"/>
              </a:rPr>
              <a:t>Matthew Walker, Sleep Expert</a:t>
            </a:r>
            <a:endParaRPr b="0" i="1" sz="2800" u="none" cap="none" strike="noStrike">
              <a:solidFill>
                <a:schemeClr val="dk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pic>
        <p:nvPicPr>
          <p:cNvPr id="103" name="Shape 103"/>
          <p:cNvPicPr preferRelativeResize="0"/>
          <p:nvPr/>
        </p:nvPicPr>
        <p:blipFill rotWithShape="1">
          <a:blip r:embed="rId3">
            <a:alphaModFix/>
          </a:blip>
          <a:srcRect b="0" l="0" r="0" t="0"/>
          <a:stretch/>
        </p:blipFill>
        <p:spPr>
          <a:xfrm>
            <a:off x="0" y="0"/>
            <a:ext cx="7717151" cy="5143501"/>
          </a:xfrm>
          <a:prstGeom prst="rect">
            <a:avLst/>
          </a:prstGeom>
          <a:noFill/>
          <a:ln>
            <a:noFill/>
          </a:ln>
        </p:spPr>
      </p:pic>
      <p:sp>
        <p:nvSpPr>
          <p:cNvPr id="104" name="Shape 104"/>
          <p:cNvSpPr txBox="1"/>
          <p:nvPr>
            <p:ph type="title"/>
          </p:nvPr>
        </p:nvSpPr>
        <p:spPr>
          <a:xfrm>
            <a:off x="3779725" y="1630200"/>
            <a:ext cx="5115300" cy="1113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Sleep for infants is non-negotiable, </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so why is it not for teens?</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What percent of students in the state of Virginia do you think get </a:t>
            </a:r>
            <a:r>
              <a:rPr b="0" i="0" lang="en" sz="3600" u="none" cap="none" strike="noStrike">
                <a:solidFill>
                  <a:srgbClr val="38C41A"/>
                </a:solidFill>
                <a:latin typeface="Francois One"/>
                <a:ea typeface="Francois One"/>
                <a:cs typeface="Francois One"/>
                <a:sym typeface="Francois One"/>
              </a:rPr>
              <a:t>less than</a:t>
            </a:r>
            <a:r>
              <a:rPr b="0" i="0" lang="en" sz="3600" u="none" cap="none" strike="noStrike">
                <a:solidFill>
                  <a:schemeClr val="dk1"/>
                </a:solidFill>
                <a:latin typeface="Francois One"/>
                <a:ea typeface="Francois One"/>
                <a:cs typeface="Francois One"/>
                <a:sym typeface="Francois One"/>
              </a:rPr>
              <a:t> </a:t>
            </a:r>
            <a:r>
              <a:rPr b="0" i="0" lang="en" sz="3600" u="none" cap="none" strike="noStrike">
                <a:solidFill>
                  <a:srgbClr val="38C41A"/>
                </a:solidFill>
                <a:latin typeface="Francois One"/>
                <a:ea typeface="Francois One"/>
                <a:cs typeface="Francois One"/>
                <a:sym typeface="Francois One"/>
              </a:rPr>
              <a:t>8 hours</a:t>
            </a:r>
            <a:r>
              <a:rPr b="0" i="0" lang="en" sz="3600" u="none" cap="none" strike="noStrike">
                <a:solidFill>
                  <a:schemeClr val="dk1"/>
                </a:solidFill>
                <a:latin typeface="Francois One"/>
                <a:ea typeface="Francois One"/>
                <a:cs typeface="Francois One"/>
                <a:sym typeface="Francois One"/>
              </a:rPr>
              <a:t> of sleep?</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9600" u="none" cap="none" strike="noStrike">
                <a:solidFill>
                  <a:srgbClr val="0000FF"/>
                </a:solidFill>
                <a:latin typeface="Francois One"/>
                <a:ea typeface="Francois One"/>
                <a:cs typeface="Francois One"/>
                <a:sym typeface="Francois One"/>
              </a:rPr>
              <a:t>72%</a:t>
            </a:r>
            <a:endParaRPr b="0" i="0" sz="9600" u="none" cap="none" strike="noStrike">
              <a:solidFill>
                <a:srgbClr val="0000FF"/>
              </a:solidFill>
              <a:latin typeface="Francois One"/>
              <a:ea typeface="Francois One"/>
              <a:cs typeface="Francois One"/>
              <a:sym typeface="Francois One"/>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817350" y="276500"/>
            <a:ext cx="7242000" cy="783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2800" u="none" cap="none" strike="noStrike">
                <a:solidFill>
                  <a:schemeClr val="dk1"/>
                </a:solidFill>
                <a:latin typeface="Francois One"/>
                <a:ea typeface="Francois One"/>
                <a:cs typeface="Francois One"/>
                <a:sym typeface="Francois One"/>
              </a:rPr>
              <a:t>Virginia YRBS Data 2015</a:t>
            </a:r>
            <a:endParaRPr b="0" i="0" sz="2800" u="none" cap="none" strike="noStrike">
              <a:solidFill>
                <a:schemeClr val="dk1"/>
              </a:solidFill>
              <a:latin typeface="Francois One"/>
              <a:ea typeface="Francois One"/>
              <a:cs typeface="Francois One"/>
              <a:sym typeface="Francois One"/>
            </a:endParaRPr>
          </a:p>
        </p:txBody>
      </p:sp>
      <p:pic>
        <p:nvPicPr>
          <p:cNvPr id="120" name="Shape 120"/>
          <p:cNvPicPr preferRelativeResize="0"/>
          <p:nvPr/>
        </p:nvPicPr>
        <p:blipFill rotWithShape="1">
          <a:blip r:embed="rId3">
            <a:alphaModFix/>
          </a:blip>
          <a:srcRect b="0" l="0" r="0" t="0"/>
          <a:stretch/>
        </p:blipFill>
        <p:spPr>
          <a:xfrm>
            <a:off x="183775" y="830474"/>
            <a:ext cx="8776449" cy="38561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127350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6000" u="none" cap="none" strike="noStrike">
                <a:solidFill>
                  <a:schemeClr val="dk1"/>
                </a:solidFill>
                <a:latin typeface="Francois One"/>
                <a:ea typeface="Francois One"/>
                <a:cs typeface="Francois One"/>
                <a:sym typeface="Francois One"/>
              </a:rPr>
              <a:t>Sleep </a:t>
            </a:r>
            <a:endParaRPr b="0" i="0" sz="60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6000" u="none" cap="none" strike="noStrike">
                <a:solidFill>
                  <a:srgbClr val="FF0000"/>
                </a:solidFill>
                <a:latin typeface="Francois One"/>
                <a:ea typeface="Francois One"/>
                <a:cs typeface="Francois One"/>
                <a:sym typeface="Francois One"/>
              </a:rPr>
              <a:t>Myth</a:t>
            </a:r>
            <a:r>
              <a:rPr b="0" i="0" lang="en" sz="6000" u="none" cap="none" strike="noStrike">
                <a:solidFill>
                  <a:schemeClr val="dk1"/>
                </a:solidFill>
                <a:latin typeface="Francois One"/>
                <a:ea typeface="Francois One"/>
                <a:cs typeface="Francois One"/>
                <a:sym typeface="Francois One"/>
              </a:rPr>
              <a:t> or </a:t>
            </a:r>
            <a:r>
              <a:rPr b="0" i="0" lang="en" sz="6000" u="none" cap="none" strike="noStrike">
                <a:solidFill>
                  <a:srgbClr val="FF0000"/>
                </a:solidFill>
                <a:latin typeface="Francois One"/>
                <a:ea typeface="Francois One"/>
                <a:cs typeface="Francois One"/>
                <a:sym typeface="Francois One"/>
              </a:rPr>
              <a:t>Fact</a:t>
            </a:r>
            <a:endParaRPr b="0" i="0" sz="60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It is ok if teens only get 7 hours of sleep each night.</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MYTH</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Your genetic code determines whether you are a morning person or a night owl</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FACT</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Shape 150"/>
          <p:cNvSpPr txBox="1"/>
          <p:nvPr>
            <p:ph type="title"/>
          </p:nvPr>
        </p:nvSpPr>
        <p:spPr>
          <a:xfrm>
            <a:off x="311700" y="210197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The shorter you sleep, the shorter your life</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2800" u="none" cap="none" strike="noStrike">
                <a:solidFill>
                  <a:schemeClr val="dk1"/>
                </a:solidFill>
                <a:latin typeface="Arial"/>
                <a:ea typeface="Arial"/>
                <a:cs typeface="Arial"/>
                <a:sym typeface="Arial"/>
              </a:rPr>
              <a:t>Bell Ringer - Answer these questions as you come in</a:t>
            </a:r>
            <a:endParaRPr b="0" i="0" sz="2800" u="none" cap="none" strike="noStrike">
              <a:solidFill>
                <a:schemeClr val="dk1"/>
              </a:solidFill>
              <a:latin typeface="Arial"/>
              <a:ea typeface="Arial"/>
              <a:cs typeface="Arial"/>
              <a:sym typeface="Arial"/>
            </a:endParaRPr>
          </a:p>
        </p:txBody>
      </p:sp>
      <p:sp>
        <p:nvSpPr>
          <p:cNvPr id="61" name="Shape 61"/>
          <p:cNvSpPr txBox="1"/>
          <p:nvPr>
            <p:ph idx="1" type="body"/>
          </p:nvPr>
        </p:nvSpPr>
        <p:spPr>
          <a:xfrm>
            <a:off x="311700" y="1152475"/>
            <a:ext cx="8520600" cy="3674400"/>
          </a:xfrm>
          <a:prstGeom prst="rect">
            <a:avLst/>
          </a:prstGeom>
          <a:noFill/>
          <a:ln>
            <a:noFill/>
          </a:ln>
        </p:spPr>
        <p:txBody>
          <a:bodyPr anchorCtr="0" anchor="t" bIns="91425" lIns="91425" spcFirstLastPara="1" rIns="91425" wrap="square" tIns="91425">
            <a:noAutofit/>
          </a:bodyPr>
          <a:lstStyle/>
          <a:p>
            <a:pPr indent="-317500" lvl="0" marL="457200" marR="0" rtl="0" algn="l">
              <a:lnSpc>
                <a:spcPct val="115000"/>
              </a:lnSpc>
              <a:spcBef>
                <a:spcPts val="0"/>
              </a:spcBef>
              <a:spcAft>
                <a:spcPts val="0"/>
              </a:spcAft>
              <a:buClr>
                <a:schemeClr val="dk1"/>
              </a:buClr>
              <a:buSzPts val="1400"/>
              <a:buFont typeface="Arial"/>
              <a:buAutoNum type="arabicPeriod"/>
            </a:pPr>
            <a:r>
              <a:rPr b="0" i="0" lang="en" sz="1400" u="none" cap="none" strike="noStrike">
                <a:solidFill>
                  <a:schemeClr val="dk1"/>
                </a:solidFill>
                <a:latin typeface="Arial"/>
                <a:ea typeface="Arial"/>
                <a:cs typeface="Arial"/>
                <a:sym typeface="Arial"/>
              </a:rPr>
              <a:t>How many hours of sleep did you get last night?</a:t>
            </a:r>
            <a:br>
              <a:rPr b="0" i="0" lang="en" sz="1400" u="none" cap="none" strike="noStrike">
                <a:solidFill>
                  <a:schemeClr val="dk1"/>
                </a:solidFill>
                <a:latin typeface="Arial"/>
                <a:ea typeface="Arial"/>
                <a:cs typeface="Arial"/>
                <a:sym typeface="Arial"/>
              </a:rPr>
            </a:br>
            <a:endParaRPr b="0" i="0" sz="1400" u="none" cap="none" strike="noStrike">
              <a:solidFill>
                <a:schemeClr val="dk1"/>
              </a:solidFill>
              <a:latin typeface="Arial"/>
              <a:ea typeface="Arial"/>
              <a:cs typeface="Arial"/>
              <a:sym typeface="Arial"/>
            </a:endParaRPr>
          </a:p>
          <a:p>
            <a:pPr indent="-317500" lvl="0" marL="457200" marR="0" rtl="0" algn="l">
              <a:lnSpc>
                <a:spcPct val="115000"/>
              </a:lnSpc>
              <a:spcBef>
                <a:spcPts val="0"/>
              </a:spcBef>
              <a:spcAft>
                <a:spcPts val="0"/>
              </a:spcAft>
              <a:buClr>
                <a:schemeClr val="dk1"/>
              </a:buClr>
              <a:buSzPts val="1400"/>
              <a:buFont typeface="Arial"/>
              <a:buAutoNum type="arabicPeriod"/>
            </a:pPr>
            <a:r>
              <a:rPr b="0" i="0" lang="en" sz="1400" u="none" cap="none" strike="noStrike">
                <a:solidFill>
                  <a:schemeClr val="dk1"/>
                </a:solidFill>
                <a:latin typeface="Arial"/>
                <a:ea typeface="Arial"/>
                <a:cs typeface="Arial"/>
                <a:sym typeface="Arial"/>
              </a:rPr>
              <a:t>How many hours of sleep do you typically get on a school night?   Weekend night?</a:t>
            </a:r>
            <a:endParaRPr b="0"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2"/>
              </a:buClr>
              <a:buSzPts val="1800"/>
              <a:buFont typeface="Arial"/>
              <a:buNone/>
            </a:pPr>
            <a:r>
              <a:t/>
            </a:r>
            <a:endParaRPr b="0" i="0" sz="1400" u="none" cap="none" strike="noStrike">
              <a:solidFill>
                <a:schemeClr val="dk1"/>
              </a:solidFill>
              <a:latin typeface="Arial"/>
              <a:ea typeface="Arial"/>
              <a:cs typeface="Arial"/>
              <a:sym typeface="Arial"/>
            </a:endParaRPr>
          </a:p>
          <a:p>
            <a:pPr indent="-317500" lvl="0" marL="457200" marR="0" rtl="0" algn="l">
              <a:lnSpc>
                <a:spcPct val="115000"/>
              </a:lnSpc>
              <a:spcBef>
                <a:spcPts val="0"/>
              </a:spcBef>
              <a:spcAft>
                <a:spcPts val="0"/>
              </a:spcAft>
              <a:buClr>
                <a:schemeClr val="dk1"/>
              </a:buClr>
              <a:buSzPts val="1400"/>
              <a:buFont typeface="Arial"/>
              <a:buAutoNum type="arabicPeriod"/>
            </a:pPr>
            <a:r>
              <a:rPr b="0" i="0" lang="en" sz="1400" u="none" cap="none" strike="noStrike">
                <a:solidFill>
                  <a:schemeClr val="dk1"/>
                </a:solidFill>
                <a:latin typeface="Arial"/>
                <a:ea typeface="Arial"/>
                <a:cs typeface="Arial"/>
                <a:sym typeface="Arial"/>
              </a:rPr>
              <a:t>What do you typically do the 30-60 minutes before going to bed?  (aka: your bedtime routine)</a:t>
            </a:r>
            <a:br>
              <a:rPr b="0" i="0" lang="en" sz="1400" u="none" cap="none" strike="noStrike">
                <a:solidFill>
                  <a:schemeClr val="dk1"/>
                </a:solidFill>
                <a:latin typeface="Arial"/>
                <a:ea typeface="Arial"/>
                <a:cs typeface="Arial"/>
                <a:sym typeface="Arial"/>
              </a:rPr>
            </a:br>
            <a:endParaRPr b="0" i="0" sz="1400" u="none" cap="none" strike="noStrike">
              <a:solidFill>
                <a:schemeClr val="dk1"/>
              </a:solidFill>
              <a:latin typeface="Arial"/>
              <a:ea typeface="Arial"/>
              <a:cs typeface="Arial"/>
              <a:sym typeface="Arial"/>
            </a:endParaRPr>
          </a:p>
          <a:p>
            <a:pPr indent="-317500" lvl="0" marL="457200" marR="0" rtl="0" algn="l">
              <a:lnSpc>
                <a:spcPct val="115000"/>
              </a:lnSpc>
              <a:spcBef>
                <a:spcPts val="0"/>
              </a:spcBef>
              <a:spcAft>
                <a:spcPts val="0"/>
              </a:spcAft>
              <a:buClr>
                <a:schemeClr val="dk1"/>
              </a:buClr>
              <a:buSzPts val="1400"/>
              <a:buFont typeface="Arial"/>
              <a:buAutoNum type="arabicPeriod"/>
            </a:pPr>
            <a:r>
              <a:rPr b="0" i="0" lang="en" sz="1400" u="none" cap="none" strike="noStrike">
                <a:solidFill>
                  <a:schemeClr val="dk1"/>
                </a:solidFill>
                <a:latin typeface="Arial"/>
                <a:ea typeface="Arial"/>
                <a:cs typeface="Arial"/>
                <a:sym typeface="Arial"/>
              </a:rPr>
              <a:t>Do you consume caffeine?  (coffee, tea, soda, chocolate, energy drinks, etc.)  If so, what time during the day and how much?</a:t>
            </a:r>
            <a:endParaRPr b="0"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0" i="0" sz="1400" u="none" cap="none" strike="noStrike">
              <a:solidFill>
                <a:schemeClr val="dk1"/>
              </a:solidFill>
              <a:latin typeface="Arial"/>
              <a:ea typeface="Arial"/>
              <a:cs typeface="Arial"/>
              <a:sym typeface="Arial"/>
            </a:endParaRPr>
          </a:p>
          <a:p>
            <a:pPr indent="-317500" lvl="0" marL="457200" marR="0" rtl="0" algn="l">
              <a:lnSpc>
                <a:spcPct val="115000"/>
              </a:lnSpc>
              <a:spcBef>
                <a:spcPts val="0"/>
              </a:spcBef>
              <a:spcAft>
                <a:spcPts val="0"/>
              </a:spcAft>
              <a:buClr>
                <a:schemeClr val="dk1"/>
              </a:buClr>
              <a:buSzPts val="1400"/>
              <a:buFont typeface="Arial"/>
              <a:buAutoNum type="arabicPeriod"/>
            </a:pPr>
            <a:r>
              <a:rPr b="0" i="0" lang="en" sz="1400" u="none" cap="none" strike="noStrike">
                <a:solidFill>
                  <a:schemeClr val="dk1"/>
                </a:solidFill>
                <a:latin typeface="Arial"/>
                <a:ea typeface="Arial"/>
                <a:cs typeface="Arial"/>
                <a:sym typeface="Arial"/>
              </a:rPr>
              <a:t>Do you find that you find that when your head hits the pillow your mind often starts “worrying” about things?</a:t>
            </a:r>
            <a:endParaRPr b="0"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0" i="0" sz="1400" u="none" cap="none" strike="noStrike">
              <a:solidFill>
                <a:schemeClr val="dk1"/>
              </a:solidFill>
              <a:latin typeface="Arial"/>
              <a:ea typeface="Arial"/>
              <a:cs typeface="Arial"/>
              <a:sym typeface="Arial"/>
            </a:endParaRPr>
          </a:p>
          <a:p>
            <a:pPr indent="-317500" lvl="0" marL="457200" marR="0" rtl="0" algn="l">
              <a:lnSpc>
                <a:spcPct val="115000"/>
              </a:lnSpc>
              <a:spcBef>
                <a:spcPts val="0"/>
              </a:spcBef>
              <a:spcAft>
                <a:spcPts val="0"/>
              </a:spcAft>
              <a:buClr>
                <a:schemeClr val="dk1"/>
              </a:buClr>
              <a:buSzPts val="1400"/>
              <a:buFont typeface="Arial"/>
              <a:buAutoNum type="arabicPeriod"/>
            </a:pPr>
            <a:r>
              <a:rPr b="0" i="0" lang="en" sz="1400" u="none" cap="none" strike="noStrike">
                <a:solidFill>
                  <a:schemeClr val="dk1"/>
                </a:solidFill>
                <a:latin typeface="Arial"/>
                <a:ea typeface="Arial"/>
                <a:cs typeface="Arial"/>
                <a:sym typeface="Arial"/>
              </a:rPr>
              <a:t>What is ONE thing you can do tonight to get more sleep or improve the quality of your sleep?</a:t>
            </a:r>
            <a:endParaRPr b="0" i="0" sz="1400" u="none" cap="none" strike="noStrike">
              <a:solidFill>
                <a:schemeClr val="dk2"/>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FACT</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2101975"/>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Less sleep equals more productivity</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Shape 165"/>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MYTH</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Shape 170"/>
          <p:cNvSpPr txBox="1"/>
          <p:nvPr>
            <p:ph type="title"/>
          </p:nvPr>
        </p:nvSpPr>
        <p:spPr>
          <a:xfrm>
            <a:off x="311700" y="18059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Deep REM sleep is proven to enhance my problem-solving ability</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FACT</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Shape 180"/>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If you are tired, consuming caffeine after lunch time likely will not interfere with one’s sleep at night</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Shape 185"/>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MYTH</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It is recommended to not do homework in bed</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FACT</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Shape 200"/>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If I am tired, taking a nap is always beneficial for me.</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2"/>
              </a:buClr>
              <a:buSzPts val="2800"/>
              <a:buFont typeface="Arial"/>
              <a:buNone/>
            </a:pPr>
            <a:r>
              <a:t/>
            </a:r>
            <a:endParaRPr b="0" i="0" sz="2800" u="none" cap="none" strike="noStrike">
              <a:solidFill>
                <a:schemeClr val="dk2"/>
              </a:solidFill>
              <a:latin typeface="Arial"/>
              <a:ea typeface="Arial"/>
              <a:cs typeface="Arial"/>
              <a:sym typeface="Arial"/>
            </a:endParaRPr>
          </a:p>
        </p:txBody>
      </p:sp>
      <p:pic>
        <p:nvPicPr>
          <p:cNvPr id="67" name="Shape 67"/>
          <p:cNvPicPr preferRelativeResize="0"/>
          <p:nvPr/>
        </p:nvPicPr>
        <p:blipFill rotWithShape="1">
          <a:blip r:embed="rId3">
            <a:alphaModFix/>
          </a:blip>
          <a:srcRect b="0" l="0" r="0" t="3110"/>
          <a:stretch/>
        </p:blipFill>
        <p:spPr>
          <a:xfrm>
            <a:off x="2076450" y="153725"/>
            <a:ext cx="4991100" cy="4836026"/>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Shape 205"/>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MYTH</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It is a good idea to pull an “all-nighter” if you are not ready for your test the next day</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Shape 215"/>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MYTH</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pic>
        <p:nvPicPr>
          <p:cNvPr id="220" name="Shape 220"/>
          <p:cNvPicPr preferRelativeResize="0"/>
          <p:nvPr/>
        </p:nvPicPr>
        <p:blipFill rotWithShape="1">
          <a:blip r:embed="rId3">
            <a:alphaModFix/>
          </a:blip>
          <a:srcRect b="0" l="0" r="0" t="0"/>
          <a:stretch/>
        </p:blipFill>
        <p:spPr>
          <a:xfrm>
            <a:off x="-1479475" y="50825"/>
            <a:ext cx="7640873" cy="5092675"/>
          </a:xfrm>
          <a:prstGeom prst="rect">
            <a:avLst/>
          </a:prstGeom>
          <a:noFill/>
          <a:ln>
            <a:noFill/>
          </a:ln>
        </p:spPr>
      </p:pic>
      <p:sp>
        <p:nvSpPr>
          <p:cNvPr id="221" name="Shape 221"/>
          <p:cNvSpPr txBox="1"/>
          <p:nvPr>
            <p:ph type="title"/>
          </p:nvPr>
        </p:nvSpPr>
        <p:spPr>
          <a:xfrm>
            <a:off x="4868475" y="0"/>
            <a:ext cx="4275600" cy="1462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The “All-Nighter”</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A Good Idea?</a:t>
            </a:r>
            <a:endParaRPr b="0" i="0" sz="3600" u="none" cap="none" strike="noStrike">
              <a:solidFill>
                <a:schemeClr val="dk1"/>
              </a:solidFill>
              <a:latin typeface="Francois One"/>
              <a:ea typeface="Francois One"/>
              <a:cs typeface="Francois One"/>
              <a:sym typeface="Francois One"/>
            </a:endParaRPr>
          </a:p>
        </p:txBody>
      </p:sp>
      <p:sp>
        <p:nvSpPr>
          <p:cNvPr id="222" name="Shape 222"/>
          <p:cNvSpPr txBox="1"/>
          <p:nvPr>
            <p:ph type="title"/>
          </p:nvPr>
        </p:nvSpPr>
        <p:spPr>
          <a:xfrm>
            <a:off x="4868475" y="1296700"/>
            <a:ext cx="4428000" cy="1113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1" i="0" lang="en" sz="6000" u="none" cap="none" strike="noStrike">
                <a:solidFill>
                  <a:srgbClr val="FF0000"/>
                </a:solidFill>
                <a:latin typeface="Francois One"/>
                <a:ea typeface="Francois One"/>
                <a:cs typeface="Francois One"/>
                <a:sym typeface="Francois One"/>
              </a:rPr>
              <a:t>No!</a:t>
            </a:r>
            <a:endParaRPr b="1" i="0" sz="6000" u="none" cap="none" strike="noStrike">
              <a:solidFill>
                <a:srgbClr val="FF0000"/>
              </a:solidFill>
              <a:latin typeface="Francois One"/>
              <a:ea typeface="Francois One"/>
              <a:cs typeface="Francois One"/>
              <a:sym typeface="Francois One"/>
            </a:endParaRPr>
          </a:p>
        </p:txBody>
      </p:sp>
      <p:sp>
        <p:nvSpPr>
          <p:cNvPr id="223" name="Shape 223"/>
          <p:cNvSpPr txBox="1"/>
          <p:nvPr>
            <p:ph type="title"/>
          </p:nvPr>
        </p:nvSpPr>
        <p:spPr>
          <a:xfrm>
            <a:off x="4762200" y="2409700"/>
            <a:ext cx="4381800" cy="7284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000" u="none" cap="none" strike="noStrike">
                <a:solidFill>
                  <a:schemeClr val="dk1"/>
                </a:solidFill>
                <a:latin typeface="Francois One"/>
                <a:ea typeface="Francois One"/>
                <a:cs typeface="Francois One"/>
                <a:sym typeface="Francois One"/>
              </a:rPr>
              <a:t>Impacts hippocampus</a:t>
            </a:r>
            <a:endParaRPr b="0" i="0" sz="30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000" u="none" cap="none" strike="noStrike">
                <a:solidFill>
                  <a:schemeClr val="dk1"/>
                </a:solidFill>
                <a:latin typeface="Francois One"/>
                <a:ea typeface="Francois One"/>
                <a:cs typeface="Francois One"/>
                <a:sym typeface="Francois One"/>
              </a:rPr>
              <a:t>40% reduction in memory</a:t>
            </a:r>
            <a:endParaRPr b="0" i="0" sz="3000" u="none" cap="none" strike="noStrike">
              <a:solidFill>
                <a:schemeClr val="dk1"/>
              </a:solidFill>
              <a:latin typeface="Francois One"/>
              <a:ea typeface="Francois One"/>
              <a:cs typeface="Francois One"/>
              <a:sym typeface="Francois One"/>
            </a:endParaRPr>
          </a:p>
        </p:txBody>
      </p:sp>
      <p:sp>
        <p:nvSpPr>
          <p:cNvPr id="224" name="Shape 224"/>
          <p:cNvSpPr txBox="1"/>
          <p:nvPr>
            <p:ph type="title"/>
          </p:nvPr>
        </p:nvSpPr>
        <p:spPr>
          <a:xfrm>
            <a:off x="4868475" y="3536750"/>
            <a:ext cx="4381800" cy="7284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000" u="none" cap="none" strike="noStrike">
                <a:solidFill>
                  <a:schemeClr val="dk1"/>
                </a:solidFill>
                <a:latin typeface="Francois One"/>
                <a:ea typeface="Francois One"/>
                <a:cs typeface="Francois One"/>
                <a:sym typeface="Francois One"/>
              </a:rPr>
              <a:t>The difference between</a:t>
            </a:r>
            <a:endParaRPr b="0" i="0" sz="30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000" u="none" cap="none" strike="noStrike">
                <a:solidFill>
                  <a:schemeClr val="dk1"/>
                </a:solidFill>
                <a:latin typeface="Francois One"/>
                <a:ea typeface="Francois One"/>
                <a:cs typeface="Francois One"/>
                <a:sym typeface="Francois One"/>
              </a:rPr>
              <a:t>An “A” and an “F”</a:t>
            </a:r>
            <a:endParaRPr b="0" i="0" sz="3000" u="none" cap="none" strike="noStrike">
              <a:solidFill>
                <a:schemeClr val="dk1"/>
              </a:solidFill>
              <a:latin typeface="Francois One"/>
              <a:ea typeface="Francois One"/>
              <a:cs typeface="Francois One"/>
              <a:sym typeface="Francois On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1000"/>
                                        <p:tgtEl>
                                          <p:spTgt spid="2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1000"/>
                                        <p:tgtEl>
                                          <p:spTgt spid="2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1000"/>
                                        <p:tgtEl>
                                          <p:spTgt spid="2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Shape 229"/>
          <p:cNvSpPr txBox="1"/>
          <p:nvPr>
            <p:ph type="title"/>
          </p:nvPr>
        </p:nvSpPr>
        <p:spPr>
          <a:xfrm>
            <a:off x="311700" y="163020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It is a good idea to sleep in later on the weekends to catch up for lost sleep during the week.</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3" name="Shape 233"/>
        <p:cNvGrpSpPr/>
        <p:nvPr/>
      </p:nvGrpSpPr>
      <p:grpSpPr>
        <a:xfrm>
          <a:off x="0" y="0"/>
          <a:ext cx="0" cy="0"/>
          <a:chOff x="0" y="0"/>
          <a:chExt cx="0" cy="0"/>
        </a:xfrm>
      </p:grpSpPr>
      <p:sp>
        <p:nvSpPr>
          <p:cNvPr id="234" name="Shape 234"/>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MYTH</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795000" y="728800"/>
            <a:ext cx="7554000" cy="744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chemeClr val="dk1"/>
                </a:solidFill>
                <a:latin typeface="Francois One"/>
                <a:ea typeface="Francois One"/>
                <a:cs typeface="Francois One"/>
                <a:sym typeface="Francois One"/>
              </a:rPr>
              <a:t>“Sleep Bulimia”</a:t>
            </a:r>
            <a:endParaRPr b="0" i="0" sz="7200" u="none" cap="none" strike="noStrike">
              <a:solidFill>
                <a:schemeClr val="dk1"/>
              </a:solidFill>
              <a:latin typeface="Francois One"/>
              <a:ea typeface="Francois One"/>
              <a:cs typeface="Francois One"/>
              <a:sym typeface="Francois One"/>
            </a:endParaRPr>
          </a:p>
        </p:txBody>
      </p:sp>
      <p:sp>
        <p:nvSpPr>
          <p:cNvPr id="240" name="Shape 240"/>
          <p:cNvSpPr txBox="1"/>
          <p:nvPr>
            <p:ph type="title"/>
          </p:nvPr>
        </p:nvSpPr>
        <p:spPr>
          <a:xfrm>
            <a:off x="185050" y="2335275"/>
            <a:ext cx="8738100" cy="1113900"/>
          </a:xfrm>
          <a:prstGeom prst="rect">
            <a:avLst/>
          </a:prstGeom>
          <a:noFill/>
          <a:ln>
            <a:noFill/>
          </a:ln>
        </p:spPr>
        <p:txBody>
          <a:bodyPr anchorCtr="0" anchor="t" bIns="91425" lIns="91425" spcFirstLastPara="1" rIns="91425" wrap="square" tIns="91425">
            <a:noAutofit/>
          </a:bodyPr>
          <a:lstStyle/>
          <a:p>
            <a:pPr indent="0" lvl="0" marL="0" marR="0" rtl="0" algn="ctr">
              <a:lnSpc>
                <a:spcPct val="115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Binge sleep on the weekends (sleep a lot)</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15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And purge on the weekdays (sleep less)</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0"/>
                                        </p:tgtEl>
                                        <p:attrNameLst>
                                          <p:attrName>style.visibility</p:attrName>
                                        </p:attrNameLst>
                                      </p:cBhvr>
                                      <p:to>
                                        <p:strVal val="visible"/>
                                      </p:to>
                                    </p:set>
                                    <p:animEffect filter="fade" transition="in">
                                      <p:cBhvr>
                                        <p:cTn dur="1000"/>
                                        <p:tgtEl>
                                          <p:spTgt spid="2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pic>
        <p:nvPicPr>
          <p:cNvPr id="245" name="Shape 245"/>
          <p:cNvPicPr preferRelativeResize="0"/>
          <p:nvPr/>
        </p:nvPicPr>
        <p:blipFill rotWithShape="1">
          <a:blip r:embed="rId3">
            <a:alphaModFix/>
          </a:blip>
          <a:srcRect b="0" l="0" r="0" t="0"/>
          <a:stretch/>
        </p:blipFill>
        <p:spPr>
          <a:xfrm>
            <a:off x="94600" y="299550"/>
            <a:ext cx="5730976" cy="4544401"/>
          </a:xfrm>
          <a:prstGeom prst="rect">
            <a:avLst/>
          </a:prstGeom>
          <a:noFill/>
          <a:ln>
            <a:noFill/>
          </a:ln>
        </p:spPr>
      </p:pic>
      <p:sp>
        <p:nvSpPr>
          <p:cNvPr id="246" name="Shape 246"/>
          <p:cNvSpPr txBox="1"/>
          <p:nvPr>
            <p:ph type="title"/>
          </p:nvPr>
        </p:nvSpPr>
        <p:spPr>
          <a:xfrm>
            <a:off x="4207400" y="92925"/>
            <a:ext cx="5115300" cy="1113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There is no banking or credit system for sleep</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t/>
            </a:r>
            <a:endParaRPr b="0" i="0" sz="3600" u="none" cap="none" strike="noStrike">
              <a:solidFill>
                <a:schemeClr val="dk1"/>
              </a:solidFill>
              <a:latin typeface="Francois One"/>
              <a:ea typeface="Francois One"/>
              <a:cs typeface="Francois One"/>
              <a:sym typeface="Francois One"/>
            </a:endParaRPr>
          </a:p>
        </p:txBody>
      </p:sp>
      <p:sp>
        <p:nvSpPr>
          <p:cNvPr id="247" name="Shape 247"/>
          <p:cNvSpPr txBox="1"/>
          <p:nvPr>
            <p:ph type="title"/>
          </p:nvPr>
        </p:nvSpPr>
        <p:spPr>
          <a:xfrm>
            <a:off x="5120500" y="1921300"/>
            <a:ext cx="4023300" cy="1113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You cannot </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bank sleep</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t/>
            </a:r>
            <a:endParaRPr b="0" i="0" sz="3600" u="none" cap="none" strike="noStrike">
              <a:solidFill>
                <a:schemeClr val="dk1"/>
              </a:solidFill>
              <a:latin typeface="Francois One"/>
              <a:ea typeface="Francois One"/>
              <a:cs typeface="Francois One"/>
              <a:sym typeface="Francois One"/>
            </a:endParaRPr>
          </a:p>
        </p:txBody>
      </p:sp>
      <p:sp>
        <p:nvSpPr>
          <p:cNvPr id="248" name="Shape 248"/>
          <p:cNvSpPr txBox="1"/>
          <p:nvPr>
            <p:ph type="title"/>
          </p:nvPr>
        </p:nvSpPr>
        <p:spPr>
          <a:xfrm>
            <a:off x="5120500" y="3472275"/>
            <a:ext cx="4023300" cy="1113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Or sleep off </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a debt</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1000"/>
                                        <p:tgtEl>
                                          <p:spTgt spid="24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48"/>
                                        </p:tgtEl>
                                        <p:attrNameLst>
                                          <p:attrName>style.visibility</p:attrName>
                                        </p:attrNameLst>
                                      </p:cBhvr>
                                      <p:to>
                                        <p:strVal val="visible"/>
                                      </p:to>
                                    </p:set>
                                    <p:animEffect filter="fade" transition="in">
                                      <p:cBhvr>
                                        <p:cTn dur="1000"/>
                                        <p:tgtEl>
                                          <p:spTgt spid="2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11700" y="163020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After 16 plus hours of being awake, my body responds similarly to being “legally drunk”</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Shape 258"/>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7200" u="none" cap="none" strike="noStrike">
                <a:solidFill>
                  <a:srgbClr val="FF0000"/>
                </a:solidFill>
                <a:latin typeface="Francois One"/>
                <a:ea typeface="Francois One"/>
                <a:cs typeface="Francois One"/>
                <a:sym typeface="Francois One"/>
              </a:rPr>
              <a:t>FACT</a:t>
            </a:r>
            <a:endParaRPr b="0" i="0" sz="72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2200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Without talking, please stand in order based on how many hours of </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sleep you got last night</a:t>
            </a:r>
            <a:br>
              <a:rPr b="0" i="0" lang="en" sz="3600" u="none" cap="none" strike="noStrike">
                <a:solidFill>
                  <a:schemeClr val="dk1"/>
                </a:solidFill>
                <a:latin typeface="Francois One"/>
                <a:ea typeface="Francois One"/>
                <a:cs typeface="Francois One"/>
                <a:sym typeface="Francois One"/>
              </a:rPr>
            </a:b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rgbClr val="0000FF"/>
                </a:solidFill>
                <a:latin typeface="Francois One"/>
                <a:ea typeface="Francois One"/>
                <a:cs typeface="Francois One"/>
                <a:sym typeface="Francois One"/>
              </a:rPr>
              <a:t>  Least           Most</a:t>
            </a:r>
            <a:endParaRPr b="0" i="0" sz="3600" u="none" cap="none" strike="noStrike">
              <a:solidFill>
                <a:srgbClr val="0000FF"/>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Round to the </a:t>
            </a:r>
            <a:r>
              <a:rPr b="0" i="0" lang="en" sz="3600" u="none" cap="none" strike="noStrike">
                <a:solidFill>
                  <a:srgbClr val="38761D"/>
                </a:solidFill>
                <a:latin typeface="Francois One"/>
                <a:ea typeface="Francois One"/>
                <a:cs typeface="Francois One"/>
                <a:sym typeface="Francois One"/>
              </a:rPr>
              <a:t>nearest hour</a:t>
            </a:r>
            <a:endParaRPr b="0" i="0" sz="3600" u="none" cap="none" strike="noStrike">
              <a:solidFill>
                <a:srgbClr val="38761D"/>
              </a:solidFill>
              <a:latin typeface="Francois One"/>
              <a:ea typeface="Francois One"/>
              <a:cs typeface="Francois One"/>
              <a:sym typeface="Francois One"/>
            </a:endParaRPr>
          </a:p>
        </p:txBody>
      </p:sp>
      <p:sp>
        <p:nvSpPr>
          <p:cNvPr id="73" name="Shape 73"/>
          <p:cNvSpPr/>
          <p:nvPr/>
        </p:nvSpPr>
        <p:spPr>
          <a:xfrm>
            <a:off x="4234600" y="2847800"/>
            <a:ext cx="955200" cy="276300"/>
          </a:xfrm>
          <a:prstGeom prst="rightArrow">
            <a:avLst>
              <a:gd fmla="val 50000" name="adj1"/>
              <a:gd fmla="val 50000" name="adj2"/>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D9D9"/>
        </a:solidFill>
      </p:bgPr>
    </p:bg>
    <p:spTree>
      <p:nvGrpSpPr>
        <p:cNvPr id="262" name="Shape 262"/>
        <p:cNvGrpSpPr/>
        <p:nvPr/>
      </p:nvGrpSpPr>
      <p:grpSpPr>
        <a:xfrm>
          <a:off x="0" y="0"/>
          <a:ext cx="0" cy="0"/>
          <a:chOff x="0" y="0"/>
          <a:chExt cx="0" cy="0"/>
        </a:xfrm>
      </p:grpSpPr>
      <p:pic>
        <p:nvPicPr>
          <p:cNvPr id="263" name="Shape 263"/>
          <p:cNvPicPr preferRelativeResize="0"/>
          <p:nvPr/>
        </p:nvPicPr>
        <p:blipFill rotWithShape="1">
          <a:blip r:embed="rId3">
            <a:alphaModFix/>
          </a:blip>
          <a:srcRect b="15165" l="0" r="0" t="13736"/>
          <a:stretch/>
        </p:blipFill>
        <p:spPr>
          <a:xfrm>
            <a:off x="610650" y="1261225"/>
            <a:ext cx="7922701" cy="3755125"/>
          </a:xfrm>
          <a:prstGeom prst="rect">
            <a:avLst/>
          </a:prstGeom>
          <a:noFill/>
          <a:ln>
            <a:noFill/>
          </a:ln>
        </p:spPr>
      </p:pic>
      <p:sp>
        <p:nvSpPr>
          <p:cNvPr id="264" name="Shape 264"/>
          <p:cNvSpPr txBox="1"/>
          <p:nvPr>
            <p:ph type="title"/>
          </p:nvPr>
        </p:nvSpPr>
        <p:spPr>
          <a:xfrm>
            <a:off x="29550" y="0"/>
            <a:ext cx="9084900" cy="1113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Being awake 16-20 hours is </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similar to being intoxicated (.08 BAC)</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8" name="Shape 268"/>
        <p:cNvGrpSpPr/>
        <p:nvPr/>
      </p:nvGrpSpPr>
      <p:grpSpPr>
        <a:xfrm>
          <a:off x="0" y="0"/>
          <a:ext cx="0" cy="0"/>
          <a:chOff x="0" y="0"/>
          <a:chExt cx="0" cy="0"/>
        </a:xfrm>
      </p:grpSpPr>
      <p:sp>
        <p:nvSpPr>
          <p:cNvPr id="269" name="Shape 269"/>
          <p:cNvSpPr txBox="1"/>
          <p:nvPr>
            <p:ph type="title"/>
          </p:nvPr>
        </p:nvSpPr>
        <p:spPr>
          <a:xfrm>
            <a:off x="0" y="0"/>
            <a:ext cx="91440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2800" u="none" cap="none" strike="noStrike">
                <a:solidFill>
                  <a:schemeClr val="dk1"/>
                </a:solidFill>
                <a:latin typeface="Francois One"/>
                <a:ea typeface="Francois One"/>
                <a:cs typeface="Francois One"/>
                <a:sym typeface="Francois One"/>
              </a:rPr>
              <a:t>What Happens to Your Body &amp; Brain if You Don’t Get Sleep</a:t>
            </a:r>
            <a:endParaRPr b="0" i="0" sz="2800" u="none" cap="none" strike="noStrike">
              <a:solidFill>
                <a:schemeClr val="dk1"/>
              </a:solidFill>
              <a:latin typeface="Francois One"/>
              <a:ea typeface="Francois One"/>
              <a:cs typeface="Francois One"/>
              <a:sym typeface="Francois One"/>
            </a:endParaRPr>
          </a:p>
        </p:txBody>
      </p:sp>
      <p:pic>
        <p:nvPicPr>
          <p:cNvPr descr="Sleep expert Matthew Walker breaks down the many effects of sleep deprivation on your brain and body. Following is a transcript of the video.&#10;&#10;Matthew Walker: My name is Matthew Walker, I am a professor of neuroscience and psychology at the University of California, Berkeley, and I am the author of the book &quot;Why We Sleep.&quot;&#10;&#10;We certainly know that a lack of sleep will actually prevent your brain from being able to initially make new memories, so it's almost as though without sleep the memory inbox of the brain shuts down and you can't commit new experiences to memory. So those new incoming informational emails are just bounced, and you end up feeling as though you're amnesiac. You can't essentially make and create those new memories.&#10;&#10;We also know that a lack of sleep will lead to an increased development of a toxic protein in the brain that is called beta amyloid and that is associated with Alzheimer's disease because it is during deep sleep at night when a sewage system within the brain actually kicks in to high gear and it starts to wash away this toxic protein, beta amyloid. So if you're not getting enough sleep each and every night, more of that Alzheimer's-related protein will build up. The more protein that builds up, the greater your risk of going on to develop dementia in later life.&#10;&#10;What are the effects of sleep deprivation on the body? Well, there are many different effects. Firstly, we know that sleep deprivation affects the reproductive system. We know that men who are sleeping just five to six hours a night have a level of testosterone which is that of someone ten years their senior. So a lack of sleep will age you by almost a decade in terms of that aspect of virility and wellness.&#10;&#10;We also know that a lack of sleep impacts your immune system. So after just one night of four to five hours of sleep, there is a 70% reduction in critical anticancer-fighting immune cells called natural killer cells. And that's the reason that we know that short sleep duration predicts your risk for developing numerous forms of cancer. And that list currently includes cancer of the bowel, cancer of the prostate, as well as cancer of the breast. In fact, the link between a lack of sleep and cancer is now so strong that recently the World Health Organization decided to classify any form of nighttime shift work as a probable carcinogen. So in other words, jobs that may induce cancer because of a disruption of your sleep rate rhythms.&#10;&#10;We also know that a lack of sleep impacts your cardiovascular system because it is during deep sleep at night that you receive this most wonderful form of effectively blood pressure medication. Your heart rate drops, your blood pressure goes down. If you're not getting sufficient sleep, you're not getting that reboot of the cardiovascular system, so your blood pressure rises. You have, if you're getting six hours of sleep or less, a 200% increased risk of having a fatal heart attack or stroke in your lifetime.&#10;&#10;There is a global experiment that is performed on 1.6 billion people twice a year and it's called daylight saving time. And we know that in the spring, when we lose one hour of sleep, we see a subsequent 24% increase in heart attacks the following day.&#10;&#10;Another question, perhaps, is what is the recycle rate of a human being? How long can we actually last without sleep before we start to see declines in your brain function or even impairments within your body? And the answer seems to be about 16 hours of wakefulness. Once you get past 16 hours of being awake, that's when we start to see mental deterioration and physiological deterioration in the body. We know that after you've been awake for 19 or 20 hours, your mental capacity is so impaired that you would be as deficient as someone who was legally drunk behind the wheel of a car. So if you were to ask me what is the recycle rate of a human being, it does seem to be about 16 hours and we need about eight hours of sleep to repair the damage of wakefulness. Wakefulness essentially is low-level brain damage.&#10;&#10;Read more: http://www.businessinsider.com/sai&#10;&#10;FACEBOOK: https://www.facebook.com/techinsider&#10;TWITTER: https://twitter.com/techinsider&#10;INSTAGRAM: https://www.instagram.com/tech_insider/" id="270" name="Shape 270" title="What Happens To Your Body And Brain If You Don't Get Sleep">
            <a:hlinkClick r:id="rId3"/>
          </p:cNvPr>
          <p:cNvPicPr preferRelativeResize="0"/>
          <p:nvPr/>
        </p:nvPicPr>
        <p:blipFill rotWithShape="1">
          <a:blip r:embed="rId4">
            <a:alphaModFix/>
          </a:blip>
          <a:srcRect b="0" l="0" r="0" t="0"/>
          <a:stretch/>
        </p:blipFill>
        <p:spPr>
          <a:xfrm>
            <a:off x="1614525" y="572700"/>
            <a:ext cx="5914950" cy="4436225"/>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4" name="Shape 274"/>
        <p:cNvGrpSpPr/>
        <p:nvPr/>
      </p:nvGrpSpPr>
      <p:grpSpPr>
        <a:xfrm>
          <a:off x="0" y="0"/>
          <a:ext cx="0" cy="0"/>
          <a:chOff x="0" y="0"/>
          <a:chExt cx="0" cy="0"/>
        </a:xfrm>
      </p:grpSpPr>
      <p:sp>
        <p:nvSpPr>
          <p:cNvPr id="275" name="Shape 27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Why do we need Deep Sleep?</a:t>
            </a:r>
            <a:endParaRPr b="0" i="0" sz="3600" u="none" cap="none" strike="noStrike">
              <a:solidFill>
                <a:schemeClr val="dk1"/>
              </a:solidFill>
              <a:latin typeface="Francois One"/>
              <a:ea typeface="Francois One"/>
              <a:cs typeface="Francois One"/>
              <a:sym typeface="Francois One"/>
            </a:endParaRPr>
          </a:p>
        </p:txBody>
      </p:sp>
      <p:sp>
        <p:nvSpPr>
          <p:cNvPr id="276" name="Shape 276"/>
          <p:cNvSpPr txBox="1"/>
          <p:nvPr>
            <p:ph idx="1" type="body"/>
          </p:nvPr>
        </p:nvSpPr>
        <p:spPr>
          <a:xfrm>
            <a:off x="311700" y="1325850"/>
            <a:ext cx="8520600" cy="2193600"/>
          </a:xfrm>
          <a:prstGeom prst="rect">
            <a:avLst/>
          </a:prstGeom>
          <a:noFill/>
          <a:ln>
            <a:noFill/>
          </a:ln>
        </p:spPr>
        <p:txBody>
          <a:bodyPr anchorCtr="0" anchor="t" bIns="91425" lIns="91425" spcFirstLastPara="1" rIns="91425" wrap="square" tIns="91425">
            <a:noAutofit/>
          </a:bodyPr>
          <a:lstStyle/>
          <a:p>
            <a:pPr indent="-381000" lvl="0" marL="457200" marR="0" rtl="0" algn="l">
              <a:lnSpc>
                <a:spcPct val="115000"/>
              </a:lnSpc>
              <a:spcBef>
                <a:spcPts val="0"/>
              </a:spcBef>
              <a:spcAft>
                <a:spcPts val="0"/>
              </a:spcAft>
              <a:buClr>
                <a:srgbClr val="000000"/>
              </a:buClr>
              <a:buSzPts val="2400"/>
              <a:buFont typeface="Arial"/>
              <a:buChar char="●"/>
            </a:pPr>
            <a:r>
              <a:rPr b="0" i="0" lang="en" sz="2400" u="none" cap="none" strike="noStrike">
                <a:solidFill>
                  <a:srgbClr val="000000"/>
                </a:solidFill>
                <a:latin typeface="Arial"/>
                <a:ea typeface="Arial"/>
                <a:cs typeface="Arial"/>
                <a:sym typeface="Arial"/>
              </a:rPr>
              <a:t>Clears out waste - Sewage network clears out beta amyloid, then refreshed</a:t>
            </a:r>
            <a:endParaRPr b="0" i="0" sz="2400" u="none" cap="none" strike="noStrike">
              <a:solidFill>
                <a:srgbClr val="000000"/>
              </a:solidFill>
              <a:latin typeface="Arial"/>
              <a:ea typeface="Arial"/>
              <a:cs typeface="Arial"/>
              <a:sym typeface="Arial"/>
            </a:endParaRPr>
          </a:p>
          <a:p>
            <a:pPr indent="-381000" lvl="0" marL="457200" marR="0" rtl="0" algn="l">
              <a:lnSpc>
                <a:spcPct val="115000"/>
              </a:lnSpc>
              <a:spcBef>
                <a:spcPts val="0"/>
              </a:spcBef>
              <a:spcAft>
                <a:spcPts val="0"/>
              </a:spcAft>
              <a:buClr>
                <a:srgbClr val="000000"/>
              </a:buClr>
              <a:buSzPts val="2400"/>
              <a:buFont typeface="Arial"/>
              <a:buChar char="●"/>
            </a:pPr>
            <a:r>
              <a:rPr b="0" i="0" lang="en" sz="2400" u="none" cap="none" strike="noStrike">
                <a:solidFill>
                  <a:srgbClr val="000000"/>
                </a:solidFill>
                <a:latin typeface="Arial"/>
                <a:ea typeface="Arial"/>
                <a:cs typeface="Arial"/>
                <a:sym typeface="Arial"/>
              </a:rPr>
              <a:t>Learning &amp; Memory - prevents you from forgetting, cleans out short-term memory</a:t>
            </a:r>
            <a:endParaRPr b="0" i="0" sz="2400" u="none" cap="none" strike="noStrike">
              <a:solidFill>
                <a:srgbClr val="000000"/>
              </a:solidFill>
              <a:latin typeface="Arial"/>
              <a:ea typeface="Arial"/>
              <a:cs typeface="Arial"/>
              <a:sym typeface="Arial"/>
            </a:endParaRPr>
          </a:p>
          <a:p>
            <a:pPr indent="-381000" lvl="0" marL="457200" marR="0" rtl="0" algn="l">
              <a:lnSpc>
                <a:spcPct val="115000"/>
              </a:lnSpc>
              <a:spcBef>
                <a:spcPts val="0"/>
              </a:spcBef>
              <a:spcAft>
                <a:spcPts val="0"/>
              </a:spcAft>
              <a:buClr>
                <a:srgbClr val="000000"/>
              </a:buClr>
              <a:buSzPts val="2400"/>
              <a:buFont typeface="Arial"/>
              <a:buChar char="●"/>
            </a:pPr>
            <a:r>
              <a:rPr b="0" i="0" lang="en" sz="2400" u="none" cap="none" strike="noStrike">
                <a:solidFill>
                  <a:srgbClr val="000000"/>
                </a:solidFill>
                <a:latin typeface="Arial"/>
                <a:ea typeface="Arial"/>
                <a:cs typeface="Arial"/>
                <a:sym typeface="Arial"/>
              </a:rPr>
              <a:t>Emotions get reset</a:t>
            </a:r>
            <a:endParaRPr b="0" i="0" sz="2400" u="none" cap="none" strike="noStrike">
              <a:solidFill>
                <a:srgbClr val="000000"/>
              </a:solidFill>
              <a:latin typeface="Arial"/>
              <a:ea typeface="Arial"/>
              <a:cs typeface="Arial"/>
              <a:sym typeface="Arial"/>
            </a:endParaRPr>
          </a:p>
          <a:p>
            <a:pPr indent="-381000" lvl="0" marL="457200" marR="0" rtl="0" algn="l">
              <a:lnSpc>
                <a:spcPct val="115000"/>
              </a:lnSpc>
              <a:spcBef>
                <a:spcPts val="0"/>
              </a:spcBef>
              <a:spcAft>
                <a:spcPts val="0"/>
              </a:spcAft>
              <a:buClr>
                <a:srgbClr val="000000"/>
              </a:buClr>
              <a:buSzPts val="2400"/>
              <a:buFont typeface="Arial"/>
              <a:buChar char="●"/>
            </a:pPr>
            <a:r>
              <a:rPr b="0" i="0" lang="en" sz="2400" u="none" cap="none" strike="noStrike">
                <a:solidFill>
                  <a:srgbClr val="000000"/>
                </a:solidFill>
                <a:latin typeface="Arial"/>
                <a:ea typeface="Arial"/>
                <a:cs typeface="Arial"/>
                <a:sym typeface="Arial"/>
              </a:rPr>
              <a:t>Regulates pre-frontal cortex...not enough sleep, you are more emotional and less rational</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311700" y="2138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Why do we need Deep Sleep?</a:t>
            </a:r>
            <a:endParaRPr b="0" i="0" sz="3600" u="none" cap="none" strike="noStrike">
              <a:solidFill>
                <a:schemeClr val="dk1"/>
              </a:solidFill>
              <a:latin typeface="Francois One"/>
              <a:ea typeface="Francois One"/>
              <a:cs typeface="Francois One"/>
              <a:sym typeface="Francois One"/>
            </a:endParaRPr>
          </a:p>
        </p:txBody>
      </p:sp>
      <p:sp>
        <p:nvSpPr>
          <p:cNvPr id="282" name="Shape 282"/>
          <p:cNvSpPr txBox="1"/>
          <p:nvPr>
            <p:ph idx="1" type="body"/>
          </p:nvPr>
        </p:nvSpPr>
        <p:spPr>
          <a:xfrm>
            <a:off x="311700" y="1083125"/>
            <a:ext cx="8520600" cy="21936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50000"/>
              </a:lnSpc>
              <a:spcBef>
                <a:spcPts val="0"/>
              </a:spcBef>
              <a:spcAft>
                <a:spcPts val="0"/>
              </a:spcAft>
              <a:buClr>
                <a:srgbClr val="000000"/>
              </a:buClr>
              <a:buSzPts val="1800"/>
              <a:buFont typeface="Arial"/>
              <a:buChar char="●"/>
            </a:pPr>
            <a:r>
              <a:rPr b="0" i="0" lang="en" sz="1800" u="none" cap="none" strike="noStrike">
                <a:solidFill>
                  <a:srgbClr val="000000"/>
                </a:solidFill>
                <a:latin typeface="Arial"/>
                <a:ea typeface="Arial"/>
                <a:cs typeface="Arial"/>
                <a:sym typeface="Arial"/>
              </a:rPr>
              <a:t>Best form of blood pressure medication</a:t>
            </a:r>
            <a:endParaRPr b="0" i="0" sz="1800" u="none" cap="none" strike="noStrike">
              <a:solidFill>
                <a:srgbClr val="000000"/>
              </a:solidFill>
              <a:latin typeface="Arial"/>
              <a:ea typeface="Arial"/>
              <a:cs typeface="Arial"/>
              <a:sym typeface="Arial"/>
            </a:endParaRPr>
          </a:p>
          <a:p>
            <a:pPr indent="-342900" lvl="0" marL="457200" marR="0" rtl="0" algn="l">
              <a:lnSpc>
                <a:spcPct val="150000"/>
              </a:lnSpc>
              <a:spcBef>
                <a:spcPts val="0"/>
              </a:spcBef>
              <a:spcAft>
                <a:spcPts val="0"/>
              </a:spcAft>
              <a:buClr>
                <a:srgbClr val="000000"/>
              </a:buClr>
              <a:buSzPts val="1800"/>
              <a:buFont typeface="Arial"/>
              <a:buChar char="●"/>
            </a:pPr>
            <a:r>
              <a:rPr b="0" i="0" lang="en" sz="1800" u="none" cap="none" strike="noStrike">
                <a:solidFill>
                  <a:srgbClr val="000000"/>
                </a:solidFill>
                <a:latin typeface="Arial"/>
                <a:ea typeface="Arial"/>
                <a:cs typeface="Arial"/>
                <a:sym typeface="Arial"/>
              </a:rPr>
              <a:t>Regulates metabolic levels (i.e. blood glucose)...those who got one week of 5-6 hours of sleep show pre-diabetic state</a:t>
            </a:r>
            <a:endParaRPr b="0" i="0" sz="1800" u="none" cap="none" strike="noStrike">
              <a:solidFill>
                <a:srgbClr val="000000"/>
              </a:solidFill>
              <a:latin typeface="Arial"/>
              <a:ea typeface="Arial"/>
              <a:cs typeface="Arial"/>
              <a:sym typeface="Arial"/>
            </a:endParaRPr>
          </a:p>
          <a:p>
            <a:pPr indent="-342900" lvl="0" marL="457200" marR="0" rtl="0" algn="l">
              <a:lnSpc>
                <a:spcPct val="150000"/>
              </a:lnSpc>
              <a:spcBef>
                <a:spcPts val="0"/>
              </a:spcBef>
              <a:spcAft>
                <a:spcPts val="0"/>
              </a:spcAft>
              <a:buClr>
                <a:srgbClr val="000000"/>
              </a:buClr>
              <a:buSzPts val="1800"/>
              <a:buFont typeface="Arial"/>
              <a:buChar char="●"/>
            </a:pPr>
            <a:r>
              <a:rPr b="0" i="0" lang="en" sz="1800" u="none" cap="none" strike="noStrike">
                <a:solidFill>
                  <a:srgbClr val="000000"/>
                </a:solidFill>
                <a:latin typeface="Arial"/>
                <a:ea typeface="Arial"/>
                <a:cs typeface="Arial"/>
                <a:sym typeface="Arial"/>
              </a:rPr>
              <a:t>Crucial for reproductive health</a:t>
            </a:r>
            <a:endParaRPr b="0" i="0" sz="1800" u="none" cap="none" strike="noStrike">
              <a:solidFill>
                <a:srgbClr val="000000"/>
              </a:solidFill>
              <a:latin typeface="Arial"/>
              <a:ea typeface="Arial"/>
              <a:cs typeface="Arial"/>
              <a:sym typeface="Arial"/>
            </a:endParaRPr>
          </a:p>
          <a:p>
            <a:pPr indent="-342900" lvl="0" marL="457200" marR="0" rtl="0" algn="l">
              <a:lnSpc>
                <a:spcPct val="150000"/>
              </a:lnSpc>
              <a:spcBef>
                <a:spcPts val="0"/>
              </a:spcBef>
              <a:spcAft>
                <a:spcPts val="0"/>
              </a:spcAft>
              <a:buClr>
                <a:srgbClr val="000000"/>
              </a:buClr>
              <a:buSzPts val="1800"/>
              <a:buFont typeface="Arial"/>
              <a:buChar char="●"/>
            </a:pPr>
            <a:r>
              <a:rPr b="0" i="0" lang="en" sz="1800" u="none" cap="none" strike="noStrike">
                <a:solidFill>
                  <a:srgbClr val="000000"/>
                </a:solidFill>
                <a:latin typeface="Arial"/>
                <a:ea typeface="Arial"/>
                <a:cs typeface="Arial"/>
                <a:sym typeface="Arial"/>
              </a:rPr>
              <a:t>Stimulates Human-Growth Hormone</a:t>
            </a:r>
            <a:endParaRPr b="0" i="0" sz="1800" u="none" cap="none" strike="noStrike">
              <a:solidFill>
                <a:srgbClr val="000000"/>
              </a:solidFill>
              <a:latin typeface="Arial"/>
              <a:ea typeface="Arial"/>
              <a:cs typeface="Arial"/>
              <a:sym typeface="Arial"/>
            </a:endParaRPr>
          </a:p>
          <a:p>
            <a:pPr indent="-342900" lvl="0" marL="457200" marR="0" rtl="0" algn="l">
              <a:lnSpc>
                <a:spcPct val="150000"/>
              </a:lnSpc>
              <a:spcBef>
                <a:spcPts val="0"/>
              </a:spcBef>
              <a:spcAft>
                <a:spcPts val="0"/>
              </a:spcAft>
              <a:buClr>
                <a:srgbClr val="000000"/>
              </a:buClr>
              <a:buSzPts val="1800"/>
              <a:buFont typeface="Arial"/>
              <a:buChar char="●"/>
            </a:pPr>
            <a:r>
              <a:rPr b="0" i="0" lang="en" sz="1800" u="none" cap="none" strike="noStrike">
                <a:solidFill>
                  <a:srgbClr val="000000"/>
                </a:solidFill>
                <a:latin typeface="Arial"/>
                <a:ea typeface="Arial"/>
                <a:cs typeface="Arial"/>
                <a:sym typeface="Arial"/>
              </a:rPr>
              <a:t>Regulates appetite and weight...food consumption (imbalance in lecithin and ghrelin “Hunger Hormones”</a:t>
            </a:r>
            <a:endParaRPr b="0" i="0" sz="1800" u="none" cap="none" strike="noStrike">
              <a:solidFill>
                <a:srgbClr val="000000"/>
              </a:solidFill>
              <a:latin typeface="Arial"/>
              <a:ea typeface="Arial"/>
              <a:cs typeface="Arial"/>
              <a:sym typeface="Arial"/>
            </a:endParaRPr>
          </a:p>
          <a:p>
            <a:pPr indent="-342900" lvl="0" marL="457200" marR="0" rtl="0" algn="l">
              <a:lnSpc>
                <a:spcPct val="150000"/>
              </a:lnSpc>
              <a:spcBef>
                <a:spcPts val="0"/>
              </a:spcBef>
              <a:spcAft>
                <a:spcPts val="0"/>
              </a:spcAft>
              <a:buClr>
                <a:srgbClr val="000000"/>
              </a:buClr>
              <a:buSzPts val="1800"/>
              <a:buFont typeface="Arial"/>
              <a:buChar char="●"/>
            </a:pPr>
            <a:r>
              <a:rPr b="0" i="0" lang="en" sz="1800" u="none" cap="none" strike="noStrike">
                <a:solidFill>
                  <a:srgbClr val="000000"/>
                </a:solidFill>
                <a:latin typeface="Arial"/>
                <a:ea typeface="Arial"/>
                <a:cs typeface="Arial"/>
                <a:sym typeface="Arial"/>
              </a:rPr>
              <a:t>Immune system - clear link to cancer...200-300% more likely to get a cold than people who get 8 hours</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Shape 287"/>
          <p:cNvSpPr txBox="1"/>
          <p:nvPr>
            <p:ph type="title"/>
          </p:nvPr>
        </p:nvSpPr>
        <p:spPr>
          <a:xfrm>
            <a:off x="311700" y="8670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rgbClr val="0000FF"/>
                </a:solidFill>
                <a:latin typeface="Arial"/>
                <a:ea typeface="Arial"/>
                <a:cs typeface="Arial"/>
                <a:sym typeface="Arial"/>
              </a:rPr>
              <a:t>Learning and Memory</a:t>
            </a:r>
            <a:r>
              <a:rPr b="1" i="0" lang="en" sz="2800" u="none" cap="none" strike="noStrike">
                <a:solidFill>
                  <a:schemeClr val="dk1"/>
                </a:solidFill>
                <a:latin typeface="Arial"/>
                <a:ea typeface="Arial"/>
                <a:cs typeface="Arial"/>
                <a:sym typeface="Arial"/>
              </a:rPr>
              <a:t> - Why should you care?</a:t>
            </a:r>
            <a:endParaRPr b="1" i="0" sz="2800" u="none" cap="none" strike="noStrike">
              <a:solidFill>
                <a:schemeClr val="dk1"/>
              </a:solidFill>
              <a:latin typeface="Arial"/>
              <a:ea typeface="Arial"/>
              <a:cs typeface="Arial"/>
              <a:sym typeface="Arial"/>
            </a:endParaRPr>
          </a:p>
        </p:txBody>
      </p:sp>
      <p:sp>
        <p:nvSpPr>
          <p:cNvPr id="288" name="Shape 288"/>
          <p:cNvSpPr txBox="1"/>
          <p:nvPr>
            <p:ph idx="1" type="body"/>
          </p:nvPr>
        </p:nvSpPr>
        <p:spPr>
          <a:xfrm>
            <a:off x="237300" y="816125"/>
            <a:ext cx="8669400" cy="21936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1600"/>
              </a:spcAft>
              <a:buClr>
                <a:schemeClr val="dk2"/>
              </a:buClr>
              <a:buSzPts val="1800"/>
              <a:buFont typeface="Arial"/>
              <a:buNone/>
            </a:pPr>
            <a:r>
              <a:rPr b="0" i="0" lang="en" sz="3000" u="none" cap="none" strike="noStrike">
                <a:solidFill>
                  <a:srgbClr val="000000"/>
                </a:solidFill>
                <a:latin typeface="Francois One"/>
                <a:ea typeface="Francois One"/>
                <a:cs typeface="Francois One"/>
                <a:sym typeface="Francois One"/>
              </a:rPr>
              <a:t>Sleep is critical to be ready to learn </a:t>
            </a:r>
            <a:r>
              <a:rPr b="0" i="0" lang="en" sz="3000" u="none" cap="none" strike="noStrike">
                <a:solidFill>
                  <a:srgbClr val="FF0000"/>
                </a:solidFill>
                <a:latin typeface="Francois One"/>
                <a:ea typeface="Francois One"/>
                <a:cs typeface="Francois One"/>
                <a:sym typeface="Francois One"/>
              </a:rPr>
              <a:t>BEFORE</a:t>
            </a:r>
            <a:r>
              <a:rPr b="0" i="0" lang="en" sz="3000" u="none" cap="none" strike="noStrike">
                <a:solidFill>
                  <a:srgbClr val="000000"/>
                </a:solidFill>
                <a:latin typeface="Francois One"/>
                <a:ea typeface="Francois One"/>
                <a:cs typeface="Francois One"/>
                <a:sym typeface="Francois One"/>
              </a:rPr>
              <a:t> learning</a:t>
            </a:r>
            <a:endParaRPr b="0" i="0" sz="3000" u="none" cap="none" strike="noStrike">
              <a:solidFill>
                <a:srgbClr val="000000"/>
              </a:solidFill>
              <a:latin typeface="Francois One"/>
              <a:ea typeface="Francois One"/>
              <a:cs typeface="Francois One"/>
              <a:sym typeface="Francois One"/>
            </a:endParaRPr>
          </a:p>
        </p:txBody>
      </p:sp>
      <p:pic>
        <p:nvPicPr>
          <p:cNvPr id="289" name="Shape 289"/>
          <p:cNvPicPr preferRelativeResize="0"/>
          <p:nvPr/>
        </p:nvPicPr>
        <p:blipFill rotWithShape="1">
          <a:blip r:embed="rId3">
            <a:alphaModFix/>
          </a:blip>
          <a:srcRect b="11120" l="0" r="0" t="23032"/>
          <a:stretch/>
        </p:blipFill>
        <p:spPr>
          <a:xfrm>
            <a:off x="788125" y="1534900"/>
            <a:ext cx="7711450" cy="3386625"/>
          </a:xfrm>
          <a:prstGeom prst="rect">
            <a:avLst/>
          </a:prstGeom>
          <a:noFill/>
          <a:ln>
            <a:noFill/>
          </a:ln>
        </p:spPr>
      </p:pic>
      <p:sp>
        <p:nvSpPr>
          <p:cNvPr id="290" name="Shape 290"/>
          <p:cNvSpPr txBox="1"/>
          <p:nvPr>
            <p:ph type="title"/>
          </p:nvPr>
        </p:nvSpPr>
        <p:spPr>
          <a:xfrm>
            <a:off x="71850" y="3807625"/>
            <a:ext cx="9144000" cy="1113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000" u="none" cap="none" strike="noStrike">
                <a:solidFill>
                  <a:schemeClr val="dk1"/>
                </a:solidFill>
                <a:latin typeface="Francois One"/>
                <a:ea typeface="Francois One"/>
                <a:cs typeface="Francois One"/>
                <a:sym typeface="Francois One"/>
              </a:rPr>
              <a:t>When you get enough sleep your brain is like a dry sponge ready to soak up new information</a:t>
            </a:r>
            <a:endParaRPr b="0" i="0" sz="30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 </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1000"/>
                                        <p:tgtEl>
                                          <p:spTgt spid="289"/>
                                        </p:tgtEl>
                                      </p:cBhvr>
                                    </p:animEffect>
                                  </p:childTnLst>
                                </p:cTn>
                              </p:par>
                              <p:par>
                                <p:cTn fill="hold" nodeType="with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1000"/>
                                        <p:tgtEl>
                                          <p:spTgt spid="2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Shape 295"/>
          <p:cNvSpPr txBox="1"/>
          <p:nvPr>
            <p:ph type="title"/>
          </p:nvPr>
        </p:nvSpPr>
        <p:spPr>
          <a:xfrm>
            <a:off x="311700" y="8670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rgbClr val="0000FF"/>
                </a:solidFill>
                <a:latin typeface="Arial"/>
                <a:ea typeface="Arial"/>
                <a:cs typeface="Arial"/>
                <a:sym typeface="Arial"/>
              </a:rPr>
              <a:t>Learning and Memory</a:t>
            </a:r>
            <a:r>
              <a:rPr b="1" i="0" lang="en" sz="2800" u="none" cap="none" strike="noStrike">
                <a:solidFill>
                  <a:schemeClr val="dk1"/>
                </a:solidFill>
                <a:latin typeface="Arial"/>
                <a:ea typeface="Arial"/>
                <a:cs typeface="Arial"/>
                <a:sym typeface="Arial"/>
              </a:rPr>
              <a:t> - Why should you care?</a:t>
            </a:r>
            <a:endParaRPr b="1" i="0" sz="2800" u="none" cap="none" strike="noStrike">
              <a:solidFill>
                <a:schemeClr val="dk1"/>
              </a:solidFill>
              <a:latin typeface="Arial"/>
              <a:ea typeface="Arial"/>
              <a:cs typeface="Arial"/>
              <a:sym typeface="Arial"/>
            </a:endParaRPr>
          </a:p>
        </p:txBody>
      </p:sp>
      <p:sp>
        <p:nvSpPr>
          <p:cNvPr id="296" name="Shape 296"/>
          <p:cNvSpPr txBox="1"/>
          <p:nvPr>
            <p:ph idx="1" type="body"/>
          </p:nvPr>
        </p:nvSpPr>
        <p:spPr>
          <a:xfrm>
            <a:off x="237300" y="816125"/>
            <a:ext cx="8669400" cy="21936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1600"/>
              </a:spcAft>
              <a:buClr>
                <a:schemeClr val="dk2"/>
              </a:buClr>
              <a:buSzPts val="1800"/>
              <a:buFont typeface="Arial"/>
              <a:buNone/>
            </a:pPr>
            <a:r>
              <a:rPr b="0" i="0" lang="en" sz="3000" u="none" cap="none" strike="noStrike">
                <a:solidFill>
                  <a:srgbClr val="000000"/>
                </a:solidFill>
                <a:latin typeface="Francois One"/>
                <a:ea typeface="Francois One"/>
                <a:cs typeface="Francois One"/>
                <a:sym typeface="Francois One"/>
              </a:rPr>
              <a:t>Sleep is critical </a:t>
            </a:r>
            <a:r>
              <a:rPr b="0" i="0" lang="en" sz="3000" u="none" cap="none" strike="noStrike">
                <a:solidFill>
                  <a:srgbClr val="FF0000"/>
                </a:solidFill>
                <a:latin typeface="Francois One"/>
                <a:ea typeface="Francois One"/>
                <a:cs typeface="Francois One"/>
                <a:sym typeface="Francois One"/>
              </a:rPr>
              <a:t>AFTER</a:t>
            </a:r>
            <a:r>
              <a:rPr b="0" i="0" lang="en" sz="3000" u="none" cap="none" strike="noStrike">
                <a:solidFill>
                  <a:srgbClr val="000000"/>
                </a:solidFill>
                <a:latin typeface="Francois One"/>
                <a:ea typeface="Francois One"/>
                <a:cs typeface="Francois One"/>
                <a:sym typeface="Francois One"/>
              </a:rPr>
              <a:t> learning</a:t>
            </a:r>
            <a:endParaRPr b="0" i="0" sz="3000" u="none" cap="none" strike="noStrike">
              <a:solidFill>
                <a:srgbClr val="000000"/>
              </a:solidFill>
              <a:latin typeface="Francois One"/>
              <a:ea typeface="Francois One"/>
              <a:cs typeface="Francois One"/>
              <a:sym typeface="Francois One"/>
            </a:endParaRPr>
          </a:p>
        </p:txBody>
      </p:sp>
      <p:sp>
        <p:nvSpPr>
          <p:cNvPr id="297" name="Shape 297"/>
          <p:cNvSpPr txBox="1"/>
          <p:nvPr>
            <p:ph idx="1" type="body"/>
          </p:nvPr>
        </p:nvSpPr>
        <p:spPr>
          <a:xfrm>
            <a:off x="237300" y="2101250"/>
            <a:ext cx="8906700" cy="21936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2"/>
              </a:buClr>
              <a:buSzPts val="1800"/>
              <a:buFont typeface="Arial"/>
              <a:buNone/>
            </a:pPr>
            <a:r>
              <a:rPr b="0" i="1" lang="en" sz="2400" u="none" cap="none" strike="noStrike">
                <a:solidFill>
                  <a:srgbClr val="000000"/>
                </a:solidFill>
                <a:latin typeface="Francois One"/>
                <a:ea typeface="Francois One"/>
                <a:cs typeface="Francois One"/>
                <a:sym typeface="Francois One"/>
              </a:rPr>
              <a:t>It’s like “hitting the save button” - creates connections</a:t>
            </a:r>
            <a:endParaRPr b="0" i="1" sz="2400" u="none" cap="none" strike="noStrike">
              <a:solidFill>
                <a:srgbClr val="000000"/>
              </a:solidFill>
              <a:latin typeface="Francois One"/>
              <a:ea typeface="Francois One"/>
              <a:cs typeface="Francois One"/>
              <a:sym typeface="Francois One"/>
            </a:endParaRPr>
          </a:p>
          <a:p>
            <a:pPr indent="0" lvl="0" marL="0" marR="0" rtl="0" algn="l">
              <a:lnSpc>
                <a:spcPct val="115000"/>
              </a:lnSpc>
              <a:spcBef>
                <a:spcPts val="1600"/>
              </a:spcBef>
              <a:spcAft>
                <a:spcPts val="0"/>
              </a:spcAft>
              <a:buClr>
                <a:schemeClr val="dk2"/>
              </a:buClr>
              <a:buSzPts val="1800"/>
              <a:buFont typeface="Arial"/>
              <a:buNone/>
            </a:pPr>
            <a:r>
              <a:rPr b="0" i="1" lang="en" sz="2400" u="none" cap="none" strike="noStrike">
                <a:solidFill>
                  <a:srgbClr val="000000"/>
                </a:solidFill>
                <a:latin typeface="Francois One"/>
                <a:ea typeface="Francois One"/>
                <a:cs typeface="Francois One"/>
                <a:sym typeface="Francois One"/>
              </a:rPr>
              <a:t>Replays info learned while sleeping (10-20x faster)</a:t>
            </a:r>
            <a:endParaRPr b="0" i="1" sz="2400" u="none" cap="none" strike="noStrike">
              <a:solidFill>
                <a:srgbClr val="000000"/>
              </a:solidFill>
              <a:latin typeface="Francois One"/>
              <a:ea typeface="Francois One"/>
              <a:cs typeface="Francois One"/>
              <a:sym typeface="Francois One"/>
            </a:endParaRPr>
          </a:p>
          <a:p>
            <a:pPr indent="0" lvl="0" marL="0" marR="0" rtl="0" algn="l">
              <a:lnSpc>
                <a:spcPct val="115000"/>
              </a:lnSpc>
              <a:spcBef>
                <a:spcPts val="1600"/>
              </a:spcBef>
              <a:spcAft>
                <a:spcPts val="0"/>
              </a:spcAft>
              <a:buClr>
                <a:schemeClr val="dk2"/>
              </a:buClr>
              <a:buSzPts val="1800"/>
              <a:buFont typeface="Arial"/>
              <a:buNone/>
            </a:pPr>
            <a:r>
              <a:rPr b="0" i="1" lang="en" sz="2400" u="none" cap="none" strike="noStrike">
                <a:solidFill>
                  <a:srgbClr val="000000"/>
                </a:solidFill>
                <a:latin typeface="Francois One"/>
                <a:ea typeface="Francois One"/>
                <a:cs typeface="Francois One"/>
                <a:sym typeface="Francois One"/>
              </a:rPr>
              <a:t>Strengthens neural circuits</a:t>
            </a:r>
            <a:endParaRPr b="0" i="1" sz="2400" u="none" cap="none" strike="noStrike">
              <a:solidFill>
                <a:srgbClr val="000000"/>
              </a:solidFill>
              <a:latin typeface="Francois One"/>
              <a:ea typeface="Francois One"/>
              <a:cs typeface="Francois One"/>
              <a:sym typeface="Francois One"/>
            </a:endParaRPr>
          </a:p>
          <a:p>
            <a:pPr indent="0" lvl="0" marL="0" marR="0" rtl="0" algn="l">
              <a:lnSpc>
                <a:spcPct val="115000"/>
              </a:lnSpc>
              <a:spcBef>
                <a:spcPts val="1600"/>
              </a:spcBef>
              <a:spcAft>
                <a:spcPts val="1600"/>
              </a:spcAft>
              <a:buClr>
                <a:schemeClr val="dk2"/>
              </a:buClr>
              <a:buSzPts val="1800"/>
              <a:buFont typeface="Arial"/>
              <a:buNone/>
            </a:pPr>
            <a:r>
              <a:rPr b="0" i="1" lang="en" sz="2400" u="none" cap="none" strike="noStrike">
                <a:solidFill>
                  <a:srgbClr val="000000"/>
                </a:solidFill>
                <a:latin typeface="Francois One"/>
                <a:ea typeface="Francois One"/>
                <a:cs typeface="Francois One"/>
                <a:sym typeface="Francois One"/>
              </a:rPr>
              <a:t>Imprints the memory (transfers to Cortex of brain)</a:t>
            </a:r>
            <a:endParaRPr b="0" i="1" sz="2400" u="none" cap="none" strike="noStrike">
              <a:solidFill>
                <a:srgbClr val="000000"/>
              </a:solidFill>
              <a:latin typeface="Francois One"/>
              <a:ea typeface="Francois One"/>
              <a:cs typeface="Francois One"/>
              <a:sym typeface="Francois One"/>
            </a:endParaRPr>
          </a:p>
        </p:txBody>
      </p:sp>
      <p:pic>
        <p:nvPicPr>
          <p:cNvPr id="298" name="Shape 298"/>
          <p:cNvPicPr preferRelativeResize="0"/>
          <p:nvPr/>
        </p:nvPicPr>
        <p:blipFill rotWithShape="1">
          <a:blip r:embed="rId3">
            <a:alphaModFix/>
          </a:blip>
          <a:srcRect b="0" l="0" r="0" t="0"/>
          <a:stretch/>
        </p:blipFill>
        <p:spPr>
          <a:xfrm>
            <a:off x="7247975" y="2693925"/>
            <a:ext cx="1658725" cy="16587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1000"/>
                                        <p:tgtEl>
                                          <p:spTgt spid="298"/>
                                        </p:tgtEl>
                                      </p:cBhvr>
                                    </p:animEffect>
                                  </p:childTnLst>
                                </p:cTn>
                              </p:par>
                              <p:par>
                                <p:cTn fill="hold" nodeType="withEffect" presetClass="entr" presetID="10" presetSubtype="0">
                                  <p:stCondLst>
                                    <p:cond delay="0"/>
                                  </p:stCondLst>
                                  <p:childTnLst>
                                    <p:set>
                                      <p:cBhvr>
                                        <p:cTn dur="1" fill="hold">
                                          <p:stCondLst>
                                            <p:cond delay="0"/>
                                          </p:stCondLst>
                                        </p:cTn>
                                        <p:tgtEl>
                                          <p:spTgt spid="297"/>
                                        </p:tgtEl>
                                        <p:attrNameLst>
                                          <p:attrName>style.visibility</p:attrName>
                                        </p:attrNameLst>
                                      </p:cBhvr>
                                      <p:to>
                                        <p:strVal val="visible"/>
                                      </p:to>
                                    </p:set>
                                    <p:animEffect filter="fade" transition="in">
                                      <p:cBhvr>
                                        <p:cTn dur="1000"/>
                                        <p:tgtEl>
                                          <p:spTgt spid="2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2" name="Shape 302"/>
        <p:cNvGrpSpPr/>
        <p:nvPr/>
      </p:nvGrpSpPr>
      <p:grpSpPr>
        <a:xfrm>
          <a:off x="0" y="0"/>
          <a:ext cx="0" cy="0"/>
          <a:chOff x="0" y="0"/>
          <a:chExt cx="0" cy="0"/>
        </a:xfrm>
      </p:grpSpPr>
      <p:sp>
        <p:nvSpPr>
          <p:cNvPr id="303" name="Shape 303"/>
          <p:cNvSpPr txBox="1"/>
          <p:nvPr>
            <p:ph type="title"/>
          </p:nvPr>
        </p:nvSpPr>
        <p:spPr>
          <a:xfrm>
            <a:off x="311700" y="8670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rgbClr val="0000FF"/>
                </a:solidFill>
                <a:latin typeface="Arial"/>
                <a:ea typeface="Arial"/>
                <a:cs typeface="Arial"/>
                <a:sym typeface="Arial"/>
              </a:rPr>
              <a:t>Learning and Memory</a:t>
            </a:r>
            <a:r>
              <a:rPr b="1" i="0" lang="en" sz="2800" u="none" cap="none" strike="noStrike">
                <a:solidFill>
                  <a:schemeClr val="dk1"/>
                </a:solidFill>
                <a:latin typeface="Arial"/>
                <a:ea typeface="Arial"/>
                <a:cs typeface="Arial"/>
                <a:sym typeface="Arial"/>
              </a:rPr>
              <a:t> - Why should you care?</a:t>
            </a:r>
            <a:endParaRPr b="1" i="0" sz="2800" u="none" cap="none" strike="noStrike">
              <a:solidFill>
                <a:schemeClr val="dk1"/>
              </a:solidFill>
              <a:latin typeface="Arial"/>
              <a:ea typeface="Arial"/>
              <a:cs typeface="Arial"/>
              <a:sym typeface="Arial"/>
            </a:endParaRPr>
          </a:p>
        </p:txBody>
      </p:sp>
      <p:sp>
        <p:nvSpPr>
          <p:cNvPr id="304" name="Shape 304"/>
          <p:cNvSpPr txBox="1"/>
          <p:nvPr>
            <p:ph idx="1" type="body"/>
          </p:nvPr>
        </p:nvSpPr>
        <p:spPr>
          <a:xfrm>
            <a:off x="237300" y="816125"/>
            <a:ext cx="8669400" cy="21936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1600"/>
              </a:spcAft>
              <a:buClr>
                <a:schemeClr val="dk2"/>
              </a:buClr>
              <a:buSzPts val="1800"/>
              <a:buFont typeface="Arial"/>
              <a:buNone/>
            </a:pPr>
            <a:r>
              <a:rPr b="0" i="0" lang="en" sz="3000" u="none" cap="none" strike="noStrike">
                <a:solidFill>
                  <a:srgbClr val="000000"/>
                </a:solidFill>
                <a:latin typeface="Francois One"/>
                <a:ea typeface="Francois One"/>
                <a:cs typeface="Francois One"/>
                <a:sym typeface="Francois One"/>
              </a:rPr>
              <a:t>Sleep interconnects </a:t>
            </a:r>
            <a:r>
              <a:rPr b="0" i="0" lang="en" sz="3000" u="none" cap="none" strike="noStrike">
                <a:solidFill>
                  <a:srgbClr val="FF0000"/>
                </a:solidFill>
                <a:latin typeface="Francois One"/>
                <a:ea typeface="Francois One"/>
                <a:cs typeface="Francois One"/>
                <a:sym typeface="Francois One"/>
              </a:rPr>
              <a:t>NEW </a:t>
            </a:r>
            <a:r>
              <a:rPr b="0" i="0" lang="en" sz="3000" u="none" cap="none" strike="noStrike">
                <a:solidFill>
                  <a:srgbClr val="000000"/>
                </a:solidFill>
                <a:latin typeface="Francois One"/>
                <a:ea typeface="Francois One"/>
                <a:cs typeface="Francois One"/>
                <a:sym typeface="Francois One"/>
              </a:rPr>
              <a:t>and </a:t>
            </a:r>
            <a:r>
              <a:rPr b="0" i="0" lang="en" sz="3000" u="none" cap="none" strike="noStrike">
                <a:solidFill>
                  <a:srgbClr val="FF0000"/>
                </a:solidFill>
                <a:latin typeface="Francois One"/>
                <a:ea typeface="Francois One"/>
                <a:cs typeface="Francois One"/>
                <a:sym typeface="Francois One"/>
              </a:rPr>
              <a:t>OLD </a:t>
            </a:r>
            <a:r>
              <a:rPr b="0" i="0" lang="en" sz="3000" u="none" cap="none" strike="noStrike">
                <a:solidFill>
                  <a:srgbClr val="000000"/>
                </a:solidFill>
                <a:latin typeface="Francois One"/>
                <a:ea typeface="Francois One"/>
                <a:cs typeface="Francois One"/>
                <a:sym typeface="Francois One"/>
              </a:rPr>
              <a:t>memories</a:t>
            </a:r>
            <a:endParaRPr b="0" i="0" sz="3000" u="none" cap="none" strike="noStrike">
              <a:solidFill>
                <a:srgbClr val="000000"/>
              </a:solidFill>
              <a:latin typeface="Francois One"/>
              <a:ea typeface="Francois One"/>
              <a:cs typeface="Francois One"/>
              <a:sym typeface="Francois One"/>
            </a:endParaRPr>
          </a:p>
        </p:txBody>
      </p:sp>
      <p:sp>
        <p:nvSpPr>
          <p:cNvPr id="305" name="Shape 305"/>
          <p:cNvSpPr txBox="1"/>
          <p:nvPr>
            <p:ph idx="1" type="body"/>
          </p:nvPr>
        </p:nvSpPr>
        <p:spPr>
          <a:xfrm>
            <a:off x="237300" y="2078125"/>
            <a:ext cx="8906700" cy="21936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2"/>
              </a:buClr>
              <a:buSzPts val="1800"/>
              <a:buFont typeface="Arial"/>
              <a:buNone/>
            </a:pPr>
            <a:r>
              <a:rPr b="0" i="1" lang="en" sz="2400" u="none" cap="none" strike="noStrike">
                <a:solidFill>
                  <a:srgbClr val="000000"/>
                </a:solidFill>
                <a:latin typeface="Francois One"/>
                <a:ea typeface="Francois One"/>
                <a:cs typeface="Francois One"/>
                <a:sym typeface="Francois One"/>
              </a:rPr>
              <a:t>Information collides</a:t>
            </a:r>
            <a:endParaRPr b="0" i="1" sz="2400" u="none" cap="none" strike="noStrike">
              <a:solidFill>
                <a:srgbClr val="000000"/>
              </a:solidFill>
              <a:latin typeface="Francois One"/>
              <a:ea typeface="Francois One"/>
              <a:cs typeface="Francois One"/>
              <a:sym typeface="Francois One"/>
            </a:endParaRPr>
          </a:p>
          <a:p>
            <a:pPr indent="0" lvl="0" marL="0" marR="0" rtl="0" algn="l">
              <a:lnSpc>
                <a:spcPct val="115000"/>
              </a:lnSpc>
              <a:spcBef>
                <a:spcPts val="1600"/>
              </a:spcBef>
              <a:spcAft>
                <a:spcPts val="0"/>
              </a:spcAft>
              <a:buClr>
                <a:schemeClr val="dk2"/>
              </a:buClr>
              <a:buSzPts val="1800"/>
              <a:buFont typeface="Arial"/>
              <a:buNone/>
            </a:pPr>
            <a:r>
              <a:rPr b="0" i="1" lang="en" sz="2400" u="none" cap="none" strike="noStrike">
                <a:solidFill>
                  <a:srgbClr val="000000"/>
                </a:solidFill>
                <a:latin typeface="Francois One"/>
                <a:ea typeface="Francois One"/>
                <a:cs typeface="Francois One"/>
                <a:sym typeface="Francois One"/>
              </a:rPr>
              <a:t>Updates your neural network</a:t>
            </a:r>
            <a:endParaRPr b="0" i="1" sz="2400" u="none" cap="none" strike="noStrike">
              <a:solidFill>
                <a:srgbClr val="000000"/>
              </a:solidFill>
              <a:latin typeface="Francois One"/>
              <a:ea typeface="Francois One"/>
              <a:cs typeface="Francois One"/>
              <a:sym typeface="Francois One"/>
            </a:endParaRPr>
          </a:p>
          <a:p>
            <a:pPr indent="0" lvl="0" marL="0" marR="0" rtl="0" algn="l">
              <a:lnSpc>
                <a:spcPct val="115000"/>
              </a:lnSpc>
              <a:spcBef>
                <a:spcPts val="1600"/>
              </a:spcBef>
              <a:spcAft>
                <a:spcPts val="1600"/>
              </a:spcAft>
              <a:buClr>
                <a:schemeClr val="dk2"/>
              </a:buClr>
              <a:buSzPts val="1800"/>
              <a:buFont typeface="Arial"/>
              <a:buNone/>
            </a:pPr>
            <a:r>
              <a:rPr b="0" i="1" lang="en" sz="2400" u="none" cap="none" strike="noStrike">
                <a:solidFill>
                  <a:srgbClr val="000000"/>
                </a:solidFill>
                <a:latin typeface="Francois One"/>
                <a:ea typeface="Francois One"/>
                <a:cs typeface="Francois One"/>
                <a:sym typeface="Francois One"/>
              </a:rPr>
              <a:t>Key to PROBLEM-SOLVING</a:t>
            </a:r>
            <a:endParaRPr b="0" i="1" sz="2400" u="none" cap="none" strike="noStrike">
              <a:solidFill>
                <a:srgbClr val="000000"/>
              </a:solidFill>
              <a:latin typeface="Francois One"/>
              <a:ea typeface="Francois One"/>
              <a:cs typeface="Francois One"/>
              <a:sym typeface="Francois One"/>
            </a:endParaRPr>
          </a:p>
        </p:txBody>
      </p:sp>
      <p:pic>
        <p:nvPicPr>
          <p:cNvPr id="306" name="Shape 306"/>
          <p:cNvPicPr preferRelativeResize="0"/>
          <p:nvPr/>
        </p:nvPicPr>
        <p:blipFill rotWithShape="1">
          <a:blip r:embed="rId3">
            <a:alphaModFix/>
          </a:blip>
          <a:srcRect b="0" l="0" r="0" t="0"/>
          <a:stretch/>
        </p:blipFill>
        <p:spPr>
          <a:xfrm>
            <a:off x="4253650" y="1809200"/>
            <a:ext cx="4763225" cy="23816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6"/>
                                        </p:tgtEl>
                                        <p:attrNameLst>
                                          <p:attrName>style.visibility</p:attrName>
                                        </p:attrNameLst>
                                      </p:cBhvr>
                                      <p:to>
                                        <p:strVal val="visible"/>
                                      </p:to>
                                    </p:set>
                                    <p:animEffect filter="fade" transition="in">
                                      <p:cBhvr>
                                        <p:cTn dur="1000"/>
                                        <p:tgtEl>
                                          <p:spTgt spid="306"/>
                                        </p:tgtEl>
                                      </p:cBhvr>
                                    </p:animEffect>
                                  </p:childTnLst>
                                </p:cTn>
                              </p:par>
                              <p:par>
                                <p:cTn fill="hold" nodeType="withEffect" presetClass="entr" presetID="10" presetSubtype="0">
                                  <p:stCondLst>
                                    <p:cond delay="0"/>
                                  </p:stCondLst>
                                  <p:childTnLst>
                                    <p:set>
                                      <p:cBhvr>
                                        <p:cTn dur="1" fill="hold">
                                          <p:stCondLst>
                                            <p:cond delay="0"/>
                                          </p:stCondLst>
                                        </p:cTn>
                                        <p:tgtEl>
                                          <p:spTgt spid="305"/>
                                        </p:tgtEl>
                                        <p:attrNameLst>
                                          <p:attrName>style.visibility</p:attrName>
                                        </p:attrNameLst>
                                      </p:cBhvr>
                                      <p:to>
                                        <p:strVal val="visible"/>
                                      </p:to>
                                    </p:set>
                                    <p:animEffect filter="fade" transition="in">
                                      <p:cBhvr>
                                        <p:cTn dur="1000"/>
                                        <p:tgtEl>
                                          <p:spTgt spid="3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0" name="Shape 310"/>
        <p:cNvGrpSpPr/>
        <p:nvPr/>
      </p:nvGrpSpPr>
      <p:grpSpPr>
        <a:xfrm>
          <a:off x="0" y="0"/>
          <a:ext cx="0" cy="0"/>
          <a:chOff x="0" y="0"/>
          <a:chExt cx="0" cy="0"/>
        </a:xfrm>
      </p:grpSpPr>
      <p:sp>
        <p:nvSpPr>
          <p:cNvPr id="311" name="Shape 311"/>
          <p:cNvSpPr txBox="1"/>
          <p:nvPr>
            <p:ph type="title"/>
          </p:nvPr>
        </p:nvSpPr>
        <p:spPr>
          <a:xfrm>
            <a:off x="311700" y="0"/>
            <a:ext cx="8520600" cy="57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2800" u="none" cap="none" strike="noStrike">
                <a:solidFill>
                  <a:schemeClr val="dk1"/>
                </a:solidFill>
                <a:latin typeface="Francois One"/>
                <a:ea typeface="Francois One"/>
                <a:cs typeface="Francois One"/>
                <a:sym typeface="Francois One"/>
              </a:rPr>
              <a:t>5 Tips for Falling Asleep Quicker</a:t>
            </a:r>
            <a:endParaRPr b="0" i="0" sz="2800" u="none" cap="none" strike="noStrike">
              <a:solidFill>
                <a:schemeClr val="dk1"/>
              </a:solidFill>
              <a:latin typeface="Francois One"/>
              <a:ea typeface="Francois One"/>
              <a:cs typeface="Francois One"/>
              <a:sym typeface="Francois One"/>
            </a:endParaRPr>
          </a:p>
        </p:txBody>
      </p:sp>
      <p:pic>
        <p:nvPicPr>
          <p:cNvPr descr="Sleep expert Matthew Walker describes the perfect conditions for falling asleep quicker. Following is a transcript of the video.&#10;&#10;Matthew Walker: My name is Matthew Walker. I am a professor of neuroscience and psychology at the University of California Berkeley and I am the author of the book, &quot;Why We Sleep.&quot;&#10;&#10;What are things that we can all do tonight and in the future to start getting better sleep? Well, beyond carving out a non-negotiable eight-hour sleep opportunity, there are probably at least five things that we can do.&#10;&#10;The first is that we have to try and maintain regularity. And if there's one thing that you take away from this, it would be going to bed at the same time and waking up at the same time, no matter whether it's the weekday or the weekend. Even if you've had a bad night of sleep, still wake up at the same time of day and reset.&#10;&#10;The second thing is that we are a dark-deprived society in this modern era and we need darkness in the evening to allow the release of a hormone called melatonin. And melatonin helps the healthy timing of our sleep.&#10;&#10;So try to dim down half the lights in your home in the hour before bed. Stay away from screens, especially those LED screens — they emit blue light that actually puts the breaks on melatonin. And those blue-light emitting devices fool your brain into thinking that it's still daytime, even though it's nighttime and you want to get to sleep.&#10;&#10;The third key ingredient is to keep it cool. Many of us actually have a bedroom that's too warm in terms of temperature.&#10;&#10;So an optimal temperature is about 68 degrees Fahrenheit or about 18 and a half degrees Celsius. And the reason is that your brain and your body need to drop their core temperature by about two or three degrees Fahrenheit to initiate good sleep. And that's the reason why you'll always find it easier to fall asleep in a room that's too cold than too hot. So having a cool room actually takes your brain and body in the right temperature direction to get good sleep.&#10;&#10;The fourth critical factor is actually avoiding alcohol and caffeine. Unfortunately, this makes me deeply unpopular but alcohol is perhaps the most misunderstood drug when it comes to sleep. People think that it helps them fall asleep. That's not actually true. Alcohol is a class of drugs that we call, &quot;the sedatives.&quot; And what you're doing is just knocking your brain out. You're not putting it into natural sleep.&#10;&#10;We also know that alcohol will fragment your sleep. So you'll wake up many more times throughout the night. And alcohol is also a very potent chemical for blocking your dream sleep or your rapid eye movement sleep.&#10;&#10;Caffeine is also a problem. Many of us know that caffeine can keep us awake. It's an alerting chemical, it's a stimulant in terms of a class of drugs. But few people know that even if you can have a cup of coffee after dinner and you fall asleep fine and maybe you stay asleep, the depth of the deep sleep that you have when there is caffeine within your brain isn't as deep as when you've abstained from that cup of coffee after dinner. So as a consequence, you wake up the next morning, you feel unrefreshed and you don't remember waking up or having a difficult time falling asleep but now you find yourself reaching for two or three cups of coffee in the morning and you develop this dependency, this addiction cycle.&#10;&#10;The fifth and final tip for better sleep is to not stay in bed awake. So if you haven't fallen asleep within 20 or so minutes or you've woken up and you're finding it difficult to fall back asleep, don't stay in bed awake. The reason is that your brain very quickly starts to learn the association between your bed being about the place that you're awake rather than your bed being about sleep. So the advice is to get up, go to another room and in dim light, just read a book. No screens, no email checking, no food. And only when you feel sleepy should you return to bed and that way you can then actually re-learn the association between your bedroom being about the place of sleep rather than being awake.&#10;&#10;I should also note that some people don't like the idea of getting up and going out to a different room if it's dark and they're warm in bed.&#10;&#10;An alternative is actually meditation. Meditation has been demonstrated in clinical trials to help people just relax the body, calm down the fight-or-flight branch of the nervous system that can happen when we wake up in the middle of the night and we have that Rolodex of anxiety thoughts. And by meditating, you can start to quiet the mind as well as the body and that also helps you fall back asleep more easily.&#10;&#10;Read more: http://www.businessinsider.com/sai&#10;&#10;FACEBOOK: https://www.facebook.com/techinsider&#10;TWITTER: https://twitter.com/techinsider&#10;INSTAGRAM: https://www.instagram.com/tech_insider/" id="312" name="Shape 312" title="Five Tips For Falling Asleep Quicker">
            <a:hlinkClick r:id="rId3"/>
          </p:cNvPr>
          <p:cNvPicPr preferRelativeResize="0"/>
          <p:nvPr/>
        </p:nvPicPr>
        <p:blipFill rotWithShape="1">
          <a:blip r:embed="rId4">
            <a:alphaModFix/>
          </a:blip>
          <a:srcRect b="0" l="0" r="0" t="0"/>
          <a:stretch/>
        </p:blipFill>
        <p:spPr>
          <a:xfrm>
            <a:off x="1591820" y="572700"/>
            <a:ext cx="5960368" cy="4470250"/>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6" name="Shape 316"/>
        <p:cNvGrpSpPr/>
        <p:nvPr/>
      </p:nvGrpSpPr>
      <p:grpSpPr>
        <a:xfrm>
          <a:off x="0" y="0"/>
          <a:ext cx="0" cy="0"/>
          <a:chOff x="0" y="0"/>
          <a:chExt cx="0" cy="0"/>
        </a:xfrm>
      </p:grpSpPr>
      <p:sp>
        <p:nvSpPr>
          <p:cNvPr id="317" name="Shape 317"/>
          <p:cNvSpPr txBox="1"/>
          <p:nvPr>
            <p:ph type="title"/>
          </p:nvPr>
        </p:nvSpPr>
        <p:spPr>
          <a:xfrm>
            <a:off x="311700" y="6670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Strategies for Better Sleeping</a:t>
            </a:r>
            <a:endParaRPr b="0" i="0" sz="3600" u="none" cap="none" strike="noStrike">
              <a:solidFill>
                <a:schemeClr val="dk1"/>
              </a:solidFill>
              <a:latin typeface="Francois One"/>
              <a:ea typeface="Francois One"/>
              <a:cs typeface="Francois One"/>
              <a:sym typeface="Francois One"/>
            </a:endParaRPr>
          </a:p>
        </p:txBody>
      </p:sp>
      <p:sp>
        <p:nvSpPr>
          <p:cNvPr id="318" name="Shape 318"/>
          <p:cNvSpPr txBox="1"/>
          <p:nvPr>
            <p:ph idx="1" type="body"/>
          </p:nvPr>
        </p:nvSpPr>
        <p:spPr>
          <a:xfrm>
            <a:off x="311700" y="782625"/>
            <a:ext cx="8520600" cy="633300"/>
          </a:xfrm>
          <a:prstGeom prst="rect">
            <a:avLst/>
          </a:prstGeom>
          <a:noFill/>
          <a:ln>
            <a:noFill/>
          </a:ln>
        </p:spPr>
        <p:txBody>
          <a:bodyPr anchorCtr="0" anchor="t" bIns="91425" lIns="91425" spcFirstLastPara="1" rIns="91425" wrap="square" tIns="91425">
            <a:noAutofit/>
          </a:bodyPr>
          <a:lstStyle/>
          <a:p>
            <a:pPr indent="-381000" lvl="0" marL="457200" marR="0" rtl="0" algn="l">
              <a:lnSpc>
                <a:spcPct val="150000"/>
              </a:lnSpc>
              <a:spcBef>
                <a:spcPts val="0"/>
              </a:spcBef>
              <a:spcAft>
                <a:spcPts val="0"/>
              </a:spcAft>
              <a:buClr>
                <a:srgbClr val="000000"/>
              </a:buClr>
              <a:buSzPts val="2400"/>
              <a:buFont typeface="Arial"/>
              <a:buAutoNum type="arabicPeriod"/>
            </a:pPr>
            <a:r>
              <a:rPr b="0" i="0" lang="en" sz="2400" u="none" cap="none" strike="noStrike">
                <a:solidFill>
                  <a:srgbClr val="000000"/>
                </a:solidFill>
                <a:latin typeface="Arial"/>
                <a:ea typeface="Arial"/>
                <a:cs typeface="Arial"/>
                <a:sym typeface="Arial"/>
              </a:rPr>
              <a:t>Must carve out 8 Hours. Period. This is Non-Negotiable</a:t>
            </a:r>
            <a:endParaRPr b="0" i="0" sz="2400" u="none" cap="none" strike="noStrike">
              <a:solidFill>
                <a:srgbClr val="000000"/>
              </a:solidFill>
              <a:latin typeface="Arial"/>
              <a:ea typeface="Arial"/>
              <a:cs typeface="Arial"/>
              <a:sym typeface="Arial"/>
            </a:endParaRPr>
          </a:p>
        </p:txBody>
      </p:sp>
      <p:sp>
        <p:nvSpPr>
          <p:cNvPr id="319" name="Shape 319"/>
          <p:cNvSpPr txBox="1"/>
          <p:nvPr>
            <p:ph idx="1" type="body"/>
          </p:nvPr>
        </p:nvSpPr>
        <p:spPr>
          <a:xfrm>
            <a:off x="311700" y="1351100"/>
            <a:ext cx="8520600" cy="6333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1600"/>
              </a:spcAft>
              <a:buClr>
                <a:schemeClr val="dk2"/>
              </a:buClr>
              <a:buSzPts val="1800"/>
              <a:buFont typeface="Arial"/>
              <a:buNone/>
            </a:pPr>
            <a:r>
              <a:rPr b="0" i="0" lang="en" sz="2400" u="none" cap="none" strike="noStrike">
                <a:solidFill>
                  <a:srgbClr val="000000"/>
                </a:solidFill>
                <a:latin typeface="Arial"/>
                <a:ea typeface="Arial"/>
                <a:cs typeface="Arial"/>
                <a:sym typeface="Arial"/>
              </a:rPr>
              <a:t>2.  Regularity - Go to bed and wake up at the same time</a:t>
            </a:r>
            <a:endParaRPr b="0" i="0" sz="2400" u="none" cap="none" strike="noStrike">
              <a:solidFill>
                <a:srgbClr val="000000"/>
              </a:solidFill>
              <a:latin typeface="Arial"/>
              <a:ea typeface="Arial"/>
              <a:cs typeface="Arial"/>
              <a:sym typeface="Arial"/>
            </a:endParaRPr>
          </a:p>
        </p:txBody>
      </p:sp>
      <p:sp>
        <p:nvSpPr>
          <p:cNvPr id="320" name="Shape 320"/>
          <p:cNvSpPr txBox="1"/>
          <p:nvPr>
            <p:ph idx="1" type="body"/>
          </p:nvPr>
        </p:nvSpPr>
        <p:spPr>
          <a:xfrm>
            <a:off x="311700" y="1938450"/>
            <a:ext cx="8520600" cy="633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1600"/>
              </a:spcAft>
              <a:buClr>
                <a:schemeClr val="dk2"/>
              </a:buClr>
              <a:buSzPts val="1800"/>
              <a:buFont typeface="Arial"/>
              <a:buNone/>
            </a:pPr>
            <a:r>
              <a:rPr b="0" i="0" lang="en" sz="2400" u="none" cap="none" strike="noStrike">
                <a:solidFill>
                  <a:srgbClr val="000000"/>
                </a:solidFill>
                <a:latin typeface="Arial"/>
                <a:ea typeface="Arial"/>
                <a:cs typeface="Arial"/>
                <a:sym typeface="Arial"/>
              </a:rPr>
              <a:t>3.  Keep it cool - body needs to drop about 2 degrees before it sleeps. 68 degrees is pretty ideal. Hot baths help</a:t>
            </a:r>
            <a:endParaRPr b="0" i="0" sz="2400" u="none" cap="none" strike="noStrike">
              <a:solidFill>
                <a:srgbClr val="000000"/>
              </a:solidFill>
              <a:latin typeface="Arial"/>
              <a:ea typeface="Arial"/>
              <a:cs typeface="Arial"/>
              <a:sym typeface="Arial"/>
            </a:endParaRPr>
          </a:p>
        </p:txBody>
      </p:sp>
      <p:sp>
        <p:nvSpPr>
          <p:cNvPr id="321" name="Shape 321"/>
          <p:cNvSpPr txBox="1"/>
          <p:nvPr>
            <p:ph idx="1" type="body"/>
          </p:nvPr>
        </p:nvSpPr>
        <p:spPr>
          <a:xfrm>
            <a:off x="311700" y="2780100"/>
            <a:ext cx="8520600" cy="633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1600"/>
              </a:spcAft>
              <a:buClr>
                <a:schemeClr val="dk2"/>
              </a:buClr>
              <a:buSzPts val="1800"/>
              <a:buFont typeface="Arial"/>
              <a:buNone/>
            </a:pPr>
            <a:r>
              <a:rPr b="0" i="0" lang="en" sz="2400" u="none" cap="none" strike="noStrike">
                <a:solidFill>
                  <a:srgbClr val="000000"/>
                </a:solidFill>
                <a:latin typeface="Arial"/>
                <a:ea typeface="Arial"/>
                <a:cs typeface="Arial"/>
                <a:sym typeface="Arial"/>
              </a:rPr>
              <a:t>4.  Darkness - Must have to release melatonin. Think about lights in room and lights from screen.</a:t>
            </a:r>
            <a:endParaRPr b="0" i="0" sz="2400" u="none" cap="none" strike="noStrike">
              <a:solidFill>
                <a:srgbClr val="000000"/>
              </a:solidFill>
              <a:latin typeface="Arial"/>
              <a:ea typeface="Arial"/>
              <a:cs typeface="Arial"/>
              <a:sym typeface="Arial"/>
            </a:endParaRPr>
          </a:p>
        </p:txBody>
      </p:sp>
      <p:sp>
        <p:nvSpPr>
          <p:cNvPr id="322" name="Shape 322"/>
          <p:cNvSpPr txBox="1"/>
          <p:nvPr>
            <p:ph idx="1" type="body"/>
          </p:nvPr>
        </p:nvSpPr>
        <p:spPr>
          <a:xfrm>
            <a:off x="311700" y="3668275"/>
            <a:ext cx="8520600" cy="633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1600"/>
              </a:spcAft>
              <a:buClr>
                <a:schemeClr val="dk2"/>
              </a:buClr>
              <a:buSzPts val="1800"/>
              <a:buFont typeface="Arial"/>
              <a:buNone/>
            </a:pPr>
            <a:r>
              <a:rPr b="0" i="0" lang="en" sz="2400" u="none" cap="none" strike="noStrike">
                <a:solidFill>
                  <a:srgbClr val="000000"/>
                </a:solidFill>
                <a:latin typeface="Arial"/>
                <a:ea typeface="Arial"/>
                <a:cs typeface="Arial"/>
                <a:sym typeface="Arial"/>
              </a:rPr>
              <a:t>5.  Do not stay in bed if awake for more than 20 mins</a:t>
            </a:r>
            <a:endParaRPr b="0" i="0" sz="2400" u="none" cap="none" strike="noStrike">
              <a:solidFill>
                <a:srgbClr val="000000"/>
              </a:solidFill>
              <a:latin typeface="Arial"/>
              <a:ea typeface="Arial"/>
              <a:cs typeface="Arial"/>
              <a:sym typeface="Arial"/>
            </a:endParaRPr>
          </a:p>
        </p:txBody>
      </p:sp>
      <p:sp>
        <p:nvSpPr>
          <p:cNvPr id="323" name="Shape 323"/>
          <p:cNvSpPr txBox="1"/>
          <p:nvPr>
            <p:ph idx="1" type="body"/>
          </p:nvPr>
        </p:nvSpPr>
        <p:spPr>
          <a:xfrm>
            <a:off x="311700" y="4209100"/>
            <a:ext cx="8520600" cy="633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1600"/>
              </a:spcAft>
              <a:buClr>
                <a:schemeClr val="dk2"/>
              </a:buClr>
              <a:buSzPts val="1800"/>
              <a:buFont typeface="Arial"/>
              <a:buNone/>
            </a:pPr>
            <a:r>
              <a:rPr b="0" i="0" lang="en" sz="2400" u="none" cap="none" strike="noStrike">
                <a:solidFill>
                  <a:srgbClr val="000000"/>
                </a:solidFill>
                <a:latin typeface="Arial"/>
                <a:ea typeface="Arial"/>
                <a:cs typeface="Arial"/>
                <a:sym typeface="Arial"/>
              </a:rPr>
              <a:t>6.  No caffeine in the afternoon. Avoid alcohol in evening. Depth of sleep is significantly affected</a:t>
            </a:r>
            <a:endParaRPr b="0" i="0" sz="2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9"/>
                                        </p:tgtEl>
                                        <p:attrNameLst>
                                          <p:attrName>style.visibility</p:attrName>
                                        </p:attrNameLst>
                                      </p:cBhvr>
                                      <p:to>
                                        <p:strVal val="visible"/>
                                      </p:to>
                                    </p:set>
                                    <p:animEffect filter="fade" transition="in">
                                      <p:cBhvr>
                                        <p:cTn dur="1000"/>
                                        <p:tgtEl>
                                          <p:spTgt spid="31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gtEl>
                                        <p:attrNameLst>
                                          <p:attrName>style.visibility</p:attrName>
                                        </p:attrNameLst>
                                      </p:cBhvr>
                                      <p:to>
                                        <p:strVal val="visible"/>
                                      </p:to>
                                    </p:set>
                                    <p:animEffect filter="fade" transition="in">
                                      <p:cBhvr>
                                        <p:cTn dur="1000"/>
                                        <p:tgtEl>
                                          <p:spTgt spid="3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1"/>
                                        </p:tgtEl>
                                        <p:attrNameLst>
                                          <p:attrName>style.visibility</p:attrName>
                                        </p:attrNameLst>
                                      </p:cBhvr>
                                      <p:to>
                                        <p:strVal val="visible"/>
                                      </p:to>
                                    </p:set>
                                    <p:animEffect filter="fade" transition="in">
                                      <p:cBhvr>
                                        <p:cTn dur="1000"/>
                                        <p:tgtEl>
                                          <p:spTgt spid="3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2"/>
                                        </p:tgtEl>
                                        <p:attrNameLst>
                                          <p:attrName>style.visibility</p:attrName>
                                        </p:attrNameLst>
                                      </p:cBhvr>
                                      <p:to>
                                        <p:strVal val="visible"/>
                                      </p:to>
                                    </p:set>
                                    <p:animEffect filter="fade" transition="in">
                                      <p:cBhvr>
                                        <p:cTn dur="1000"/>
                                        <p:tgtEl>
                                          <p:spTgt spid="3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3"/>
                                        </p:tgtEl>
                                        <p:attrNameLst>
                                          <p:attrName>style.visibility</p:attrName>
                                        </p:attrNameLst>
                                      </p:cBhvr>
                                      <p:to>
                                        <p:strVal val="visible"/>
                                      </p:to>
                                    </p:set>
                                    <p:animEffect filter="fade" transition="in">
                                      <p:cBhvr>
                                        <p:cTn dur="1000"/>
                                        <p:tgtEl>
                                          <p:spTgt spid="3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7" name="Shape 327"/>
        <p:cNvGrpSpPr/>
        <p:nvPr/>
      </p:nvGrpSpPr>
      <p:grpSpPr>
        <a:xfrm>
          <a:off x="0" y="0"/>
          <a:ext cx="0" cy="0"/>
          <a:chOff x="0" y="0"/>
          <a:chExt cx="0" cy="0"/>
        </a:xfrm>
      </p:grpSpPr>
      <p:sp>
        <p:nvSpPr>
          <p:cNvPr id="328" name="Shape 328"/>
          <p:cNvSpPr txBox="1"/>
          <p:nvPr>
            <p:ph type="title"/>
          </p:nvPr>
        </p:nvSpPr>
        <p:spPr>
          <a:xfrm>
            <a:off x="6648675" y="975800"/>
            <a:ext cx="2427300" cy="1113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How can you make </a:t>
            </a:r>
            <a:br>
              <a:rPr b="0" i="0" lang="en" sz="3600" u="none" cap="none" strike="noStrike">
                <a:solidFill>
                  <a:schemeClr val="dk1"/>
                </a:solidFill>
                <a:latin typeface="Francois One"/>
                <a:ea typeface="Francois One"/>
                <a:cs typeface="Francois One"/>
                <a:sym typeface="Francois One"/>
              </a:rPr>
            </a:br>
            <a:r>
              <a:rPr b="0" i="0" lang="en" sz="3600" u="none" cap="none" strike="noStrike">
                <a:solidFill>
                  <a:srgbClr val="FF0000"/>
                </a:solidFill>
                <a:latin typeface="Francois One"/>
                <a:ea typeface="Francois One"/>
                <a:cs typeface="Francois One"/>
                <a:sym typeface="Francois One"/>
              </a:rPr>
              <a:t>8 hours</a:t>
            </a:r>
            <a:r>
              <a:rPr b="0" i="0" lang="en" sz="3600" u="none" cap="none" strike="noStrike">
                <a:solidFill>
                  <a:schemeClr val="dk1"/>
                </a:solidFill>
                <a:latin typeface="Francois One"/>
                <a:ea typeface="Francois One"/>
                <a:cs typeface="Francois One"/>
                <a:sym typeface="Francois One"/>
              </a:rPr>
              <a:t> of sleep non-</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negotiable? </a:t>
            </a:r>
            <a:endParaRPr b="0" i="0" sz="3600" u="none" cap="none" strike="noStrike">
              <a:solidFill>
                <a:schemeClr val="dk1"/>
              </a:solidFill>
              <a:latin typeface="Francois One"/>
              <a:ea typeface="Francois One"/>
              <a:cs typeface="Francois One"/>
              <a:sym typeface="Francois One"/>
            </a:endParaRPr>
          </a:p>
          <a:p>
            <a:pPr indent="0" lvl="0" marL="0" marR="0" rtl="0" algn="ctr">
              <a:lnSpc>
                <a:spcPct val="100000"/>
              </a:lnSpc>
              <a:spcBef>
                <a:spcPts val="0"/>
              </a:spcBef>
              <a:spcAft>
                <a:spcPts val="0"/>
              </a:spcAft>
              <a:buClr>
                <a:schemeClr val="dk1"/>
              </a:buClr>
              <a:buSzPts val="2800"/>
              <a:buFont typeface="Arial"/>
              <a:buNone/>
            </a:pPr>
            <a:r>
              <a:t/>
            </a:r>
            <a:endParaRPr b="0" i="0" sz="3600" u="none" cap="none" strike="noStrike">
              <a:solidFill>
                <a:schemeClr val="dk1"/>
              </a:solidFill>
              <a:latin typeface="Francois One"/>
              <a:ea typeface="Francois One"/>
              <a:cs typeface="Francois One"/>
              <a:sym typeface="Francois One"/>
            </a:endParaRPr>
          </a:p>
        </p:txBody>
      </p:sp>
      <p:pic>
        <p:nvPicPr>
          <p:cNvPr id="329" name="Shape 329"/>
          <p:cNvPicPr preferRelativeResize="0"/>
          <p:nvPr/>
        </p:nvPicPr>
        <p:blipFill rotWithShape="1">
          <a:blip r:embed="rId3">
            <a:alphaModFix/>
          </a:blip>
          <a:srcRect b="0" l="0" r="0" t="0"/>
          <a:stretch/>
        </p:blipFill>
        <p:spPr>
          <a:xfrm>
            <a:off x="0" y="-10975"/>
            <a:ext cx="6648673" cy="5143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Raise your hand if this is a typical night for you during the week?</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3" name="Shape 333"/>
        <p:cNvGrpSpPr/>
        <p:nvPr/>
      </p:nvGrpSpPr>
      <p:grpSpPr>
        <a:xfrm>
          <a:off x="0" y="0"/>
          <a:ext cx="0" cy="0"/>
          <a:chOff x="0" y="0"/>
          <a:chExt cx="0" cy="0"/>
        </a:xfrm>
      </p:grpSpPr>
      <p:pic>
        <p:nvPicPr>
          <p:cNvPr descr="It's a fact, most teenagers do not get enough sleep.  This song was created to inspire my students to value their sleep and make it more of a priority to improve their health.  Enjoy!" id="334" name="Shape 334" title="Sleep Rap">
            <a:hlinkClick r:id="rId3"/>
          </p:cNvPr>
          <p:cNvPicPr preferRelativeResize="0"/>
          <p:nvPr/>
        </p:nvPicPr>
        <p:blipFill rotWithShape="1">
          <a:blip r:embed="rId4">
            <a:alphaModFix/>
          </a:blip>
          <a:srcRect b="0" l="0" r="0" t="0"/>
          <a:stretch/>
        </p:blipFill>
        <p:spPr>
          <a:xfrm>
            <a:off x="1143000" y="0"/>
            <a:ext cx="6858008" cy="5143500"/>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8" name="Shape 338"/>
        <p:cNvGrpSpPr/>
        <p:nvPr/>
      </p:nvGrpSpPr>
      <p:grpSpPr>
        <a:xfrm>
          <a:off x="0" y="0"/>
          <a:ext cx="0" cy="0"/>
          <a:chOff x="0" y="0"/>
          <a:chExt cx="0" cy="0"/>
        </a:xfrm>
      </p:grpSpPr>
      <p:sp>
        <p:nvSpPr>
          <p:cNvPr id="339" name="Shape 339"/>
          <p:cNvSpPr txBox="1"/>
          <p:nvPr>
            <p:ph type="title"/>
          </p:nvPr>
        </p:nvSpPr>
        <p:spPr>
          <a:xfrm>
            <a:off x="311700" y="110090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Could finish with a Sleep Goal, Sleep Advocacy Poster or Sleep Decision Making scenario (consider the consequences)</a:t>
            </a:r>
            <a:endParaRPr b="0" i="0" sz="3600" u="none" cap="none" strike="noStrike">
              <a:solidFill>
                <a:schemeClr val="dk1"/>
              </a:solidFill>
              <a:latin typeface="Francois One"/>
              <a:ea typeface="Francois One"/>
              <a:cs typeface="Francois One"/>
              <a:sym typeface="Francois One"/>
            </a:endParaRPr>
          </a:p>
          <a:p>
            <a:pPr indent="0" lvl="0" marL="0" marR="0" rtl="0" algn="l">
              <a:lnSpc>
                <a:spcPct val="100000"/>
              </a:lnSpc>
              <a:spcBef>
                <a:spcPts val="0"/>
              </a:spcBef>
              <a:spcAft>
                <a:spcPts val="0"/>
              </a:spcAft>
              <a:buClr>
                <a:schemeClr val="dk1"/>
              </a:buClr>
              <a:buSzPts val="2800"/>
              <a:buFont typeface="Arial"/>
              <a:buNone/>
            </a:pPr>
            <a:r>
              <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How do you </a:t>
            </a:r>
            <a:r>
              <a:rPr b="0" i="0" lang="en" sz="3600" u="none" cap="none" strike="noStrike">
                <a:solidFill>
                  <a:srgbClr val="0000FF"/>
                </a:solidFill>
                <a:latin typeface="Francois One"/>
                <a:ea typeface="Francois One"/>
                <a:cs typeface="Francois One"/>
                <a:sym typeface="Francois One"/>
              </a:rPr>
              <a:t>physically feel</a:t>
            </a:r>
            <a:r>
              <a:rPr b="0" i="0" lang="en" sz="3600" u="none" cap="none" strike="noStrike">
                <a:solidFill>
                  <a:schemeClr val="dk1"/>
                </a:solidFill>
                <a:latin typeface="Francois One"/>
                <a:ea typeface="Francois One"/>
                <a:cs typeface="Francois One"/>
                <a:sym typeface="Francois One"/>
              </a:rPr>
              <a:t> when you don’t get enough sleep?</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Shape 88"/>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How do you </a:t>
            </a:r>
            <a:r>
              <a:rPr b="0" i="0" lang="en" sz="3600" u="none" cap="none" strike="noStrike">
                <a:solidFill>
                  <a:srgbClr val="0000FF"/>
                </a:solidFill>
                <a:latin typeface="Francois One"/>
                <a:ea typeface="Francois One"/>
                <a:cs typeface="Francois One"/>
                <a:sym typeface="Francois One"/>
              </a:rPr>
              <a:t>mentally or emotionally feel</a:t>
            </a:r>
            <a:r>
              <a:rPr b="0" i="0" lang="en" sz="3600" u="none" cap="none" strike="noStrike">
                <a:solidFill>
                  <a:schemeClr val="dk1"/>
                </a:solidFill>
                <a:latin typeface="Francois One"/>
                <a:ea typeface="Francois One"/>
                <a:cs typeface="Francois One"/>
                <a:sym typeface="Francois One"/>
              </a:rPr>
              <a:t> when you don’t get enough sleep?</a:t>
            </a:r>
            <a:endParaRPr b="0" i="0" sz="3600" u="none" cap="none" strike="noStrike">
              <a:solidFill>
                <a:schemeClr val="dk1"/>
              </a:solidFill>
              <a:latin typeface="Francois One"/>
              <a:ea typeface="Francois One"/>
              <a:cs typeface="Francois One"/>
              <a:sym typeface="Francois On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For those of you </a:t>
            </a:r>
            <a:r>
              <a:rPr b="0" i="0" lang="en" sz="3600" u="none" cap="none" strike="noStrike">
                <a:solidFill>
                  <a:srgbClr val="FF0000"/>
                </a:solidFill>
                <a:latin typeface="Francois One"/>
                <a:ea typeface="Francois One"/>
                <a:cs typeface="Francois One"/>
                <a:sym typeface="Francois One"/>
              </a:rPr>
              <a:t>under 7 hours</a:t>
            </a:r>
            <a:r>
              <a:rPr b="0" i="0" lang="en" sz="3600" u="none" cap="none" strike="noStrike">
                <a:solidFill>
                  <a:schemeClr val="dk1"/>
                </a:solidFill>
                <a:latin typeface="Francois One"/>
                <a:ea typeface="Francois One"/>
                <a:cs typeface="Francois One"/>
                <a:sym typeface="Francois One"/>
              </a:rPr>
              <a:t>, tell us some reasons </a:t>
            </a:r>
            <a:r>
              <a:rPr b="0" i="0" lang="en" sz="3600" u="none" cap="none" strike="noStrike">
                <a:solidFill>
                  <a:srgbClr val="FF0000"/>
                </a:solidFill>
                <a:latin typeface="Francois One"/>
                <a:ea typeface="Francois One"/>
                <a:cs typeface="Francois One"/>
                <a:sym typeface="Francois One"/>
              </a:rPr>
              <a:t>why?</a:t>
            </a:r>
            <a:endParaRPr b="0" i="0" sz="3600" u="none" cap="none" strike="noStrike">
              <a:solidFill>
                <a:srgbClr val="FF0000"/>
              </a:solidFill>
              <a:latin typeface="Francois One"/>
              <a:ea typeface="Francois One"/>
              <a:cs typeface="Francois One"/>
              <a:sym typeface="Francois One"/>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18603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0" i="0" lang="en" sz="3600" u="none" cap="none" strike="noStrike">
                <a:solidFill>
                  <a:schemeClr val="dk1"/>
                </a:solidFill>
                <a:latin typeface="Francois One"/>
                <a:ea typeface="Francois One"/>
                <a:cs typeface="Francois One"/>
                <a:sym typeface="Francois One"/>
              </a:rPr>
              <a:t>For those of you </a:t>
            </a:r>
            <a:r>
              <a:rPr b="0" i="0" lang="en" sz="3600" u="none" cap="none" strike="noStrike">
                <a:solidFill>
                  <a:srgbClr val="FF0000"/>
                </a:solidFill>
                <a:latin typeface="Francois One"/>
                <a:ea typeface="Francois One"/>
                <a:cs typeface="Francois One"/>
                <a:sym typeface="Francois One"/>
              </a:rPr>
              <a:t>8 hours or over</a:t>
            </a:r>
            <a:r>
              <a:rPr b="0" i="0" lang="en" sz="3600" u="none" cap="none" strike="noStrike">
                <a:solidFill>
                  <a:schemeClr val="dk1"/>
                </a:solidFill>
                <a:latin typeface="Francois One"/>
                <a:ea typeface="Francois One"/>
                <a:cs typeface="Francois One"/>
                <a:sym typeface="Francois One"/>
              </a:rPr>
              <a:t>, tell us  </a:t>
            </a:r>
            <a:r>
              <a:rPr b="0" i="0" lang="en" sz="3600" u="none" cap="none" strike="noStrike">
                <a:solidFill>
                  <a:srgbClr val="FF0000"/>
                </a:solidFill>
                <a:latin typeface="Francois One"/>
                <a:ea typeface="Francois One"/>
                <a:cs typeface="Francois One"/>
                <a:sym typeface="Francois One"/>
              </a:rPr>
              <a:t>how</a:t>
            </a:r>
            <a:r>
              <a:rPr b="0" i="0" lang="en" sz="3600" u="none" cap="none" strike="noStrike">
                <a:solidFill>
                  <a:srgbClr val="000000"/>
                </a:solidFill>
                <a:latin typeface="Francois One"/>
                <a:ea typeface="Francois One"/>
                <a:cs typeface="Francois One"/>
                <a:sym typeface="Francois One"/>
              </a:rPr>
              <a:t> you do it?  </a:t>
            </a:r>
            <a:endParaRPr b="0" i="0" sz="3600" u="none" cap="none" strike="noStrike">
              <a:solidFill>
                <a:srgbClr val="000000"/>
              </a:solidFill>
              <a:latin typeface="Francois One"/>
              <a:ea typeface="Francois One"/>
              <a:cs typeface="Francois One"/>
              <a:sym typeface="Francois One"/>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