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9"/>
  </p:notesMasterIdLst>
  <p:sldIdLst>
    <p:sldId id="269" r:id="rId2"/>
    <p:sldId id="272" r:id="rId3"/>
    <p:sldId id="273" r:id="rId4"/>
    <p:sldId id="271" r:id="rId5"/>
    <p:sldId id="274" r:id="rId6"/>
    <p:sldId id="275" r:id="rId7"/>
    <p:sldId id="276" r:id="rId8"/>
  </p:sldIdLst>
  <p:sldSz cx="9144000" cy="6858000" type="screen4x3"/>
  <p:notesSz cx="6858000" cy="9144000"/>
  <p:embeddedFontLst>
    <p:embeddedFont>
      <p:font typeface="Francois One" panose="020B0604020202020204" charset="0"/>
      <p:regular r:id="rId10"/>
    </p:embeddedFont>
    <p:embeddedFont>
      <p:font typeface="Calibri" panose="020F0502020204030204" pitchFamily="34" charset="0"/>
      <p:regular r:id="rId11"/>
      <p:bold r:id="rId12"/>
      <p:italic r:id="rId13"/>
      <p:boldItalic r:id="rId1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3" d="100"/>
          <a:sy n="43" d="100"/>
        </p:scale>
        <p:origin x="648" y="5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font" Target="fonts/font5.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7"/>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2" y="0"/>
            <a:ext cx="2971800" cy="458787"/>
          </a:xfrm>
          <a:prstGeom prst="rect">
            <a:avLst/>
          </a:prstGeom>
          <a:noFill/>
          <a:ln>
            <a:noFill/>
          </a:ln>
        </p:spPr>
        <p:txBody>
          <a:bodyPr spcFirstLastPara="1" wrap="square" lIns="91425" tIns="91425" rIns="91425" bIns="91425" anchor="t" anchorCtr="0"/>
          <a:lstStyle>
            <a:lvl1pPr marR="0" lvl="0" algn="r" rtl="0">
              <a:lnSpc>
                <a:spcPct val="100000"/>
              </a:lnSpc>
              <a:spcBef>
                <a:spcPts val="0"/>
              </a:spcBef>
              <a:spcAft>
                <a:spcPts val="0"/>
              </a:spcAft>
              <a:buSzPts val="1400"/>
              <a:buNone/>
              <a:defRPr sz="1200" b="0" i="0" u="none" strike="noStrike" cap="none">
                <a:solidFill>
                  <a:srgbClr val="000000"/>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t" anchorCtr="0"/>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8685212"/>
            <a:ext cx="2971800" cy="458787"/>
          </a:xfrm>
          <a:prstGeom prst="rect">
            <a:avLst/>
          </a:prstGeom>
          <a:noFill/>
          <a:ln>
            <a:noFill/>
          </a:ln>
        </p:spPr>
        <p:txBody>
          <a:bodyPr spcFirstLastPara="1" wrap="square" lIns="91425" tIns="91425" rIns="91425" bIns="91425" anchor="b" anchorCtr="0"/>
          <a:lstStyle>
            <a:lvl1pPr marR="0" lvl="0"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rgbClr val="000000"/>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2" y="8685212"/>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a:t>
            </a:fld>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3:notes"/>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028797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6:notes"/>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2" name="Google Shape;92;p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82269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6:notes"/>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2" name="Google Shape;92;p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209091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6:notes"/>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800" b="0" i="0" u="none" strike="noStrike" cap="none" dirty="0" smtClean="0">
                <a:solidFill>
                  <a:srgbClr val="000000"/>
                </a:solidFill>
                <a:effectLst/>
                <a:latin typeface="Arial"/>
                <a:ea typeface="Arial"/>
                <a:cs typeface="Arial"/>
                <a:sym typeface="Arial"/>
              </a:rPr>
              <a:t>Explain to students that community assets can be used as a foundation for community improvement.</a:t>
            </a:r>
          </a:p>
          <a:p>
            <a:pPr marL="0" lvl="0" indent="0" algn="l" rtl="0">
              <a:spcBef>
                <a:spcPts val="0"/>
              </a:spcBef>
              <a:spcAft>
                <a:spcPts val="0"/>
              </a:spcAft>
              <a:buNone/>
            </a:pPr>
            <a:endParaRPr dirty="0"/>
          </a:p>
        </p:txBody>
      </p:sp>
      <p:sp>
        <p:nvSpPr>
          <p:cNvPr id="92" name="Google Shape;92;p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127544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6:notes"/>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2" name="Google Shape;92;p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623993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6:notes"/>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2" name="Google Shape;92;p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91143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
        <p:nvSpPr>
          <p:cNvPr id="16" name="Google Shape;16;p2"/>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SzPts val="1400"/>
              <a:buNone/>
              <a:defRPr sz="1200" b="0" i="0" u="none" strike="noStrike" cap="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7" name="Google Shape;17;p2"/>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8" name="Google Shape;18;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a:off x="722313" y="4406902"/>
            <a:ext cx="7772400" cy="136207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4000" b="1"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80" name="Google Shape;80;p12"/>
          <p:cNvSpPr txBox="1">
            <a:spLocks noGrp="1"/>
          </p:cNvSpPr>
          <p:nvPr>
            <p:ph type="body" idx="1"/>
          </p:nvPr>
        </p:nvSpPr>
        <p:spPr>
          <a:xfrm>
            <a:off x="722313" y="2906713"/>
            <a:ext cx="7772400" cy="1500187"/>
          </a:xfrm>
          <a:prstGeom prst="rect">
            <a:avLst/>
          </a:prstGeom>
          <a:noFill/>
          <a:ln>
            <a:noFill/>
          </a:ln>
        </p:spPr>
        <p:txBody>
          <a:bodyPr spcFirstLastPara="1" wrap="square" lIns="91425" tIns="91425" rIns="91425" bIns="91425" anchor="b" anchorCtr="0"/>
          <a:lstStyle>
            <a:lvl1pPr marL="457200" marR="0" lvl="0" indent="-228600" algn="l"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1pPr>
            <a:lvl2pPr marL="914400" marR="0" lvl="1" indent="-228600" algn="l" rtl="0">
              <a:spcBef>
                <a:spcPts val="360"/>
              </a:spcBef>
              <a:spcAft>
                <a:spcPts val="0"/>
              </a:spcAft>
              <a:buClr>
                <a:srgbClr val="888888"/>
              </a:buClr>
              <a:buSzPts val="1800"/>
              <a:buFont typeface="Arial"/>
              <a:buNone/>
              <a:defRPr sz="1800" b="0" i="0" u="none" strike="noStrike" cap="none">
                <a:solidFill>
                  <a:srgbClr val="888888"/>
                </a:solidFill>
                <a:latin typeface="Calibri"/>
                <a:ea typeface="Calibri"/>
                <a:cs typeface="Calibri"/>
                <a:sym typeface="Calibri"/>
              </a:defRPr>
            </a:lvl2pPr>
            <a:lvl3pPr marL="1371600" marR="0" lvl="2" indent="-228600" algn="l" rtl="0">
              <a:spcBef>
                <a:spcPts val="32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3pPr>
            <a:lvl4pPr marL="1828800" marR="0" lvl="3"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4pPr>
            <a:lvl5pPr marL="2286000" marR="0" lvl="4"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5pPr>
            <a:lvl6pPr marL="2743200" marR="0" lvl="5"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6pPr>
            <a:lvl7pPr marL="3200400" marR="0" lvl="6"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7pPr>
            <a:lvl8pPr marL="3657600" marR="0" lvl="7"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8pPr>
            <a:lvl9pPr marL="4114800" marR="0" lvl="8"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9pPr>
          </a:lstStyle>
          <a:p>
            <a:endParaRPr/>
          </a:p>
        </p:txBody>
      </p:sp>
      <p:sp>
        <p:nvSpPr>
          <p:cNvPr id="81" name="Google Shape;81;p12"/>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SzPts val="1400"/>
              <a:buNone/>
              <a:defRPr sz="1200" b="0" i="0" u="none" strike="noStrike" cap="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2" name="Google Shape;82;p12"/>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3" name="Google Shape;83;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9"/>
        <p:cNvGrpSpPr/>
        <p:nvPr/>
      </p:nvGrpSpPr>
      <p:grpSpPr>
        <a:xfrm>
          <a:off x="0" y="0"/>
          <a:ext cx="0" cy="0"/>
          <a:chOff x="0" y="0"/>
          <a:chExt cx="0" cy="0"/>
        </a:xfrm>
      </p:grpSpPr>
      <p:sp>
        <p:nvSpPr>
          <p:cNvPr id="20" name="Google Shape;20;p3"/>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21" name="Google Shape;21;p3"/>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SzPts val="1400"/>
              <a:buNone/>
              <a:defRPr sz="1200" b="0" i="0" u="none" strike="noStrike" cap="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2" name="Google Shape;22;p3"/>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3" name="Google Shape;23;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0"/>
        <p:cNvGrpSpPr/>
        <p:nvPr/>
      </p:nvGrpSpPr>
      <p:grpSpPr>
        <a:xfrm>
          <a:off x="0" y="0"/>
          <a:ext cx="0" cy="0"/>
          <a:chOff x="0" y="0"/>
          <a:chExt cx="0" cy="0"/>
        </a:xfrm>
      </p:grpSpPr>
      <p:sp>
        <p:nvSpPr>
          <p:cNvPr id="31" name="Google Shape;31;p5"/>
          <p:cNvSpPr txBox="1">
            <a:spLocks noGrp="1"/>
          </p:cNvSpPr>
          <p:nvPr>
            <p:ph type="ctrTitle"/>
          </p:nvPr>
        </p:nvSpPr>
        <p:spPr>
          <a:xfrm>
            <a:off x="685800" y="2130427"/>
            <a:ext cx="7772400" cy="14700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32" name="Google Shape;32;p5"/>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lstStyle>
            <a:lvl1pPr marR="0" lvl="0" algn="ctr" rtl="0">
              <a:spcBef>
                <a:spcPts val="640"/>
              </a:spcBef>
              <a:spcAft>
                <a:spcPts val="0"/>
              </a:spcAft>
              <a:buClr>
                <a:srgbClr val="888888"/>
              </a:buClr>
              <a:buSzPts val="3200"/>
              <a:buFont typeface="Arial"/>
              <a:buNone/>
              <a:defRPr sz="3200" b="0" i="0" u="none" strike="noStrike" cap="none">
                <a:solidFill>
                  <a:srgbClr val="888888"/>
                </a:solidFill>
                <a:latin typeface="Calibri"/>
                <a:ea typeface="Calibri"/>
                <a:cs typeface="Calibri"/>
                <a:sym typeface="Calibri"/>
              </a:defRPr>
            </a:lvl1pPr>
            <a:lvl2pPr marR="0" lvl="1" algn="ctr" rtl="0">
              <a:spcBef>
                <a:spcPts val="560"/>
              </a:spcBef>
              <a:spcAft>
                <a:spcPts val="0"/>
              </a:spcAft>
              <a:buClr>
                <a:srgbClr val="888888"/>
              </a:buClr>
              <a:buSzPts val="2800"/>
              <a:buFont typeface="Arial"/>
              <a:buNone/>
              <a:defRPr sz="2800" b="0" i="0" u="none" strike="noStrike" cap="none">
                <a:solidFill>
                  <a:srgbClr val="888888"/>
                </a:solidFill>
                <a:latin typeface="Calibri"/>
                <a:ea typeface="Calibri"/>
                <a:cs typeface="Calibri"/>
                <a:sym typeface="Calibri"/>
              </a:defRPr>
            </a:lvl2pPr>
            <a:lvl3pPr marR="0" lvl="2" algn="ctr" rtl="0">
              <a:spcBef>
                <a:spcPts val="480"/>
              </a:spcBef>
              <a:spcAft>
                <a:spcPts val="0"/>
              </a:spcAft>
              <a:buClr>
                <a:srgbClr val="888888"/>
              </a:buClr>
              <a:buSzPts val="2400"/>
              <a:buFont typeface="Arial"/>
              <a:buNone/>
              <a:defRPr sz="2400" b="0" i="0" u="none" strike="noStrike" cap="none">
                <a:solidFill>
                  <a:srgbClr val="888888"/>
                </a:solidFill>
                <a:latin typeface="Calibri"/>
                <a:ea typeface="Calibri"/>
                <a:cs typeface="Calibri"/>
                <a:sym typeface="Calibri"/>
              </a:defRPr>
            </a:lvl3pPr>
            <a:lvl4pPr marR="0" lvl="3"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4pPr>
            <a:lvl5pPr marR="0" lvl="4"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5pPr>
            <a:lvl6pPr marR="0" lvl="5"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6pPr>
            <a:lvl7pPr marR="0" lvl="6"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7pPr>
            <a:lvl8pPr marR="0" lvl="7"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8pPr>
            <a:lvl9pPr marR="0" lvl="8"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33" name="Google Shape;33;p5"/>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SzPts val="1400"/>
              <a:buNone/>
              <a:defRPr sz="1200" b="0" i="0" u="none" strike="noStrike" cap="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4" name="Google Shape;34;p5"/>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5" name="Google Shape;35;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36"/>
        <p:cNvGrpSpPr/>
        <p:nvPr/>
      </p:nvGrpSpPr>
      <p:grpSpPr>
        <a:xfrm>
          <a:off x="0" y="0"/>
          <a:ext cx="0" cy="0"/>
          <a:chOff x="0" y="0"/>
          <a:chExt cx="0" cy="0"/>
        </a:xfrm>
      </p:grpSpPr>
      <p:sp>
        <p:nvSpPr>
          <p:cNvPr id="37" name="Google Shape;37;p6"/>
          <p:cNvSpPr txBox="1">
            <a:spLocks noGrp="1"/>
          </p:cNvSpPr>
          <p:nvPr>
            <p:ph type="title"/>
          </p:nvPr>
        </p:nvSpPr>
        <p:spPr>
          <a:xfrm rot="5400000">
            <a:off x="4732337" y="2171703"/>
            <a:ext cx="5851525" cy="20574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38" name="Google Shape;38;p6"/>
          <p:cNvSpPr txBox="1">
            <a:spLocks noGrp="1"/>
          </p:cNvSpPr>
          <p:nvPr>
            <p:ph type="body" idx="1"/>
          </p:nvPr>
        </p:nvSpPr>
        <p:spPr>
          <a:xfrm rot="5400000">
            <a:off x="541338" y="190503"/>
            <a:ext cx="5851525" cy="60198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39" name="Google Shape;39;p6"/>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SzPts val="1400"/>
              <a:buNone/>
              <a:defRPr sz="1200" b="0" i="0" u="none" strike="noStrike" cap="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0" name="Google Shape;40;p6"/>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1" name="Google Shape;41;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42"/>
        <p:cNvGrpSpPr/>
        <p:nvPr/>
      </p:nvGrpSpPr>
      <p:grpSpPr>
        <a:xfrm>
          <a:off x="0" y="0"/>
          <a:ext cx="0" cy="0"/>
          <a:chOff x="0" y="0"/>
          <a:chExt cx="0" cy="0"/>
        </a:xfrm>
      </p:grpSpPr>
      <p:sp>
        <p:nvSpPr>
          <p:cNvPr id="43" name="Google Shape;43;p7"/>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44" name="Google Shape;44;p7"/>
          <p:cNvSpPr txBox="1">
            <a:spLocks noGrp="1"/>
          </p:cNvSpPr>
          <p:nvPr>
            <p:ph type="body" idx="1"/>
          </p:nvPr>
        </p:nvSpPr>
        <p:spPr>
          <a:xfrm rot="5400000">
            <a:off x="2309019" y="-251619"/>
            <a:ext cx="4525962" cy="82296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45" name="Google Shape;45;p7"/>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SzPts val="1400"/>
              <a:buNone/>
              <a:defRPr sz="1200" b="0" i="0" u="none" strike="noStrike" cap="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6" name="Google Shape;46;p7"/>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7" name="Google Shape;47;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48"/>
        <p:cNvGrpSpPr/>
        <p:nvPr/>
      </p:nvGrpSpPr>
      <p:grpSpPr>
        <a:xfrm>
          <a:off x="0" y="0"/>
          <a:ext cx="0" cy="0"/>
          <a:chOff x="0" y="0"/>
          <a:chExt cx="0" cy="0"/>
        </a:xfrm>
      </p:grpSpPr>
      <p:sp>
        <p:nvSpPr>
          <p:cNvPr id="49" name="Google Shape;49;p8"/>
          <p:cNvSpPr txBox="1">
            <a:spLocks noGrp="1"/>
          </p:cNvSpPr>
          <p:nvPr>
            <p:ph type="title"/>
          </p:nvPr>
        </p:nvSpPr>
        <p:spPr>
          <a:xfrm>
            <a:off x="1792288" y="4800600"/>
            <a:ext cx="5486400" cy="566738"/>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2000" b="1"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50" name="Google Shape;50;p8"/>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51" name="Google Shape;51;p8"/>
          <p:cNvSpPr txBox="1">
            <a:spLocks noGrp="1"/>
          </p:cNvSpPr>
          <p:nvPr>
            <p:ph type="body" idx="1"/>
          </p:nvPr>
        </p:nvSpPr>
        <p:spPr>
          <a:xfrm>
            <a:off x="1792288" y="5367338"/>
            <a:ext cx="5486400" cy="804862"/>
          </a:xfrm>
          <a:prstGeom prst="rect">
            <a:avLst/>
          </a:prstGeom>
          <a:noFill/>
          <a:ln>
            <a:noFill/>
          </a:ln>
        </p:spPr>
        <p:txBody>
          <a:bodyPr spcFirstLastPara="1" wrap="square" lIns="91425" tIns="91425" rIns="91425" bIns="91425" anchor="t" anchorCtr="0"/>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1pPr>
            <a:lvl2pPr marL="914400" marR="0" lvl="1" indent="-228600" algn="l" rtl="0">
              <a:spcBef>
                <a:spcPts val="24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3pPr>
            <a:lvl4pPr marL="1828800" marR="0" lvl="3"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4pPr>
            <a:lvl5pPr marL="2286000" marR="0" lvl="4"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52" name="Google Shape;52;p8"/>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SzPts val="1400"/>
              <a:buNone/>
              <a:defRPr sz="1200" b="0" i="0" u="none" strike="noStrike" cap="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3" name="Google Shape;53;p8"/>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4" name="Google Shape;54;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5"/>
        <p:cNvGrpSpPr/>
        <p:nvPr/>
      </p:nvGrpSpPr>
      <p:grpSpPr>
        <a:xfrm>
          <a:off x="0" y="0"/>
          <a:ext cx="0" cy="0"/>
          <a:chOff x="0" y="0"/>
          <a:chExt cx="0" cy="0"/>
        </a:xfrm>
      </p:grpSpPr>
      <p:sp>
        <p:nvSpPr>
          <p:cNvPr id="56" name="Google Shape;5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2000" b="1"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57" name="Google Shape;57;p9"/>
          <p:cNvSpPr txBox="1">
            <a:spLocks noGrp="1"/>
          </p:cNvSpPr>
          <p:nvPr>
            <p:ph type="body" idx="1"/>
          </p:nvPr>
        </p:nvSpPr>
        <p:spPr>
          <a:xfrm>
            <a:off x="3575050" y="273052"/>
            <a:ext cx="5111750" cy="5853113"/>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58" name="Google Shape;58;p9"/>
          <p:cNvSpPr txBox="1">
            <a:spLocks noGrp="1"/>
          </p:cNvSpPr>
          <p:nvPr>
            <p:ph type="body" idx="2"/>
          </p:nvPr>
        </p:nvSpPr>
        <p:spPr>
          <a:xfrm>
            <a:off x="457201" y="1435102"/>
            <a:ext cx="3008313" cy="4691063"/>
          </a:xfrm>
          <a:prstGeom prst="rect">
            <a:avLst/>
          </a:prstGeom>
          <a:noFill/>
          <a:ln>
            <a:noFill/>
          </a:ln>
        </p:spPr>
        <p:txBody>
          <a:bodyPr spcFirstLastPara="1" wrap="square" lIns="91425" tIns="91425" rIns="91425" bIns="91425" anchor="t" anchorCtr="0"/>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1pPr>
            <a:lvl2pPr marL="914400" marR="0" lvl="1" indent="-228600" algn="l" rtl="0">
              <a:spcBef>
                <a:spcPts val="24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3pPr>
            <a:lvl4pPr marL="1828800" marR="0" lvl="3"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4pPr>
            <a:lvl5pPr marL="2286000" marR="0" lvl="4"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59" name="Google Shape;59;p9"/>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SzPts val="1400"/>
              <a:buNone/>
              <a:defRPr sz="1200" b="0" i="0" u="none" strike="noStrike" cap="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0" name="Google Shape;60;p9"/>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1" name="Google Shape;61;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62"/>
        <p:cNvGrpSpPr/>
        <p:nvPr/>
      </p:nvGrpSpPr>
      <p:grpSpPr>
        <a:xfrm>
          <a:off x="0" y="0"/>
          <a:ext cx="0" cy="0"/>
          <a:chOff x="0" y="0"/>
          <a:chExt cx="0" cy="0"/>
        </a:xfrm>
      </p:grpSpPr>
      <p:sp>
        <p:nvSpPr>
          <p:cNvPr id="63" name="Google Shape;63;p10"/>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64" name="Google Shape;64;p10"/>
          <p:cNvSpPr txBox="1">
            <a:spLocks noGrp="1"/>
          </p:cNvSpPr>
          <p:nvPr>
            <p:ph type="body" idx="1"/>
          </p:nvPr>
        </p:nvSpPr>
        <p:spPr>
          <a:xfrm>
            <a:off x="457200" y="1535113"/>
            <a:ext cx="4040188" cy="639762"/>
          </a:xfrm>
          <a:prstGeom prst="rect">
            <a:avLst/>
          </a:prstGeom>
          <a:noFill/>
          <a:ln>
            <a:noFill/>
          </a:ln>
        </p:spPr>
        <p:txBody>
          <a:bodyPr spcFirstLastPara="1" wrap="square" lIns="91425" tIns="91425" rIns="91425" bIns="91425" anchor="b" anchorCtr="0"/>
          <a:lstStyle>
            <a:lvl1pPr marL="457200" marR="0" lvl="0" indent="-228600" algn="l" rtl="0">
              <a:spcBef>
                <a:spcPts val="48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65" name="Google Shape;65;p10"/>
          <p:cNvSpPr txBox="1">
            <a:spLocks noGrp="1"/>
          </p:cNvSpPr>
          <p:nvPr>
            <p:ph type="body" idx="2"/>
          </p:nvPr>
        </p:nvSpPr>
        <p:spPr>
          <a:xfrm>
            <a:off x="457200" y="2174875"/>
            <a:ext cx="4040188" cy="3951288"/>
          </a:xfrm>
          <a:prstGeom prst="rect">
            <a:avLst/>
          </a:prstGeom>
          <a:noFill/>
          <a:ln>
            <a:noFill/>
          </a:ln>
        </p:spPr>
        <p:txBody>
          <a:bodyPr spcFirstLastPara="1" wrap="square" lIns="91425" tIns="91425" rIns="91425" bIns="91425" anchor="t" anchorCtr="0"/>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66" name="Google Shape;66;p10"/>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lstStyle>
            <a:lvl1pPr marL="457200" marR="0" lvl="0" indent="-228600" algn="l" rtl="0">
              <a:spcBef>
                <a:spcPts val="48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67" name="Google Shape;67;p10"/>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68" name="Google Shape;68;p10"/>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SzPts val="1400"/>
              <a:buNone/>
              <a:defRPr sz="1200" b="0" i="0" u="none" strike="noStrike" cap="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9" name="Google Shape;69;p10"/>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0" name="Google Shape;70;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71"/>
        <p:cNvGrpSpPr/>
        <p:nvPr/>
      </p:nvGrpSpPr>
      <p:grpSpPr>
        <a:xfrm>
          <a:off x="0" y="0"/>
          <a:ext cx="0" cy="0"/>
          <a:chOff x="0" y="0"/>
          <a:chExt cx="0" cy="0"/>
        </a:xfrm>
      </p:grpSpPr>
      <p:sp>
        <p:nvSpPr>
          <p:cNvPr id="72" name="Google Shape;72;p11"/>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73" name="Google Shape;73;p11"/>
          <p:cNvSpPr txBox="1">
            <a:spLocks noGrp="1"/>
          </p:cNvSpPr>
          <p:nvPr>
            <p:ph type="body" idx="1"/>
          </p:nvPr>
        </p:nvSpPr>
        <p:spPr>
          <a:xfrm>
            <a:off x="457200" y="1600202"/>
            <a:ext cx="4038600" cy="4525963"/>
          </a:xfrm>
          <a:prstGeom prst="rect">
            <a:avLst/>
          </a:prstGeom>
          <a:noFill/>
          <a:ln>
            <a:noFill/>
          </a:ln>
        </p:spPr>
        <p:txBody>
          <a:bodyPr spcFirstLastPara="1" wrap="square" lIns="91425" tIns="91425" rIns="91425" bIns="91425" anchor="t" anchorCtr="0"/>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4" name="Google Shape;74;p11"/>
          <p:cNvSpPr txBox="1">
            <a:spLocks noGrp="1"/>
          </p:cNvSpPr>
          <p:nvPr>
            <p:ph type="body" idx="2"/>
          </p:nvPr>
        </p:nvSpPr>
        <p:spPr>
          <a:xfrm>
            <a:off x="4648200" y="1600202"/>
            <a:ext cx="4038600" cy="4525963"/>
          </a:xfrm>
          <a:prstGeom prst="rect">
            <a:avLst/>
          </a:prstGeom>
          <a:noFill/>
          <a:ln>
            <a:noFill/>
          </a:ln>
        </p:spPr>
        <p:txBody>
          <a:bodyPr spcFirstLastPara="1" wrap="square" lIns="91425" tIns="91425" rIns="91425" bIns="91425" anchor="t" anchorCtr="0"/>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5" name="Google Shape;75;p11"/>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SzPts val="1400"/>
              <a:buNone/>
              <a:defRPr sz="1200" b="0" i="0" u="none" strike="noStrike" cap="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6" name="Google Shape;76;p11"/>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7" name="Google Shape;77;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11" name="Google Shape;11;p1"/>
          <p:cNvSpPr txBox="1">
            <a:spLocks noGrp="1"/>
          </p:cNvSpPr>
          <p:nvPr>
            <p:ph type="body" idx="1"/>
          </p:nvPr>
        </p:nvSpPr>
        <p:spPr>
          <a:xfrm>
            <a:off x="457200" y="1600200"/>
            <a:ext cx="8229600" cy="4525962"/>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SzPts val="1400"/>
              <a:buNone/>
              <a:defRPr sz="1200" b="0" i="0" u="none" strike="noStrike" cap="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9" name="Google Shape;89;p13"/>
          <p:cNvSpPr txBox="1"/>
          <p:nvPr/>
        </p:nvSpPr>
        <p:spPr>
          <a:xfrm>
            <a:off x="406500" y="262250"/>
            <a:ext cx="8392200" cy="708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4800" dirty="0" smtClean="0">
                <a:latin typeface="Francois One"/>
                <a:ea typeface="Francois One"/>
                <a:cs typeface="Francois One"/>
                <a:sym typeface="Francois One"/>
              </a:rPr>
              <a:t>My Community </a:t>
            </a:r>
            <a:r>
              <a:rPr lang="en-US" sz="4800" dirty="0" smtClean="0">
                <a:latin typeface="Francois One"/>
                <a:ea typeface="Francois One"/>
                <a:cs typeface="Francois One"/>
                <a:sym typeface="Francois One"/>
              </a:rPr>
              <a:t>Health</a:t>
            </a:r>
            <a:endParaRPr sz="4800" dirty="0">
              <a:latin typeface="Francois One"/>
              <a:ea typeface="Francois One"/>
              <a:cs typeface="Francois One"/>
              <a:sym typeface="Francois One"/>
            </a:endParaRPr>
          </a:p>
        </p:txBody>
      </p:sp>
      <p:pic>
        <p:nvPicPr>
          <p:cNvPr id="2" name="Picture 1" descr="&lt;strong&gt;Health&lt;/strong&gt; PNG Transparent Images | PNG All"/>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89779" y="1153130"/>
            <a:ext cx="5225642" cy="5539181"/>
          </a:xfrm>
          <a:prstGeom prst="rect">
            <a:avLst/>
          </a:prstGeom>
        </p:spPr>
      </p:pic>
    </p:spTree>
    <p:extLst>
      <p:ext uri="{BB962C8B-B14F-4D97-AF65-F5344CB8AC3E}">
        <p14:creationId xmlns:p14="http://schemas.microsoft.com/office/powerpoint/2010/main" val="16975430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4"/>
          <p:cNvSpPr txBox="1">
            <a:spLocks noGrp="1"/>
          </p:cNvSpPr>
          <p:nvPr>
            <p:ph type="title"/>
          </p:nvPr>
        </p:nvSpPr>
        <p:spPr>
          <a:xfrm>
            <a:off x="628650" y="1634490"/>
            <a:ext cx="7886700" cy="1901825"/>
          </a:xfrm>
          <a:prstGeom prst="rect">
            <a:avLst/>
          </a:prstGeom>
          <a:noFill/>
          <a:ln>
            <a:noFill/>
          </a:ln>
        </p:spPr>
        <p:txBody>
          <a:bodyPr spcFirstLastPara="1" wrap="square" lIns="91425" tIns="45700" rIns="91425" bIns="45700" anchor="ctr" anchorCtr="0">
            <a:noAutofit/>
          </a:bodyPr>
          <a:lstStyle/>
          <a:p>
            <a:pPr lvl="0" algn="l">
              <a:buClr>
                <a:schemeClr val="dk1"/>
              </a:buClr>
              <a:buSzPts val="4000"/>
            </a:pPr>
            <a:r>
              <a:rPr lang="en-US" sz="4000" i="1" u="sng" dirty="0" smtClean="0"/>
              <a:t>Indicator</a:t>
            </a:r>
            <a:r>
              <a:rPr lang="en-US" sz="4000" i="1" dirty="0" smtClean="0"/>
              <a:t> – a sign that shows the condition or existence of something.</a:t>
            </a:r>
            <a:endParaRPr sz="4000" dirty="0">
              <a:latin typeface="+mj-lt"/>
            </a:endParaRPr>
          </a:p>
        </p:txBody>
      </p:sp>
      <p:sp>
        <p:nvSpPr>
          <p:cNvPr id="95" name="Google Shape;95;p14"/>
          <p:cNvSpPr txBox="1"/>
          <p:nvPr/>
        </p:nvSpPr>
        <p:spPr>
          <a:xfrm>
            <a:off x="628650" y="381000"/>
            <a:ext cx="7886700" cy="993775"/>
          </a:xfrm>
          <a:prstGeom prst="rect">
            <a:avLst/>
          </a:prstGeom>
          <a:noFill/>
          <a:ln>
            <a:noFill/>
          </a:ln>
        </p:spPr>
        <p:txBody>
          <a:bodyPr spcFirstLastPara="1" wrap="square" lIns="68575" tIns="34275" rIns="68575" bIns="34275" anchor="ctr" anchorCtr="0">
            <a:noAutofit/>
          </a:bodyPr>
          <a:lstStyle/>
          <a:p>
            <a:pPr marL="0" marR="0" lvl="0" indent="0" algn="l" rtl="0">
              <a:lnSpc>
                <a:spcPct val="90000"/>
              </a:lnSpc>
              <a:spcBef>
                <a:spcPts val="0"/>
              </a:spcBef>
              <a:spcAft>
                <a:spcPts val="0"/>
              </a:spcAft>
              <a:buClr>
                <a:srgbClr val="0070C0"/>
              </a:buClr>
              <a:buSzPts val="4000"/>
              <a:buFont typeface="Arial"/>
              <a:buNone/>
            </a:pPr>
            <a:r>
              <a:rPr lang="en-US" sz="4000" b="1" i="0" u="none" strike="noStrike" cap="none" dirty="0" smtClean="0">
                <a:solidFill>
                  <a:schemeClr val="tx1"/>
                </a:solidFill>
                <a:latin typeface="Francois One" panose="020B0604020202020204" charset="0"/>
                <a:sym typeface="Arial"/>
              </a:rPr>
              <a:t>What is an “indicator”?  How would you define it?</a:t>
            </a:r>
            <a:endParaRPr dirty="0">
              <a:solidFill>
                <a:schemeClr val="tx1"/>
              </a:solidFill>
              <a:latin typeface="Francois One" panose="020B0604020202020204" charset="0"/>
            </a:endParaRPr>
          </a:p>
        </p:txBody>
      </p:sp>
      <p:sp>
        <p:nvSpPr>
          <p:cNvPr id="4" name="Google Shape;94;p14"/>
          <p:cNvSpPr txBox="1">
            <a:spLocks/>
          </p:cNvSpPr>
          <p:nvPr/>
        </p:nvSpPr>
        <p:spPr>
          <a:xfrm>
            <a:off x="628650" y="3796030"/>
            <a:ext cx="7886700" cy="1901825"/>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1pPr>
            <a:lvl2pPr marR="0" lvl="1"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2pPr>
            <a:lvl3pPr marR="0" lvl="2"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3pPr>
            <a:lvl4pPr marR="0" lvl="3"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4pPr>
            <a:lvl5pPr marR="0" lvl="4"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5pPr>
            <a:lvl6pPr marR="0" lvl="5"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6pPr>
            <a:lvl7pPr marR="0" lvl="6"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7pPr>
            <a:lvl8pPr marR="0" lvl="7"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8pPr>
            <a:lvl9pPr marR="0" lvl="8"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9pPr>
          </a:lstStyle>
          <a:p>
            <a:pPr algn="l">
              <a:buClr>
                <a:schemeClr val="dk1"/>
              </a:buClr>
              <a:buSzPts val="4000"/>
            </a:pPr>
            <a:r>
              <a:rPr lang="en-US" sz="4000" dirty="0" smtClean="0"/>
              <a:t>For example, we can use blood pressure as an indicator for someone’s individual health.</a:t>
            </a:r>
            <a:endParaRPr lang="en-US" sz="4000" dirty="0">
              <a:latin typeface="+mj-lt"/>
            </a:endParaRPr>
          </a:p>
        </p:txBody>
      </p:sp>
    </p:spTree>
    <p:extLst>
      <p:ext uri="{BB962C8B-B14F-4D97-AF65-F5344CB8AC3E}">
        <p14:creationId xmlns:p14="http://schemas.microsoft.com/office/powerpoint/2010/main" val="1873801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4"/>
                                        </p:tgtEl>
                                        <p:attrNameLst>
                                          <p:attrName>style.visibility</p:attrName>
                                        </p:attrNameLst>
                                      </p:cBhvr>
                                      <p:to>
                                        <p:strVal val="visible"/>
                                      </p:to>
                                    </p:set>
                                    <p:animEffect transition="in" filter="fade">
                                      <p:cBhvr>
                                        <p:cTn id="7" dur="500"/>
                                        <p:tgtEl>
                                          <p:spTgt spid="9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5" name="Google Shape;95;p14"/>
          <p:cNvSpPr txBox="1"/>
          <p:nvPr/>
        </p:nvSpPr>
        <p:spPr>
          <a:xfrm>
            <a:off x="205740" y="381000"/>
            <a:ext cx="8778240" cy="993775"/>
          </a:xfrm>
          <a:prstGeom prst="rect">
            <a:avLst/>
          </a:prstGeom>
          <a:noFill/>
          <a:ln>
            <a:noFill/>
          </a:ln>
        </p:spPr>
        <p:txBody>
          <a:bodyPr spcFirstLastPara="1" wrap="square" lIns="68575" tIns="34275" rIns="68575" bIns="34275" anchor="ctr" anchorCtr="0">
            <a:noAutofit/>
          </a:bodyPr>
          <a:lstStyle/>
          <a:p>
            <a:pPr marL="0" marR="0" lvl="0" indent="0" algn="ctr" rtl="0">
              <a:lnSpc>
                <a:spcPct val="90000"/>
              </a:lnSpc>
              <a:spcBef>
                <a:spcPts val="0"/>
              </a:spcBef>
              <a:spcAft>
                <a:spcPts val="0"/>
              </a:spcAft>
              <a:buClr>
                <a:srgbClr val="0070C0"/>
              </a:buClr>
              <a:buSzPts val="4000"/>
              <a:buFont typeface="Arial"/>
              <a:buNone/>
            </a:pPr>
            <a:r>
              <a:rPr lang="en-US" sz="3600" b="1" dirty="0" smtClean="0">
                <a:solidFill>
                  <a:schemeClr val="tx1"/>
                </a:solidFill>
                <a:latin typeface="Francois One" panose="020B0604020202020204" charset="0"/>
              </a:rPr>
              <a:t>Identifying Indicators &amp; Community Assets</a:t>
            </a:r>
            <a:endParaRPr sz="3600" dirty="0">
              <a:solidFill>
                <a:schemeClr val="tx1"/>
              </a:solidFill>
              <a:latin typeface="Francois One" panose="020B060402020202020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878848015"/>
              </p:ext>
            </p:extLst>
          </p:nvPr>
        </p:nvGraphicFramePr>
        <p:xfrm>
          <a:off x="388618" y="1374775"/>
          <a:ext cx="8412483" cy="4103256"/>
        </p:xfrm>
        <a:graphic>
          <a:graphicData uri="http://schemas.openxmlformats.org/drawingml/2006/table">
            <a:tbl>
              <a:tblPr firstRow="1" bandRow="1">
                <a:tableStyleId>{5C22544A-7EE6-4342-B048-85BDC9FD1C3A}</a:tableStyleId>
              </a:tblPr>
              <a:tblGrid>
                <a:gridCol w="2804161">
                  <a:extLst>
                    <a:ext uri="{9D8B030D-6E8A-4147-A177-3AD203B41FA5}">
                      <a16:colId xmlns:a16="http://schemas.microsoft.com/office/drawing/2014/main" val="3514406529"/>
                    </a:ext>
                  </a:extLst>
                </a:gridCol>
                <a:gridCol w="2804161">
                  <a:extLst>
                    <a:ext uri="{9D8B030D-6E8A-4147-A177-3AD203B41FA5}">
                      <a16:colId xmlns:a16="http://schemas.microsoft.com/office/drawing/2014/main" val="721555107"/>
                    </a:ext>
                  </a:extLst>
                </a:gridCol>
                <a:gridCol w="2804161">
                  <a:extLst>
                    <a:ext uri="{9D8B030D-6E8A-4147-A177-3AD203B41FA5}">
                      <a16:colId xmlns:a16="http://schemas.microsoft.com/office/drawing/2014/main" val="2753669474"/>
                    </a:ext>
                  </a:extLst>
                </a:gridCol>
              </a:tblGrid>
              <a:tr h="1025814">
                <a:tc>
                  <a:txBody>
                    <a:bodyPr/>
                    <a:lstStyle/>
                    <a:p>
                      <a:pPr algn="ctr"/>
                      <a:endParaRPr lang="en-US" dirty="0"/>
                    </a:p>
                  </a:txBody>
                  <a:tcPr anchor="ctr"/>
                </a:tc>
                <a:tc>
                  <a:txBody>
                    <a:bodyPr/>
                    <a:lstStyle/>
                    <a:p>
                      <a:pPr algn="ctr"/>
                      <a:r>
                        <a:rPr lang="en-US" sz="2000" dirty="0" smtClean="0">
                          <a:solidFill>
                            <a:schemeClr val="bg1"/>
                          </a:solidFill>
                        </a:rPr>
                        <a:t>Healthy</a:t>
                      </a:r>
                      <a:r>
                        <a:rPr lang="en-US" sz="2000" baseline="0" dirty="0" smtClean="0">
                          <a:solidFill>
                            <a:schemeClr val="bg1"/>
                          </a:solidFill>
                        </a:rPr>
                        <a:t> or </a:t>
                      </a:r>
                      <a:r>
                        <a:rPr lang="en-US" sz="2000" dirty="0" smtClean="0">
                          <a:solidFill>
                            <a:schemeClr val="bg1"/>
                          </a:solidFill>
                        </a:rPr>
                        <a:t>Unhealthy?</a:t>
                      </a:r>
                      <a:endParaRPr lang="en-US" sz="2000" dirty="0">
                        <a:solidFill>
                          <a:schemeClr val="bg1"/>
                        </a:solidFill>
                      </a:endParaRPr>
                    </a:p>
                  </a:txBody>
                  <a:tcPr anchor="ctr"/>
                </a:tc>
                <a:tc>
                  <a:txBody>
                    <a:bodyPr/>
                    <a:lstStyle/>
                    <a:p>
                      <a:pPr algn="ctr"/>
                      <a:r>
                        <a:rPr lang="en-US" sz="2000" dirty="0" smtClean="0"/>
                        <a:t>How</a:t>
                      </a:r>
                      <a:r>
                        <a:rPr lang="en-US" sz="2000" baseline="0" dirty="0" smtClean="0"/>
                        <a:t> do you know?</a:t>
                      </a:r>
                    </a:p>
                    <a:p>
                      <a:pPr algn="ctr"/>
                      <a:r>
                        <a:rPr lang="en-US" sz="2000" baseline="0" dirty="0" smtClean="0"/>
                        <a:t>(indicators)</a:t>
                      </a:r>
                      <a:endParaRPr lang="en-US" sz="2000" dirty="0"/>
                    </a:p>
                  </a:txBody>
                  <a:tcPr anchor="ctr"/>
                </a:tc>
                <a:extLst>
                  <a:ext uri="{0D108BD9-81ED-4DB2-BD59-A6C34878D82A}">
                    <a16:rowId xmlns:a16="http://schemas.microsoft.com/office/drawing/2014/main" val="1157571085"/>
                  </a:ext>
                </a:extLst>
              </a:tr>
              <a:tr h="1025814">
                <a:tc>
                  <a:txBody>
                    <a:bodyPr/>
                    <a:lstStyle/>
                    <a:p>
                      <a:pPr algn="ctr"/>
                      <a:r>
                        <a:rPr lang="en-US" sz="2000" b="1" dirty="0" smtClean="0"/>
                        <a:t>Individual</a:t>
                      </a:r>
                      <a:endParaRPr lang="en-US" sz="2000" b="1" dirty="0"/>
                    </a:p>
                  </a:txBody>
                  <a:tcPr anchor="ct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833608556"/>
                  </a:ext>
                </a:extLst>
              </a:tr>
              <a:tr h="1025814">
                <a:tc>
                  <a:txBody>
                    <a:bodyPr/>
                    <a:lstStyle/>
                    <a:p>
                      <a:pPr algn="ctr"/>
                      <a:r>
                        <a:rPr lang="en-US" sz="2000" b="1" dirty="0" smtClean="0"/>
                        <a:t>School</a:t>
                      </a:r>
                      <a:endParaRPr lang="en-US" sz="2000" b="1" dirty="0"/>
                    </a:p>
                  </a:txBody>
                  <a:tcPr anchor="ctr"/>
                </a:tc>
                <a:tc>
                  <a:txBody>
                    <a:bodyPr/>
                    <a:lstStyle/>
                    <a:p>
                      <a:endParaRPr lang="en-US" dirty="0"/>
                    </a:p>
                  </a:txBody>
                  <a:tcPr/>
                </a:tc>
                <a:tc>
                  <a:txBody>
                    <a:bodyPr/>
                    <a:lstStyle/>
                    <a:p>
                      <a:endParaRPr lang="en-US"/>
                    </a:p>
                  </a:txBody>
                  <a:tcPr/>
                </a:tc>
                <a:extLst>
                  <a:ext uri="{0D108BD9-81ED-4DB2-BD59-A6C34878D82A}">
                    <a16:rowId xmlns:a16="http://schemas.microsoft.com/office/drawing/2014/main" val="2426970477"/>
                  </a:ext>
                </a:extLst>
              </a:tr>
              <a:tr h="1025814">
                <a:tc>
                  <a:txBody>
                    <a:bodyPr/>
                    <a:lstStyle/>
                    <a:p>
                      <a:pPr algn="ctr"/>
                      <a:r>
                        <a:rPr lang="en-US" sz="2000" b="1" dirty="0" smtClean="0"/>
                        <a:t>Community</a:t>
                      </a:r>
                      <a:endParaRPr lang="en-US" sz="2000" b="1" dirty="0"/>
                    </a:p>
                  </a:txBody>
                  <a:tcPr anchor="ctr"/>
                </a:tc>
                <a:tc>
                  <a:txBody>
                    <a:bodyPr/>
                    <a:lstStyle/>
                    <a:p>
                      <a:endParaRPr lang="en-US"/>
                    </a:p>
                  </a:txBody>
                  <a:tcPr/>
                </a:tc>
                <a:tc>
                  <a:txBody>
                    <a:bodyPr/>
                    <a:lstStyle/>
                    <a:p>
                      <a:endParaRPr lang="en-US" dirty="0"/>
                    </a:p>
                  </a:txBody>
                  <a:tcPr/>
                </a:tc>
                <a:extLst>
                  <a:ext uri="{0D108BD9-81ED-4DB2-BD59-A6C34878D82A}">
                    <a16:rowId xmlns:a16="http://schemas.microsoft.com/office/drawing/2014/main" val="534631862"/>
                  </a:ext>
                </a:extLst>
              </a:tr>
            </a:tbl>
          </a:graphicData>
        </a:graphic>
      </p:graphicFrame>
    </p:spTree>
    <p:extLst>
      <p:ext uri="{BB962C8B-B14F-4D97-AF65-F5344CB8AC3E}">
        <p14:creationId xmlns:p14="http://schemas.microsoft.com/office/powerpoint/2010/main" val="16729000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4"/>
          <p:cNvSpPr txBox="1">
            <a:spLocks noGrp="1"/>
          </p:cNvSpPr>
          <p:nvPr>
            <p:ph type="title"/>
          </p:nvPr>
        </p:nvSpPr>
        <p:spPr>
          <a:xfrm>
            <a:off x="320040" y="2360809"/>
            <a:ext cx="8503920" cy="1485901"/>
          </a:xfrm>
          <a:prstGeom prst="rect">
            <a:avLst/>
          </a:prstGeom>
          <a:noFill/>
          <a:ln>
            <a:noFill/>
          </a:ln>
        </p:spPr>
        <p:txBody>
          <a:bodyPr spcFirstLastPara="1" wrap="square" lIns="91425" tIns="45700" rIns="91425" bIns="45700" anchor="ctr" anchorCtr="0">
            <a:noAutofit/>
          </a:bodyPr>
          <a:lstStyle/>
          <a:p>
            <a:pPr marL="342900" lvl="1" indent="-342900" algn="l">
              <a:buFont typeface="Arial" panose="020B0604020202020204" pitchFamily="34" charset="0"/>
              <a:buChar char="•"/>
            </a:pPr>
            <a:r>
              <a:rPr lang="en-US" sz="2400" dirty="0" smtClean="0"/>
              <a:t>It </a:t>
            </a:r>
            <a:r>
              <a:rPr lang="en-US" sz="2400" dirty="0"/>
              <a:t>can be a</a:t>
            </a:r>
            <a:r>
              <a:rPr lang="en-US" sz="2400" i="1" dirty="0"/>
              <a:t> person </a:t>
            </a:r>
            <a:r>
              <a:rPr lang="en-US" sz="2400" dirty="0"/>
              <a:t>–  a stay at home dad who organizes a playgroup, or an informal neighborhood leader, or a firefighter who risks his life to keep the community </a:t>
            </a:r>
            <a:r>
              <a:rPr lang="en-US" sz="2400" dirty="0" smtClean="0"/>
              <a:t>safe</a:t>
            </a:r>
            <a:br>
              <a:rPr lang="en-US" sz="2400" dirty="0" smtClean="0"/>
            </a:br>
            <a:endParaRPr sz="2400" dirty="0">
              <a:latin typeface="+mj-lt"/>
            </a:endParaRPr>
          </a:p>
        </p:txBody>
      </p:sp>
      <p:sp>
        <p:nvSpPr>
          <p:cNvPr id="95" name="Google Shape;95;p14"/>
          <p:cNvSpPr txBox="1"/>
          <p:nvPr/>
        </p:nvSpPr>
        <p:spPr>
          <a:xfrm>
            <a:off x="628650" y="381000"/>
            <a:ext cx="7886700" cy="993775"/>
          </a:xfrm>
          <a:prstGeom prst="rect">
            <a:avLst/>
          </a:prstGeom>
          <a:noFill/>
          <a:ln>
            <a:noFill/>
          </a:ln>
        </p:spPr>
        <p:txBody>
          <a:bodyPr spcFirstLastPara="1" wrap="square" lIns="68575" tIns="34275" rIns="68575" bIns="34275" anchor="ctr" anchorCtr="0">
            <a:noAutofit/>
          </a:bodyPr>
          <a:lstStyle/>
          <a:p>
            <a:pPr marL="0" marR="0" lvl="0" indent="0" algn="ctr" rtl="0">
              <a:lnSpc>
                <a:spcPct val="90000"/>
              </a:lnSpc>
              <a:spcBef>
                <a:spcPts val="0"/>
              </a:spcBef>
              <a:spcAft>
                <a:spcPts val="0"/>
              </a:spcAft>
              <a:buClr>
                <a:srgbClr val="0070C0"/>
              </a:buClr>
              <a:buSzPts val="4000"/>
              <a:buFont typeface="Arial"/>
              <a:buNone/>
            </a:pPr>
            <a:r>
              <a:rPr lang="en-US" sz="4000" b="1" i="0" u="none" strike="noStrike" cap="none" dirty="0" smtClean="0">
                <a:solidFill>
                  <a:schemeClr val="tx1"/>
                </a:solidFill>
                <a:latin typeface="Francois One" panose="020B0604020202020204" charset="0"/>
                <a:sym typeface="Arial"/>
              </a:rPr>
              <a:t>Community Assets</a:t>
            </a:r>
            <a:endParaRPr dirty="0">
              <a:solidFill>
                <a:schemeClr val="tx1"/>
              </a:solidFill>
              <a:latin typeface="Francois One" panose="020B0604020202020204" charset="0"/>
            </a:endParaRPr>
          </a:p>
        </p:txBody>
      </p:sp>
      <p:sp>
        <p:nvSpPr>
          <p:cNvPr id="3" name="TextBox 2"/>
          <p:cNvSpPr txBox="1"/>
          <p:nvPr/>
        </p:nvSpPr>
        <p:spPr>
          <a:xfrm>
            <a:off x="297180" y="1188720"/>
            <a:ext cx="8481060" cy="1077218"/>
          </a:xfrm>
          <a:prstGeom prst="rect">
            <a:avLst/>
          </a:prstGeom>
          <a:noFill/>
        </p:spPr>
        <p:txBody>
          <a:bodyPr wrap="square" rtlCol="0">
            <a:spAutoFit/>
          </a:bodyPr>
          <a:lstStyle/>
          <a:p>
            <a:r>
              <a:rPr lang="en-US" sz="3200" i="1" dirty="0">
                <a:latin typeface="Calibri" panose="020F0502020204030204" pitchFamily="34" charset="0"/>
                <a:cs typeface="Calibri" panose="020F0502020204030204" pitchFamily="34" charset="0"/>
              </a:rPr>
              <a:t>Community asset – anything that can be used to improve the quality of community life</a:t>
            </a:r>
            <a:r>
              <a:rPr lang="en-US" sz="3200" dirty="0">
                <a:latin typeface="Calibri" panose="020F0502020204030204" pitchFamily="34" charset="0"/>
                <a:cs typeface="Calibri" panose="020F0502020204030204" pitchFamily="34" charset="0"/>
              </a:rPr>
              <a:t>.</a:t>
            </a:r>
          </a:p>
        </p:txBody>
      </p:sp>
      <p:sp>
        <p:nvSpPr>
          <p:cNvPr id="6" name="Google Shape;94;p14"/>
          <p:cNvSpPr txBox="1">
            <a:spLocks/>
          </p:cNvSpPr>
          <p:nvPr/>
        </p:nvSpPr>
        <p:spPr>
          <a:xfrm>
            <a:off x="320040" y="3290442"/>
            <a:ext cx="8645540" cy="1485901"/>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1pPr>
            <a:lvl2pPr marR="0" lvl="1"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2pPr>
            <a:lvl3pPr marR="0" lvl="2"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3pPr>
            <a:lvl4pPr marR="0" lvl="3"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4pPr>
            <a:lvl5pPr marR="0" lvl="4"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5pPr>
            <a:lvl6pPr marR="0" lvl="5"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6pPr>
            <a:lvl7pPr marR="0" lvl="6"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7pPr>
            <a:lvl8pPr marR="0" lvl="7"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8pPr>
            <a:lvl9pPr marR="0" lvl="8"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9pPr>
          </a:lstStyle>
          <a:p>
            <a:pPr marL="342900" lvl="2" indent="-342900" algn="l">
              <a:buFont typeface="Arial" panose="020B0604020202020204" pitchFamily="34" charset="0"/>
              <a:buChar char="•"/>
            </a:pPr>
            <a:r>
              <a:rPr lang="en-US" sz="2400" dirty="0"/>
              <a:t>It can be a </a:t>
            </a:r>
            <a:r>
              <a:rPr lang="en-US" sz="2400" i="1" dirty="0"/>
              <a:t>physical structure or place</a:t>
            </a:r>
            <a:r>
              <a:rPr lang="en-US" sz="2400" dirty="0"/>
              <a:t> – a school, hospital, church, library, recreation center, a landmark symbol, parks, etc. </a:t>
            </a:r>
          </a:p>
        </p:txBody>
      </p:sp>
      <p:sp>
        <p:nvSpPr>
          <p:cNvPr id="7" name="Google Shape;94;p14"/>
          <p:cNvSpPr txBox="1">
            <a:spLocks/>
          </p:cNvSpPr>
          <p:nvPr/>
        </p:nvSpPr>
        <p:spPr>
          <a:xfrm>
            <a:off x="320040" y="4371767"/>
            <a:ext cx="8645540" cy="1485901"/>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1pPr>
            <a:lvl2pPr marR="0" lvl="1"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2pPr>
            <a:lvl3pPr marR="0" lvl="2"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3pPr>
            <a:lvl4pPr marR="0" lvl="3"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4pPr>
            <a:lvl5pPr marR="0" lvl="4"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5pPr>
            <a:lvl6pPr marR="0" lvl="5"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6pPr>
            <a:lvl7pPr marR="0" lvl="6"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7pPr>
            <a:lvl8pPr marR="0" lvl="7"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8pPr>
            <a:lvl9pPr marR="0" lvl="8"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9pPr>
          </a:lstStyle>
          <a:p>
            <a:pPr marL="342900" lvl="2" indent="-342900" algn="l">
              <a:buFont typeface="Arial" panose="020B0604020202020204" pitchFamily="34" charset="0"/>
              <a:buChar char="•"/>
            </a:pPr>
            <a:r>
              <a:rPr lang="en-US" sz="2400" dirty="0"/>
              <a:t>It can be a </a:t>
            </a:r>
            <a:r>
              <a:rPr lang="en-US" sz="2400" i="1" dirty="0"/>
              <a:t>community service</a:t>
            </a:r>
            <a:r>
              <a:rPr lang="en-US" sz="2400" dirty="0"/>
              <a:t> that makes life better for some or all members of the community – public transportation, early childhood education center, cultural organization, etc. </a:t>
            </a:r>
          </a:p>
        </p:txBody>
      </p:sp>
      <p:sp>
        <p:nvSpPr>
          <p:cNvPr id="8" name="Google Shape;94;p14"/>
          <p:cNvSpPr txBox="1">
            <a:spLocks/>
          </p:cNvSpPr>
          <p:nvPr/>
        </p:nvSpPr>
        <p:spPr>
          <a:xfrm>
            <a:off x="320040" y="5478329"/>
            <a:ext cx="8645540" cy="1485901"/>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1pPr>
            <a:lvl2pPr marR="0" lvl="1"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2pPr>
            <a:lvl3pPr marR="0" lvl="2"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3pPr>
            <a:lvl4pPr marR="0" lvl="3"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4pPr>
            <a:lvl5pPr marR="0" lvl="4"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5pPr>
            <a:lvl6pPr marR="0" lvl="5"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6pPr>
            <a:lvl7pPr marR="0" lvl="6"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7pPr>
            <a:lvl8pPr marR="0" lvl="7"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8pPr>
            <a:lvl9pPr marR="0" lvl="8"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9pPr>
          </a:lstStyle>
          <a:p>
            <a:pPr marL="342900" lvl="2" indent="-342900" algn="l">
              <a:buFont typeface="Arial" panose="020B0604020202020204" pitchFamily="34" charset="0"/>
              <a:buChar char="•"/>
            </a:pPr>
            <a:r>
              <a:rPr lang="en-US" sz="2400" dirty="0"/>
              <a:t>It can be a </a:t>
            </a:r>
            <a:r>
              <a:rPr lang="en-US" sz="2400" i="1" dirty="0"/>
              <a:t>business</a:t>
            </a:r>
            <a:r>
              <a:rPr lang="en-US" sz="2400" dirty="0"/>
              <a:t> that provides jobs and supports the local economy</a:t>
            </a:r>
          </a:p>
        </p:txBody>
      </p:sp>
    </p:spTree>
    <p:extLst>
      <p:ext uri="{BB962C8B-B14F-4D97-AF65-F5344CB8AC3E}">
        <p14:creationId xmlns:p14="http://schemas.microsoft.com/office/powerpoint/2010/main" val="288967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4"/>
                                        </p:tgtEl>
                                        <p:attrNameLst>
                                          <p:attrName>style.visibility</p:attrName>
                                        </p:attrNameLst>
                                      </p:cBhvr>
                                      <p:to>
                                        <p:strVal val="visible"/>
                                      </p:to>
                                    </p:set>
                                    <p:animEffect transition="in" filter="fade">
                                      <p:cBhvr>
                                        <p:cTn id="12" dur="500"/>
                                        <p:tgtEl>
                                          <p:spTgt spid="9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p:bldP spid="3" grpId="0"/>
      <p:bldP spid="6" grpId="0"/>
      <p:bldP spid="7"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4"/>
          <p:cNvSpPr txBox="1">
            <a:spLocks noGrp="1"/>
          </p:cNvSpPr>
          <p:nvPr>
            <p:ph type="title"/>
          </p:nvPr>
        </p:nvSpPr>
        <p:spPr>
          <a:xfrm>
            <a:off x="628650" y="1634490"/>
            <a:ext cx="7886700" cy="1901825"/>
          </a:xfrm>
          <a:prstGeom prst="rect">
            <a:avLst/>
          </a:prstGeom>
          <a:noFill/>
          <a:ln>
            <a:noFill/>
          </a:ln>
        </p:spPr>
        <p:txBody>
          <a:bodyPr spcFirstLastPara="1" wrap="square" lIns="91425" tIns="45700" rIns="91425" bIns="45700" anchor="ctr" anchorCtr="0">
            <a:noAutofit/>
          </a:bodyPr>
          <a:lstStyle/>
          <a:p>
            <a:pPr lvl="0" algn="l">
              <a:buClr>
                <a:schemeClr val="dk1"/>
              </a:buClr>
              <a:buSzPts val="4000"/>
            </a:pPr>
            <a:r>
              <a:rPr lang="en-US" sz="4000" dirty="0" smtClean="0"/>
              <a:t>(Insert picture here of a map of your community)</a:t>
            </a:r>
            <a:endParaRPr sz="4000" dirty="0">
              <a:latin typeface="+mj-lt"/>
            </a:endParaRPr>
          </a:p>
        </p:txBody>
      </p:sp>
      <p:sp>
        <p:nvSpPr>
          <p:cNvPr id="95" name="Google Shape;95;p14"/>
          <p:cNvSpPr txBox="1"/>
          <p:nvPr/>
        </p:nvSpPr>
        <p:spPr>
          <a:xfrm>
            <a:off x="334537" y="381000"/>
            <a:ext cx="8474926" cy="993775"/>
          </a:xfrm>
          <a:prstGeom prst="rect">
            <a:avLst/>
          </a:prstGeom>
          <a:noFill/>
          <a:ln>
            <a:noFill/>
          </a:ln>
        </p:spPr>
        <p:txBody>
          <a:bodyPr spcFirstLastPara="1" wrap="square" lIns="68575" tIns="34275" rIns="68575" bIns="34275" anchor="ctr" anchorCtr="0">
            <a:noAutofit/>
          </a:bodyPr>
          <a:lstStyle/>
          <a:p>
            <a:pPr marL="0" marR="0" lvl="0" indent="0" algn="l" rtl="0">
              <a:lnSpc>
                <a:spcPct val="90000"/>
              </a:lnSpc>
              <a:spcBef>
                <a:spcPts val="0"/>
              </a:spcBef>
              <a:spcAft>
                <a:spcPts val="0"/>
              </a:spcAft>
              <a:buClr>
                <a:srgbClr val="0070C0"/>
              </a:buClr>
              <a:buSzPts val="4000"/>
              <a:buFont typeface="Arial"/>
              <a:buNone/>
            </a:pPr>
            <a:r>
              <a:rPr lang="en-US" sz="4000" b="1" i="0" u="none" strike="noStrike" cap="none" dirty="0" smtClean="0">
                <a:solidFill>
                  <a:schemeClr val="tx1"/>
                </a:solidFill>
                <a:latin typeface="Francois One" panose="020B0604020202020204" charset="0"/>
                <a:sym typeface="Arial"/>
              </a:rPr>
              <a:t>Mapping the Health of our Community</a:t>
            </a:r>
            <a:endParaRPr dirty="0">
              <a:solidFill>
                <a:schemeClr val="tx1"/>
              </a:solidFill>
              <a:latin typeface="Francois One" panose="020B0604020202020204" charset="0"/>
            </a:endParaRPr>
          </a:p>
        </p:txBody>
      </p:sp>
    </p:spTree>
    <p:extLst>
      <p:ext uri="{BB962C8B-B14F-4D97-AF65-F5344CB8AC3E}">
        <p14:creationId xmlns:p14="http://schemas.microsoft.com/office/powerpoint/2010/main" val="476682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4"/>
                                        </p:tgtEl>
                                        <p:attrNameLst>
                                          <p:attrName>style.visibility</p:attrName>
                                        </p:attrNameLst>
                                      </p:cBhvr>
                                      <p:to>
                                        <p:strVal val="visible"/>
                                      </p:to>
                                    </p:set>
                                    <p:animEffect transition="in" filter="fade">
                                      <p:cBhvr>
                                        <p:cTn id="7" dur="500"/>
                                        <p:tgtEl>
                                          <p:spTgt spid="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4"/>
          <p:cNvSpPr txBox="1">
            <a:spLocks noGrp="1"/>
          </p:cNvSpPr>
          <p:nvPr>
            <p:ph type="title"/>
          </p:nvPr>
        </p:nvSpPr>
        <p:spPr>
          <a:xfrm>
            <a:off x="628650" y="2794217"/>
            <a:ext cx="7886700" cy="1901825"/>
          </a:xfrm>
          <a:prstGeom prst="rect">
            <a:avLst/>
          </a:prstGeom>
          <a:noFill/>
          <a:ln>
            <a:noFill/>
          </a:ln>
        </p:spPr>
        <p:txBody>
          <a:bodyPr spcFirstLastPara="1" wrap="square" lIns="91425" tIns="45700" rIns="91425" bIns="45700" anchor="ctr" anchorCtr="0">
            <a:noAutofit/>
          </a:bodyPr>
          <a:lstStyle/>
          <a:p>
            <a:pPr lvl="0" algn="l">
              <a:buClr>
                <a:schemeClr val="dk1"/>
              </a:buClr>
              <a:buSzPts val="4000"/>
            </a:pPr>
            <a:r>
              <a:rPr lang="en-US" sz="2800" i="1" dirty="0"/>
              <a:t>A</a:t>
            </a:r>
            <a:r>
              <a:rPr lang="en-US" sz="2800" i="1" dirty="0" smtClean="0"/>
              <a:t>s </a:t>
            </a:r>
            <a:r>
              <a:rPr lang="en-US" sz="2800" i="1" dirty="0"/>
              <a:t>young adults, you are the community’s youth ambassadors and have the capability of being a community asset. I want you to think about how you can take action to improve some of the unhealthy problems in our community.  Using your map, make a list of the issues that concern you the most, come up with possible solutions to these issues, and then rank how easy they would be to fix.  Star or highlight one or two that you are most interested in working on.  You will likely use this for your Community Health Project assessment. </a:t>
            </a:r>
            <a:endParaRPr sz="2800" dirty="0">
              <a:latin typeface="+mj-lt"/>
            </a:endParaRPr>
          </a:p>
        </p:txBody>
      </p:sp>
      <p:sp>
        <p:nvSpPr>
          <p:cNvPr id="95" name="Google Shape;95;p14"/>
          <p:cNvSpPr txBox="1"/>
          <p:nvPr/>
        </p:nvSpPr>
        <p:spPr>
          <a:xfrm>
            <a:off x="628650" y="381000"/>
            <a:ext cx="7886700" cy="993775"/>
          </a:xfrm>
          <a:prstGeom prst="rect">
            <a:avLst/>
          </a:prstGeom>
          <a:noFill/>
          <a:ln>
            <a:noFill/>
          </a:ln>
        </p:spPr>
        <p:txBody>
          <a:bodyPr spcFirstLastPara="1" wrap="square" lIns="68575" tIns="34275" rIns="68575" bIns="34275" anchor="ctr" anchorCtr="0">
            <a:noAutofit/>
          </a:bodyPr>
          <a:lstStyle/>
          <a:p>
            <a:pPr marL="0" marR="0" lvl="0" indent="0" algn="ctr" rtl="0">
              <a:lnSpc>
                <a:spcPct val="90000"/>
              </a:lnSpc>
              <a:spcBef>
                <a:spcPts val="0"/>
              </a:spcBef>
              <a:spcAft>
                <a:spcPts val="0"/>
              </a:spcAft>
              <a:buClr>
                <a:srgbClr val="0070C0"/>
              </a:buClr>
              <a:buSzPts val="4000"/>
              <a:buFont typeface="Arial"/>
              <a:buNone/>
            </a:pPr>
            <a:r>
              <a:rPr lang="en-US" sz="4000" b="1" i="0" u="none" strike="noStrike" cap="none" dirty="0" smtClean="0">
                <a:solidFill>
                  <a:schemeClr val="tx1"/>
                </a:solidFill>
                <a:latin typeface="Francois One" panose="020B0604020202020204" charset="0"/>
                <a:sym typeface="Arial"/>
              </a:rPr>
              <a:t>Taking Action</a:t>
            </a:r>
            <a:endParaRPr dirty="0">
              <a:solidFill>
                <a:schemeClr val="tx1"/>
              </a:solidFill>
              <a:latin typeface="Francois One" panose="020B0604020202020204" charset="0"/>
            </a:endParaRPr>
          </a:p>
        </p:txBody>
      </p:sp>
    </p:spTree>
    <p:extLst>
      <p:ext uri="{BB962C8B-B14F-4D97-AF65-F5344CB8AC3E}">
        <p14:creationId xmlns:p14="http://schemas.microsoft.com/office/powerpoint/2010/main" val="2529118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4"/>
                                        </p:tgtEl>
                                        <p:attrNameLst>
                                          <p:attrName>style.visibility</p:attrName>
                                        </p:attrNameLst>
                                      </p:cBhvr>
                                      <p:to>
                                        <p:strVal val="visible"/>
                                      </p:to>
                                    </p:set>
                                    <p:animEffect transition="in" filter="fade">
                                      <p:cBhvr>
                                        <p:cTn id="7" dur="500"/>
                                        <p:tgtEl>
                                          <p:spTgt spid="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085682051"/>
              </p:ext>
            </p:extLst>
          </p:nvPr>
        </p:nvGraphicFramePr>
        <p:xfrm>
          <a:off x="446049" y="847492"/>
          <a:ext cx="8341113" cy="5040350"/>
        </p:xfrm>
        <a:graphic>
          <a:graphicData uri="http://schemas.openxmlformats.org/drawingml/2006/table">
            <a:tbl>
              <a:tblPr firstRow="1" bandRow="1">
                <a:tableStyleId>{5C22544A-7EE6-4342-B048-85BDC9FD1C3A}</a:tableStyleId>
              </a:tblPr>
              <a:tblGrid>
                <a:gridCol w="2780371">
                  <a:extLst>
                    <a:ext uri="{9D8B030D-6E8A-4147-A177-3AD203B41FA5}">
                      <a16:colId xmlns:a16="http://schemas.microsoft.com/office/drawing/2014/main" val="3503473325"/>
                    </a:ext>
                  </a:extLst>
                </a:gridCol>
                <a:gridCol w="2780371">
                  <a:extLst>
                    <a:ext uri="{9D8B030D-6E8A-4147-A177-3AD203B41FA5}">
                      <a16:colId xmlns:a16="http://schemas.microsoft.com/office/drawing/2014/main" val="246181091"/>
                    </a:ext>
                  </a:extLst>
                </a:gridCol>
                <a:gridCol w="2780371">
                  <a:extLst>
                    <a:ext uri="{9D8B030D-6E8A-4147-A177-3AD203B41FA5}">
                      <a16:colId xmlns:a16="http://schemas.microsoft.com/office/drawing/2014/main" val="4018799760"/>
                    </a:ext>
                  </a:extLst>
                </a:gridCol>
              </a:tblGrid>
              <a:tr h="1008070">
                <a:tc>
                  <a:txBody>
                    <a:bodyPr/>
                    <a:lstStyle/>
                    <a:p>
                      <a:pPr algn="ctr"/>
                      <a:r>
                        <a:rPr lang="en-US" sz="2000" dirty="0" smtClean="0"/>
                        <a:t>Unhealthy Issue</a:t>
                      </a:r>
                      <a:br>
                        <a:rPr lang="en-US" sz="2000" dirty="0" smtClean="0"/>
                      </a:br>
                      <a:r>
                        <a:rPr lang="en-US" sz="2000" dirty="0" smtClean="0"/>
                        <a:t>(from</a:t>
                      </a:r>
                      <a:r>
                        <a:rPr lang="en-US" sz="2000" baseline="0" dirty="0" smtClean="0"/>
                        <a:t> maps)</a:t>
                      </a:r>
                      <a:endParaRPr lang="en-US" sz="2000" dirty="0"/>
                    </a:p>
                  </a:txBody>
                  <a:tcPr anchor="ctr"/>
                </a:tc>
                <a:tc>
                  <a:txBody>
                    <a:bodyPr/>
                    <a:lstStyle/>
                    <a:p>
                      <a:pPr algn="ctr"/>
                      <a:r>
                        <a:rPr lang="en-US" sz="2000" dirty="0" smtClean="0"/>
                        <a:t>Possible Solutions</a:t>
                      </a:r>
                    </a:p>
                    <a:p>
                      <a:pPr algn="ctr"/>
                      <a:r>
                        <a:rPr lang="en-US" sz="2000" i="1" dirty="0" smtClean="0"/>
                        <a:t>What could you</a:t>
                      </a:r>
                      <a:r>
                        <a:rPr lang="en-US" sz="2000" i="1" baseline="0" dirty="0" smtClean="0"/>
                        <a:t> do to fix the problem?</a:t>
                      </a:r>
                      <a:endParaRPr lang="en-US" sz="2000" i="1" dirty="0"/>
                    </a:p>
                  </a:txBody>
                  <a:tcPr anchor="ctr"/>
                </a:tc>
                <a:tc>
                  <a:txBody>
                    <a:bodyPr/>
                    <a:lstStyle/>
                    <a:p>
                      <a:pPr algn="ctr"/>
                      <a:r>
                        <a:rPr lang="en-US" sz="2000" dirty="0" smtClean="0"/>
                        <a:t>Action</a:t>
                      </a:r>
                      <a:br>
                        <a:rPr lang="en-US" sz="2000" dirty="0" smtClean="0"/>
                      </a:br>
                      <a:r>
                        <a:rPr lang="en-US" sz="2000" dirty="0" smtClean="0"/>
                        <a:t>(easy, medium, hard)</a:t>
                      </a:r>
                      <a:endParaRPr lang="en-US" sz="2000" dirty="0"/>
                    </a:p>
                  </a:txBody>
                  <a:tcPr anchor="ctr"/>
                </a:tc>
                <a:extLst>
                  <a:ext uri="{0D108BD9-81ED-4DB2-BD59-A6C34878D82A}">
                    <a16:rowId xmlns:a16="http://schemas.microsoft.com/office/drawing/2014/main" val="2528009020"/>
                  </a:ext>
                </a:extLst>
              </a:tr>
              <a:tr h="1008070">
                <a:tc>
                  <a:txBody>
                    <a:bodyPr/>
                    <a:lstStyle/>
                    <a:p>
                      <a:endParaRPr lang="en-US" dirty="0"/>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805792856"/>
                  </a:ext>
                </a:extLst>
              </a:tr>
              <a:tr h="100807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766154473"/>
                  </a:ext>
                </a:extLst>
              </a:tr>
              <a:tr h="100807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704419584"/>
                  </a:ext>
                </a:extLst>
              </a:tr>
              <a:tr h="1008070">
                <a:tc>
                  <a:txBody>
                    <a:bodyPr/>
                    <a:lstStyle/>
                    <a:p>
                      <a:endParaRPr lang="en-US"/>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74755571"/>
                  </a:ext>
                </a:extLst>
              </a:tr>
            </a:tbl>
          </a:graphicData>
        </a:graphic>
      </p:graphicFrame>
    </p:spTree>
    <p:extLst>
      <p:ext uri="{BB962C8B-B14F-4D97-AF65-F5344CB8AC3E}">
        <p14:creationId xmlns:p14="http://schemas.microsoft.com/office/powerpoint/2010/main" val="15734860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3935</TotalTime>
  <Words>344</Words>
  <Application>Microsoft Office PowerPoint</Application>
  <PresentationFormat>On-screen Show (4:3)</PresentationFormat>
  <Paragraphs>26</Paragraphs>
  <Slides>7</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Francois One</vt:lpstr>
      <vt:lpstr>Calibri</vt:lpstr>
      <vt:lpstr>Office Theme</vt:lpstr>
      <vt:lpstr>PowerPoint Presentation</vt:lpstr>
      <vt:lpstr>Indicator – a sign that shows the condition or existence of something.</vt:lpstr>
      <vt:lpstr>PowerPoint Presentation</vt:lpstr>
      <vt:lpstr>It can be a person –  a stay at home dad who organizes a playgroup, or an informal neighborhood leader, or a firefighter who risks his life to keep the community safe </vt:lpstr>
      <vt:lpstr>(Insert picture here of a map of your community)</vt:lpstr>
      <vt:lpstr>As young adults, you are the community’s youth ambassadors and have the capability of being a community asset. I want you to think about how you can take action to improve some of the unhealthy problems in our community.  Using your map, make a list of the issues that concern you the most, come up with possible solutions to these issues, and then rank how easy they would be to fix.  Star or highlight one or two that you are most interested in working on.  You will likely use this for your Community Health Project assessment.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Horne, Andrew H</dc:creator>
  <cp:lastModifiedBy>Horne, Andrew H</cp:lastModifiedBy>
  <cp:revision>20</cp:revision>
  <dcterms:modified xsi:type="dcterms:W3CDTF">2019-05-23T19:34:45Z</dcterms:modified>
</cp:coreProperties>
</file>