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Proxima Nova"/>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ProximaNova-bold.fntdata"/><Relationship Id="rId12" Type="http://schemas.openxmlformats.org/officeDocument/2006/relationships/font" Target="fonts/ProximaNova-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roximaNova-boldItalic.fntdata"/><Relationship Id="rId14" Type="http://schemas.openxmlformats.org/officeDocument/2006/relationships/font" Target="fonts/ProximaNova-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5b82fc21d6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5b82fc21d6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5b82fc21d6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b82fc21d6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5b82fc21d6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5b82fc21d6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5b82fc21d6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5b82fc21d6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5b82fc21d6_0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5b82fc21d6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1" name="Google Shape;11;p2"/>
          <p:cNvSpPr txBox="1"/>
          <p:nvPr>
            <p:ph type="ctrTitle"/>
          </p:nvPr>
        </p:nvSpPr>
        <p:spPr>
          <a:xfrm>
            <a:off x="510450" y="1257300"/>
            <a:ext cx="8123100" cy="1588500"/>
          </a:xfrm>
          <a:prstGeom prst="rect">
            <a:avLst/>
          </a:prstGeom>
        </p:spPr>
        <p:txBody>
          <a:bodyPr anchorCtr="0" anchor="b" bIns="91425" lIns="91425" spcFirstLastPara="1" rIns="91425" wrap="square" tIns="91425"/>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2" name="Google Shape;12;p2"/>
          <p:cNvSpPr txBox="1"/>
          <p:nvPr>
            <p:ph idx="1" type="subTitle"/>
          </p:nvPr>
        </p:nvSpPr>
        <p:spPr>
          <a:xfrm>
            <a:off x="510450" y="3182313"/>
            <a:ext cx="8123100" cy="6300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071300"/>
            <a:ext cx="8520600" cy="901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6" name="Google Shape;16;p3"/>
          <p:cNvSpPr txBox="1"/>
          <p:nvPr>
            <p:ph type="title"/>
          </p:nvPr>
        </p:nvSpPr>
        <p:spPr>
          <a:xfrm>
            <a:off x="510450" y="2057400"/>
            <a:ext cx="8123100" cy="778800"/>
          </a:xfrm>
          <a:prstGeom prst="rect">
            <a:avLst/>
          </a:prstGeom>
        </p:spPr>
        <p:txBody>
          <a:bodyPr anchorCtr="0" anchor="b"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7975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41" name="Google Shape;41;p9"/>
          <p:cNvSpPr txBox="1"/>
          <p:nvPr>
            <p:ph type="title"/>
          </p:nvPr>
        </p:nvSpPr>
        <p:spPr>
          <a:xfrm>
            <a:off x="265500" y="1205825"/>
            <a:ext cx="4045200" cy="15096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68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100"/>
              <a:buNone/>
              <a:defRPr sz="2100"/>
            </a:lvl1pPr>
          </a:lstStyle>
          <a:p/>
        </p:txBody>
      </p:sp>
      <p:sp>
        <p:nvSpPr>
          <p:cNvPr id="47" name="Google Shape;47;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pearmin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hyperlink" Target="https://www.lung.org/stop-smoking/smoking-facts/impact-of-e-cigarettes-on-lung.html" TargetMode="External"/><Relationship Id="rId5" Type="http://schemas.openxmlformats.org/officeDocument/2006/relationships/hyperlink" Target="https://www.lung.org/about-us/blog/2016/07/popcorn-lung-risk-ecig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Don’t Halt Your Heart By Using an Alt(o)</a:t>
            </a:r>
            <a:endParaRPr/>
          </a:p>
        </p:txBody>
      </p:sp>
      <p:sp>
        <p:nvSpPr>
          <p:cNvPr id="60" name="Google Shape;60;p13"/>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Risks associated with E-Cigarette use.</a:t>
            </a:r>
            <a:endParaRPr/>
          </a:p>
        </p:txBody>
      </p:sp>
      <p:sp>
        <p:nvSpPr>
          <p:cNvPr id="61" name="Google Shape;61;p13"/>
          <p:cNvSpPr txBox="1"/>
          <p:nvPr/>
        </p:nvSpPr>
        <p:spPr>
          <a:xfrm>
            <a:off x="126375" y="4493200"/>
            <a:ext cx="6600300" cy="77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rgbClr val="FFFFFF"/>
                </a:solidFill>
                <a:latin typeface="Proxima Nova"/>
                <a:ea typeface="Proxima Nova"/>
                <a:cs typeface="Proxima Nova"/>
                <a:sym typeface="Proxima Nova"/>
              </a:rPr>
              <a:t>Created By: </a:t>
            </a:r>
            <a:endParaRPr sz="1000">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sz="1000">
                <a:solidFill>
                  <a:srgbClr val="FFFFFF"/>
                </a:solidFill>
                <a:latin typeface="Proxima Nova"/>
                <a:ea typeface="Proxima Nova"/>
                <a:cs typeface="Proxima Nova"/>
                <a:sym typeface="Proxima Nova"/>
              </a:rPr>
              <a:t>Marie Leake, M.A.T. </a:t>
            </a:r>
            <a:endParaRPr sz="1000">
              <a:solidFill>
                <a:srgbClr val="FFFFFF"/>
              </a:solidFill>
              <a:latin typeface="Proxima Nova"/>
              <a:ea typeface="Proxima Nova"/>
              <a:cs typeface="Proxima Nova"/>
              <a:sym typeface="Proxima Nov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*alien voice from Toy Story* The Brainnnnnnnn</a:t>
            </a:r>
            <a:endParaRPr/>
          </a:p>
        </p:txBody>
      </p:sp>
      <p:sp>
        <p:nvSpPr>
          <p:cNvPr id="67" name="Google Shape;67;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900"/>
              <a:t>The area of the brain responsible for emotions and controlling our impulses is known as the </a:t>
            </a:r>
            <a:r>
              <a:rPr b="1" lang="en" sz="1900"/>
              <a:t>Prefrontal Cortex</a:t>
            </a:r>
            <a:r>
              <a:rPr lang="en" sz="1900"/>
              <a:t>.</a:t>
            </a:r>
            <a:endParaRPr sz="1900"/>
          </a:p>
          <a:p>
            <a:pPr indent="0" lvl="0" marL="0" rtl="0" algn="l">
              <a:spcBef>
                <a:spcPts val="1600"/>
              </a:spcBef>
              <a:spcAft>
                <a:spcPts val="0"/>
              </a:spcAft>
              <a:buNone/>
            </a:pPr>
            <a:r>
              <a:rPr lang="en" sz="1900"/>
              <a:t>It’s very vulnerable to nicotine’s effects. This is especially true for young people. The reason: This part of the brain doesn’t finish developing until about age </a:t>
            </a:r>
            <a:r>
              <a:rPr b="1" lang="en" sz="1900"/>
              <a:t>25</a:t>
            </a:r>
            <a:r>
              <a:rPr lang="en" sz="1900"/>
              <a:t>.</a:t>
            </a:r>
            <a:endParaRPr sz="1900"/>
          </a:p>
          <a:p>
            <a:pPr indent="0" lvl="0" marL="0" rtl="0" algn="l">
              <a:spcBef>
                <a:spcPts val="1600"/>
              </a:spcBef>
              <a:spcAft>
                <a:spcPts val="1600"/>
              </a:spcAft>
              <a:buNone/>
            </a:pPr>
            <a:r>
              <a:rPr lang="en" sz="1900"/>
              <a:t>The brains of teens who smoke or vape may create more receptors to handle the flood of nicotine they have come to expect. As the number of receptors increases, teens will need more nicotine to get the same feeling. That makes nicotine users seek hit after hit, resulting in </a:t>
            </a:r>
            <a:r>
              <a:rPr b="1" lang="en" sz="1900"/>
              <a:t>addiction</a:t>
            </a:r>
            <a:r>
              <a:rPr lang="en" sz="1900"/>
              <a:t>. </a:t>
            </a:r>
            <a:endParaRPr/>
          </a:p>
        </p:txBody>
      </p:sp>
      <p:pic>
        <p:nvPicPr>
          <p:cNvPr descr="Image result for aliens toy story" id="68" name="Google Shape;68;p14"/>
          <p:cNvPicPr preferRelativeResize="0"/>
          <p:nvPr/>
        </p:nvPicPr>
        <p:blipFill>
          <a:blip r:embed="rId3">
            <a:alphaModFix/>
          </a:blip>
          <a:stretch>
            <a:fillRect/>
          </a:stretch>
        </p:blipFill>
        <p:spPr>
          <a:xfrm>
            <a:off x="7467075" y="46925"/>
            <a:ext cx="1676926" cy="1368900"/>
          </a:xfrm>
          <a:prstGeom prst="rect">
            <a:avLst/>
          </a:prstGeom>
          <a:noFill/>
          <a:ln>
            <a:noFill/>
          </a:ln>
        </p:spPr>
      </p:pic>
      <p:sp>
        <p:nvSpPr>
          <p:cNvPr id="69" name="Google Shape;69;p14"/>
          <p:cNvSpPr txBox="1"/>
          <p:nvPr/>
        </p:nvSpPr>
        <p:spPr>
          <a:xfrm>
            <a:off x="0" y="4756725"/>
            <a:ext cx="9075600" cy="770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900">
                <a:latin typeface="Proxima Nova"/>
                <a:ea typeface="Proxima Nova"/>
                <a:cs typeface="Proxima Nova"/>
                <a:sym typeface="Proxima Nova"/>
              </a:rPr>
              <a:t>Feldhausen, T. S. (2016, July 29). Explainer: The nico-teen brain. Retrieved March 13, 2019, from https://www.sciencenewsforstudents.org/article/explainer-nico-teen-brain</a:t>
            </a:r>
            <a:endParaRPr sz="900">
              <a:latin typeface="Proxima Nova"/>
              <a:ea typeface="Proxima Nova"/>
              <a:cs typeface="Proxima Nova"/>
              <a:sym typeface="Proxima Nov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Brain and Nicotine</a:t>
            </a:r>
            <a:endParaRPr/>
          </a:p>
        </p:txBody>
      </p:sp>
      <p:sp>
        <p:nvSpPr>
          <p:cNvPr id="75" name="Google Shape;75;p15"/>
          <p:cNvSpPr txBox="1"/>
          <p:nvPr>
            <p:ph idx="1" type="body"/>
          </p:nvPr>
        </p:nvSpPr>
        <p:spPr>
          <a:xfrm>
            <a:off x="311700" y="1152475"/>
            <a:ext cx="8520600" cy="197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t>The increase of nicotine receptors in the brain can result in teens having a more difficult time focusing.</a:t>
            </a:r>
            <a:endParaRPr sz="2000"/>
          </a:p>
          <a:p>
            <a:pPr indent="0" lvl="0" marL="0" rtl="0" algn="l">
              <a:spcBef>
                <a:spcPts val="1600"/>
              </a:spcBef>
              <a:spcAft>
                <a:spcPts val="1600"/>
              </a:spcAft>
              <a:buNone/>
            </a:pPr>
            <a:r>
              <a:rPr lang="en" sz="2000"/>
              <a:t>It can also result in </a:t>
            </a:r>
            <a:r>
              <a:rPr b="1" lang="en" sz="2000"/>
              <a:t>anxiety</a:t>
            </a:r>
            <a:r>
              <a:rPr lang="en" sz="2000"/>
              <a:t> and </a:t>
            </a:r>
            <a:r>
              <a:rPr b="1" lang="en" sz="2000"/>
              <a:t>depression</a:t>
            </a:r>
            <a:r>
              <a:rPr lang="en" sz="2000"/>
              <a:t>.</a:t>
            </a:r>
            <a:endParaRPr sz="2000"/>
          </a:p>
        </p:txBody>
      </p:sp>
      <p:pic>
        <p:nvPicPr>
          <p:cNvPr descr="Image result for anxiety clipart" id="76" name="Google Shape;76;p15"/>
          <p:cNvPicPr preferRelativeResize="0"/>
          <p:nvPr/>
        </p:nvPicPr>
        <p:blipFill>
          <a:blip r:embed="rId3">
            <a:alphaModFix/>
          </a:blip>
          <a:stretch>
            <a:fillRect/>
          </a:stretch>
        </p:blipFill>
        <p:spPr>
          <a:xfrm>
            <a:off x="5787275" y="2033200"/>
            <a:ext cx="3045025" cy="2976025"/>
          </a:xfrm>
          <a:prstGeom prst="rect">
            <a:avLst/>
          </a:prstGeom>
          <a:noFill/>
          <a:ln>
            <a:noFill/>
          </a:ln>
        </p:spPr>
      </p:pic>
      <p:pic>
        <p:nvPicPr>
          <p:cNvPr descr="Related image" id="77" name="Google Shape;77;p15"/>
          <p:cNvPicPr preferRelativeResize="0"/>
          <p:nvPr/>
        </p:nvPicPr>
        <p:blipFill rotWithShape="1">
          <a:blip r:embed="rId4">
            <a:alphaModFix/>
          </a:blip>
          <a:srcRect b="16184" l="0" r="0" t="0"/>
          <a:stretch/>
        </p:blipFill>
        <p:spPr>
          <a:xfrm>
            <a:off x="0" y="2666625"/>
            <a:ext cx="4205401" cy="2342600"/>
          </a:xfrm>
          <a:prstGeom prst="rect">
            <a:avLst/>
          </a:prstGeom>
          <a:noFill/>
          <a:ln>
            <a:noFill/>
          </a:ln>
        </p:spPr>
      </p:pic>
      <p:sp>
        <p:nvSpPr>
          <p:cNvPr id="78" name="Google Shape;78;p15"/>
          <p:cNvSpPr txBox="1"/>
          <p:nvPr/>
        </p:nvSpPr>
        <p:spPr>
          <a:xfrm>
            <a:off x="436050" y="4955825"/>
            <a:ext cx="8271900" cy="18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00"/>
              <a:t>Feldhausen, T. S. (2016, July 29). Explainer: The nico-teen brain. Retrieved March 13, 2019, from https://www.sciencenewsforstudents.org/article/explainer-nico-teen-brain</a:t>
            </a:r>
            <a:endParaRPr sz="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pic>
        <p:nvPicPr>
          <p:cNvPr descr="Related image" id="83" name="Google Shape;83;p16"/>
          <p:cNvPicPr preferRelativeResize="0"/>
          <p:nvPr/>
        </p:nvPicPr>
        <p:blipFill/>
        <p:spPr>
          <a:xfrm>
            <a:off x="6504350" y="1932700"/>
            <a:ext cx="2639650" cy="3088800"/>
          </a:xfrm>
          <a:prstGeom prst="rect">
            <a:avLst/>
          </a:prstGeom>
          <a:noFill/>
          <a:ln>
            <a:noFill/>
          </a:ln>
        </p:spPr>
      </p:pic>
      <p:sp>
        <p:nvSpPr>
          <p:cNvPr id="84" name="Google Shape;8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E-Cigarettes and the Heart</a:t>
            </a:r>
            <a:endParaRPr/>
          </a:p>
        </p:txBody>
      </p:sp>
      <p:sp>
        <p:nvSpPr>
          <p:cNvPr id="85" name="Google Shape;85;p16"/>
          <p:cNvSpPr txBox="1"/>
          <p:nvPr>
            <p:ph idx="1" type="body"/>
          </p:nvPr>
        </p:nvSpPr>
        <p:spPr>
          <a:xfrm>
            <a:off x="311700" y="1672625"/>
            <a:ext cx="6795000" cy="28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t>Daily use of e-cigarettes </a:t>
            </a:r>
            <a:r>
              <a:rPr b="1" lang="en" sz="2000"/>
              <a:t>doubles</a:t>
            </a:r>
            <a:r>
              <a:rPr lang="en" sz="2000"/>
              <a:t> your risk to having a </a:t>
            </a:r>
            <a:r>
              <a:rPr b="1" lang="en" sz="2000"/>
              <a:t>heart attack</a:t>
            </a:r>
            <a:r>
              <a:rPr lang="en" sz="2000"/>
              <a:t>.</a:t>
            </a:r>
            <a:endParaRPr sz="2000"/>
          </a:p>
          <a:p>
            <a:pPr indent="0" lvl="0" marL="0" rtl="0" algn="l">
              <a:spcBef>
                <a:spcPts val="1600"/>
              </a:spcBef>
              <a:spcAft>
                <a:spcPts val="1600"/>
              </a:spcAft>
              <a:buNone/>
            </a:pPr>
            <a:r>
              <a:rPr lang="en" sz="2000"/>
              <a:t>Daily use of tobacco products and e-cigarettes makes you </a:t>
            </a:r>
            <a:r>
              <a:rPr b="1" lang="en" sz="2000"/>
              <a:t>5 times </a:t>
            </a:r>
            <a:r>
              <a:rPr lang="en" sz="2000"/>
              <a:t>as likely to have a heart attack.</a:t>
            </a:r>
            <a:endParaRPr sz="2000"/>
          </a:p>
        </p:txBody>
      </p:sp>
      <p:sp>
        <p:nvSpPr>
          <p:cNvPr id="86" name="Google Shape;86;p16"/>
          <p:cNvSpPr txBox="1"/>
          <p:nvPr/>
        </p:nvSpPr>
        <p:spPr>
          <a:xfrm>
            <a:off x="0" y="4715100"/>
            <a:ext cx="9144000" cy="428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700"/>
              <a:t>First evidence of long-term health damage from ecigs. (2018, February 24). Retrieved March 13, 2019, from https://tobacco.ucsf.edu/first-evidence-long-term-health-damage-ecigs-smoking-e-cigarettes-daily-doubles-risk-heart-attacks</a:t>
            </a:r>
            <a:endParaRPr sz="7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pic>
        <p:nvPicPr>
          <p:cNvPr descr="Image result for lungs transparent" id="91" name="Google Shape;91;p17"/>
          <p:cNvPicPr preferRelativeResize="0"/>
          <p:nvPr/>
        </p:nvPicPr>
        <p:blipFill>
          <a:blip r:embed="rId3">
            <a:alphaModFix amt="32000"/>
          </a:blip>
          <a:stretch>
            <a:fillRect/>
          </a:stretch>
        </p:blipFill>
        <p:spPr>
          <a:xfrm>
            <a:off x="4419600" y="330200"/>
            <a:ext cx="4724400" cy="4483100"/>
          </a:xfrm>
          <a:prstGeom prst="rect">
            <a:avLst/>
          </a:prstGeom>
          <a:noFill/>
          <a:ln>
            <a:noFill/>
          </a:ln>
        </p:spPr>
      </p:pic>
      <p:sp>
        <p:nvSpPr>
          <p:cNvPr id="92" name="Google Shape;92;p17"/>
          <p:cNvSpPr txBox="1"/>
          <p:nvPr>
            <p:ph type="title"/>
          </p:nvPr>
        </p:nvSpPr>
        <p:spPr>
          <a:xfrm>
            <a:off x="311700" y="2455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E-Cigarettes and your Lungs</a:t>
            </a:r>
            <a:endParaRPr/>
          </a:p>
        </p:txBody>
      </p:sp>
      <p:sp>
        <p:nvSpPr>
          <p:cNvPr id="93" name="Google Shape;93;p17"/>
          <p:cNvSpPr txBox="1"/>
          <p:nvPr>
            <p:ph idx="1" type="body"/>
          </p:nvPr>
        </p:nvSpPr>
        <p:spPr>
          <a:xfrm>
            <a:off x="311700" y="10370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Even though we know that </a:t>
            </a:r>
            <a:r>
              <a:rPr b="1" lang="en"/>
              <a:t>Diacetyl</a:t>
            </a:r>
            <a:r>
              <a:rPr lang="en"/>
              <a:t> causes </a:t>
            </a:r>
            <a:r>
              <a:rPr b="1" lang="en"/>
              <a:t>Popcorn Lung</a:t>
            </a:r>
            <a:r>
              <a:rPr lang="en"/>
              <a:t>, this chemical is found in many e-cigarette flavors. It is added to "e-juice" liquid by some e-cigarette companies to complement flavorings such as vanilla, maple, coconut and more. </a:t>
            </a:r>
            <a:endParaRPr/>
          </a:p>
          <a:p>
            <a:pPr indent="0" lvl="0" marL="0" rtl="0" algn="l">
              <a:spcBef>
                <a:spcPts val="1600"/>
              </a:spcBef>
              <a:spcAft>
                <a:spcPts val="0"/>
              </a:spcAft>
              <a:buNone/>
            </a:pPr>
            <a:r>
              <a:rPr lang="en"/>
              <a:t>When inhaled, diacetyl causes bronchiolitis obliterans (a.k.a. Popcorn Lung) a scarring of the tiny air sacs in the lungs resulting in the </a:t>
            </a:r>
            <a:r>
              <a:rPr b="1" lang="en"/>
              <a:t>thickening</a:t>
            </a:r>
            <a:r>
              <a:rPr lang="en"/>
              <a:t> and </a:t>
            </a:r>
            <a:r>
              <a:rPr b="1" lang="en"/>
              <a:t>narrowing</a:t>
            </a:r>
            <a:r>
              <a:rPr lang="en"/>
              <a:t> of the airways. It's a serious lung disease that causes coughing, wheezing and shortness of breath.</a:t>
            </a:r>
            <a:endParaRPr/>
          </a:p>
          <a:p>
            <a:pPr indent="0" lvl="0" marL="0" rtl="0" algn="l">
              <a:spcBef>
                <a:spcPts val="1600"/>
              </a:spcBef>
              <a:spcAft>
                <a:spcPts val="0"/>
              </a:spcAft>
              <a:buNone/>
            </a:pPr>
            <a:r>
              <a:rPr lang="en"/>
              <a:t>E-cigarettes produce a number of toxic chemicals such as acetaldehyde, acrolein, acrolein, and formaldehyde. These chemicals have been found to cause l</a:t>
            </a:r>
            <a:r>
              <a:rPr b="1" lang="en"/>
              <a:t>ung disease, asthma,</a:t>
            </a:r>
            <a:r>
              <a:rPr lang="en"/>
              <a:t> and </a:t>
            </a:r>
            <a:r>
              <a:rPr b="1" lang="en"/>
              <a:t>lung cancer</a:t>
            </a:r>
            <a:r>
              <a:rPr lang="en"/>
              <a:t>.</a:t>
            </a:r>
            <a:endParaRPr/>
          </a:p>
          <a:p>
            <a:pPr indent="0" lvl="0" marL="0" rtl="0" algn="l">
              <a:spcBef>
                <a:spcPts val="1600"/>
              </a:spcBef>
              <a:spcAft>
                <a:spcPts val="1600"/>
              </a:spcAft>
              <a:buNone/>
            </a:pPr>
            <a:r>
              <a:t/>
            </a:r>
            <a:endParaRPr/>
          </a:p>
        </p:txBody>
      </p:sp>
      <p:sp>
        <p:nvSpPr>
          <p:cNvPr id="94" name="Google Shape;94;p17"/>
          <p:cNvSpPr txBox="1"/>
          <p:nvPr/>
        </p:nvSpPr>
        <p:spPr>
          <a:xfrm>
            <a:off x="1924800" y="4813300"/>
            <a:ext cx="5294400" cy="328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00"/>
              <a:t>Health Risks of E-Cigarettes and Vaping. (n.d.). Retrieved March 13, 2019, from </a:t>
            </a:r>
            <a:r>
              <a:rPr lang="en" sz="500" u="sng">
                <a:solidFill>
                  <a:schemeClr val="hlink"/>
                </a:solidFill>
                <a:hlinkClick r:id="rId4"/>
              </a:rPr>
              <a:t>https://www.lung.org/stop-smoking/smoking-facts/impact-of-e-cigarettes-on-lung.html</a:t>
            </a:r>
            <a:endParaRPr sz="500"/>
          </a:p>
          <a:p>
            <a:pPr indent="0" lvl="0" marL="0" rtl="0" algn="l">
              <a:spcBef>
                <a:spcPts val="0"/>
              </a:spcBef>
              <a:spcAft>
                <a:spcPts val="0"/>
              </a:spcAft>
              <a:buNone/>
            </a:pPr>
            <a:r>
              <a:rPr lang="en" sz="500"/>
              <a:t>Popcorn Lung: A Dangerous Risk of Flavored E-Cigarettes. (2016, July 07). Retrieved March 13, 2019, from </a:t>
            </a:r>
            <a:r>
              <a:rPr lang="en" sz="500" u="sng">
                <a:solidFill>
                  <a:schemeClr val="hlink"/>
                </a:solidFill>
                <a:hlinkClick r:id="rId5"/>
              </a:rPr>
              <a:t>https://www.lung.org/about-us/blog/2016/07/popcorn-lung-risk-ecigs.html</a:t>
            </a:r>
            <a:endParaRPr sz="500"/>
          </a:p>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8"/>
          <p:cNvSpPr txBox="1"/>
          <p:nvPr>
            <p:ph type="title"/>
          </p:nvPr>
        </p:nvSpPr>
        <p:spPr>
          <a:xfrm>
            <a:off x="311700" y="461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Next Class:</a:t>
            </a:r>
            <a:endParaRPr/>
          </a:p>
        </p:txBody>
      </p:sp>
      <p:sp>
        <p:nvSpPr>
          <p:cNvPr id="100" name="Google Shape;100;p18"/>
          <p:cNvSpPr txBox="1"/>
          <p:nvPr>
            <p:ph idx="1" type="body"/>
          </p:nvPr>
        </p:nvSpPr>
        <p:spPr>
          <a:xfrm>
            <a:off x="311700" y="753600"/>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5000"/>
              <a:t>Why have high school users of e-cigarettes increased by 78% in the last year?</a:t>
            </a:r>
            <a:endParaRPr sz="5000"/>
          </a:p>
        </p:txBody>
      </p:sp>
      <p:pic>
        <p:nvPicPr>
          <p:cNvPr descr="Image result for e-cigarette clipart" id="101" name="Google Shape;101;p18"/>
          <p:cNvPicPr preferRelativeResize="0"/>
          <p:nvPr/>
        </p:nvPicPr>
        <p:blipFill>
          <a:blip r:embed="rId3">
            <a:alphaModFix/>
          </a:blip>
          <a:stretch>
            <a:fillRect/>
          </a:stretch>
        </p:blipFill>
        <p:spPr>
          <a:xfrm>
            <a:off x="3168837" y="3381300"/>
            <a:ext cx="2806325" cy="1605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