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73" r:id="rId4"/>
    <p:sldId id="274" r:id="rId5"/>
    <p:sldId id="280" r:id="rId6"/>
    <p:sldId id="258" r:id="rId7"/>
    <p:sldId id="259" r:id="rId8"/>
    <p:sldId id="278" r:id="rId9"/>
    <p:sldId id="260" r:id="rId10"/>
    <p:sldId id="261" r:id="rId11"/>
    <p:sldId id="262" r:id="rId12"/>
    <p:sldId id="263" r:id="rId13"/>
    <p:sldId id="264" r:id="rId14"/>
    <p:sldId id="265" r:id="rId15"/>
    <p:sldId id="266" r:id="rId16"/>
    <p:sldId id="267" r:id="rId17"/>
    <p:sldId id="269" r:id="rId18"/>
    <p:sldId id="270" r:id="rId19"/>
    <p:sldId id="281"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Comfortaa" pitchFamily="2" charset="0"/>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2"/>
  </p:normalViewPr>
  <p:slideViewPr>
    <p:cSldViewPr snapToGrid="0">
      <p:cViewPr varScale="1">
        <p:scale>
          <a:sx n="178" d="100"/>
          <a:sy n="178" d="100"/>
        </p:scale>
        <p:origin x="26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0ffb5d070a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0ffb5d070a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0ffb5d070a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0ffb5d070a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b="1">
                <a:solidFill>
                  <a:schemeClr val="dk1"/>
                </a:solidFill>
              </a:rPr>
              <a:t>Social casino games:</a:t>
            </a:r>
            <a:r>
              <a:rPr lang="en">
                <a:solidFill>
                  <a:schemeClr val="dk1"/>
                </a:solidFill>
              </a:rPr>
              <a:t> These games are marketed as free to play, but often offer in-app purchases for virtual chips that can be used to play casino-style games.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b="1">
                <a:solidFill>
                  <a:schemeClr val="dk1"/>
                </a:solidFill>
              </a:rPr>
              <a:t>Games with in-app advertisements:</a:t>
            </a:r>
            <a:r>
              <a:rPr lang="en">
                <a:solidFill>
                  <a:schemeClr val="dk1"/>
                </a:solidFill>
              </a:rPr>
              <a:t> Some mobile games feature advertisements that offer rewards for watching ads, such as virtual currency or in-game items. This type of reward system can be addictive, especially for children.</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0ffb5d070a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0ffb5d070a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a:t>To prevent potential addiction and to avoid disastrous outcomes that can occur for individuals who begin gambling young, is important for educators to proactively engage in preventative measures that can support children towards choosing options other than gambling. Teachers can start by directly educating children about the dangers of gambling behaviors. Here are some ways teachers can approach this topic in the classroom:</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ffb5d070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ffb5d070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b="1">
                <a:solidFill>
                  <a:schemeClr val="dk1"/>
                </a:solidFill>
              </a:rPr>
              <a:t>Incorporate information about gambling into relevant subjects:</a:t>
            </a:r>
            <a:r>
              <a:rPr lang="en">
                <a:solidFill>
                  <a:schemeClr val="dk1"/>
                </a:solidFill>
              </a:rPr>
              <a:t> Teachers can include information about gambling and its potential consequences in subjects such as health, social studies, or personal finance.</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0ffb5d070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0ffb5d070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b="1">
                <a:solidFill>
                  <a:schemeClr val="dk1"/>
                </a:solidFill>
              </a:rPr>
              <a:t>Use interactive activities: </a:t>
            </a:r>
            <a:r>
              <a:rPr lang="en">
                <a:solidFill>
                  <a:schemeClr val="dk1"/>
                </a:solidFill>
              </a:rPr>
              <a:t>Teachers can engage students with interactive activities such as role-playing exercises, group discussions, or debates to help them understand the dangers of gambling.</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0ffb5d070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0ffb5d070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b="1">
                <a:solidFill>
                  <a:schemeClr val="dk1"/>
                </a:solidFill>
              </a:rPr>
              <a:t>Provide resources:</a:t>
            </a:r>
            <a:r>
              <a:rPr lang="en">
                <a:solidFill>
                  <a:schemeClr val="dk1"/>
                </a:solidFill>
              </a:rPr>
              <a:t> Teachers can provide students with resources such as books, articles, videos, and websites that discuss the dangers of gambling and provide information on how to seek help if needed.</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0ffb5d070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0ffb5d070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b="1">
                <a:solidFill>
                  <a:schemeClr val="dk1"/>
                </a:solidFill>
              </a:rPr>
              <a:t>Foster open communication:</a:t>
            </a:r>
            <a:r>
              <a:rPr lang="en">
                <a:solidFill>
                  <a:schemeClr val="dk1"/>
                </a:solidFill>
              </a:rPr>
              <a:t> Teachers can create an open and supportive classroom environment where students feel comfortable discussing their experiences with gambling and asking questions.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0ffb5d070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0ffb5d070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b="1">
                <a:solidFill>
                  <a:schemeClr val="dk1"/>
                </a:solidFill>
              </a:rPr>
              <a:t>Collaborate with outside organizations:</a:t>
            </a:r>
            <a:r>
              <a:rPr lang="en">
                <a:solidFill>
                  <a:schemeClr val="dk1"/>
                </a:solidFill>
              </a:rPr>
              <a:t> Teachers can collaborate with local organizations, such as youth support groups, to bring in experts to speak to students about the dangers of gambling.</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176ac14b8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176ac14b8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dirty="0">
                <a:solidFill>
                  <a:schemeClr val="dk1"/>
                </a:solidFill>
              </a:rPr>
              <a:t>·</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176ac14b83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176ac14b8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0ffb5d070a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0ffb5d070a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dirty="0"/>
              <a:t>Youth gambling refers to gambling activities engaged in by minors or young people under the age of 18 or 21, depending on the jurisdiction. </a:t>
            </a:r>
            <a:endParaRPr dirty="0"/>
          </a:p>
          <a:p>
            <a:pPr marL="0" lvl="0" indent="0" algn="l" rtl="0">
              <a:spcBef>
                <a:spcPts val="120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0ffb5d070a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0ffb5d070a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dirty="0"/>
              <a:t>Youth gambling refers to gambling activities engaged in by minors or young people under the age of 18 or 21, depending on the jurisdiction. This type of gambling is often seen as a problem because of the potential for young people to become addicted to gambling and develop negative social, financial, and health consequences. </a:t>
            </a:r>
            <a:endParaRPr dirty="0"/>
          </a:p>
          <a:p>
            <a:pPr marL="0" lvl="0" indent="0" algn="l" rtl="0">
              <a:spcBef>
                <a:spcPts val="1200"/>
              </a:spcBef>
              <a:spcAft>
                <a:spcPts val="0"/>
              </a:spcAft>
              <a:buNone/>
            </a:pPr>
            <a:endParaRPr dirty="0"/>
          </a:p>
        </p:txBody>
      </p:sp>
    </p:spTree>
    <p:extLst>
      <p:ext uri="{BB962C8B-B14F-4D97-AF65-F5344CB8AC3E}">
        <p14:creationId xmlns:p14="http://schemas.microsoft.com/office/powerpoint/2010/main" val="1341055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0ffb5d070a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0ffb5d070a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dirty="0"/>
          </a:p>
        </p:txBody>
      </p:sp>
    </p:spTree>
    <p:extLst>
      <p:ext uri="{BB962C8B-B14F-4D97-AF65-F5344CB8AC3E}">
        <p14:creationId xmlns:p14="http://schemas.microsoft.com/office/powerpoint/2010/main" val="1640143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176ac14b83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176ac14b83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4201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0ffb5d070a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0ffb5d070a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b="1">
                <a:solidFill>
                  <a:schemeClr val="dk1"/>
                </a:solidFill>
              </a:rPr>
              <a:t>Online gambling</a:t>
            </a:r>
            <a:r>
              <a:rPr lang="en">
                <a:solidFill>
                  <a:schemeClr val="dk1"/>
                </a:solidFill>
              </a:rPr>
              <a:t>: This includes various online gambling activities through the internet, including casino games, sports betting, and lottery games.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b="1">
                <a:solidFill>
                  <a:schemeClr val="dk1"/>
                </a:solidFill>
              </a:rPr>
              <a:t>Social gambling</a:t>
            </a:r>
            <a:r>
              <a:rPr lang="en">
                <a:solidFill>
                  <a:schemeClr val="dk1"/>
                </a:solidFill>
              </a:rPr>
              <a:t>: This would include playing cards for money or betting on sports games with friends.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0ffb5d070a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0ffb5d070a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b="1">
                <a:solidFill>
                  <a:schemeClr val="dk1"/>
                </a:solidFill>
              </a:rPr>
              <a:t>Illegal street gambling:</a:t>
            </a:r>
            <a:r>
              <a:rPr lang="en">
                <a:solidFill>
                  <a:schemeClr val="dk1"/>
                </a:solidFill>
              </a:rPr>
              <a:t> Examples are playing games of chance for money or betting on illegal sports events.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b="1">
                <a:solidFill>
                  <a:schemeClr val="dk1"/>
                </a:solidFill>
              </a:rPr>
              <a:t>Video games with gambling elements:</a:t>
            </a:r>
            <a:r>
              <a:rPr lang="en">
                <a:solidFill>
                  <a:schemeClr val="dk1"/>
                </a:solidFill>
              </a:rPr>
              <a:t> Some video games, particularly those with "loot boxes", can contain elements of gambling that can be attractive to youth.</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176ac14b8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176ac14b8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dirty="0"/>
          </a:p>
        </p:txBody>
      </p:sp>
    </p:spTree>
    <p:extLst>
      <p:ext uri="{BB962C8B-B14F-4D97-AF65-F5344CB8AC3E}">
        <p14:creationId xmlns:p14="http://schemas.microsoft.com/office/powerpoint/2010/main" val="2021148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0ffb5d070a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0ffb5d070a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With regards to online and video game gambling, there are several types of games on mobile apps that could potentially foster gambling addiction in children. These games are not considered to be the same as traditional gambling; however, they can still be addictive and harmful, especially for children and youth.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b="1">
                <a:solidFill>
                  <a:schemeClr val="dk1"/>
                </a:solidFill>
              </a:rPr>
              <a:t>Games with loot boxes:</a:t>
            </a:r>
            <a:r>
              <a:rPr lang="en">
                <a:solidFill>
                  <a:schemeClr val="dk1"/>
                </a:solidFill>
              </a:rPr>
              <a:t> These games allow players to purchase virtual boxes that contain randomized in-game items, and the thrill of not knowing what they will get can be addictive.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b="1">
                <a:solidFill>
                  <a:schemeClr val="dk1"/>
                </a:solidFill>
              </a:rPr>
              <a:t>Casino-style games:</a:t>
            </a:r>
            <a:r>
              <a:rPr lang="en">
                <a:solidFill>
                  <a:schemeClr val="dk1"/>
                </a:solidFill>
              </a:rPr>
              <a:t> Some mobile games simulate casino games such as slot machines or poker, which can encourage players to make in-app purchases to continue playing or to win virtual money.</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8"/>
          <p:cNvPicPr preferRelativeResize="0"/>
          <p:nvPr/>
        </p:nvPicPr>
        <p:blipFill>
          <a:blip r:embed="rId3">
            <a:alphaModFix/>
          </a:blip>
          <a:stretch>
            <a:fillRect/>
          </a:stretch>
        </p:blipFill>
        <p:spPr>
          <a:xfrm>
            <a:off x="0" y="0"/>
            <a:ext cx="9144000" cy="5143500"/>
          </a:xfrm>
          <a:prstGeom prst="rect">
            <a:avLst/>
          </a:prstGeom>
          <a:noFill/>
          <a:ln>
            <a:noFill/>
          </a:ln>
        </p:spPr>
      </p:pic>
      <p:sp>
        <p:nvSpPr>
          <p:cNvPr id="86" name="Google Shape;86;p18"/>
          <p:cNvSpPr txBox="1"/>
          <p:nvPr/>
        </p:nvSpPr>
        <p:spPr>
          <a:xfrm>
            <a:off x="3577247" y="37517"/>
            <a:ext cx="4704600" cy="510598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2100" b="1" u="sng" dirty="0">
                <a:solidFill>
                  <a:schemeClr val="lt1"/>
                </a:solidFill>
                <a:latin typeface="+mn-lt"/>
                <a:ea typeface="Comfortaa"/>
                <a:cs typeface="Comfortaa"/>
                <a:sym typeface="Comfortaa"/>
              </a:rPr>
              <a:t>Social casino games:</a:t>
            </a:r>
            <a:r>
              <a:rPr lang="en" sz="2100" u="sng" dirty="0">
                <a:solidFill>
                  <a:schemeClr val="lt1"/>
                </a:solidFill>
                <a:latin typeface="+mn-lt"/>
                <a:ea typeface="Comfortaa"/>
                <a:cs typeface="Comfortaa"/>
                <a:sym typeface="Comfortaa"/>
              </a:rPr>
              <a:t> </a:t>
            </a:r>
            <a:r>
              <a:rPr lang="en" sz="2100" dirty="0">
                <a:solidFill>
                  <a:schemeClr val="dk1"/>
                </a:solidFill>
                <a:latin typeface="+mn-lt"/>
                <a:ea typeface="Comfortaa"/>
                <a:cs typeface="Comfortaa"/>
                <a:sym typeface="Comfortaa"/>
              </a:rPr>
              <a:t>These games are marketed as free to play, but often offer in-app purchases for virtual chips that can be used to play casino-style games.</a:t>
            </a:r>
            <a:endParaRPr sz="2100" dirty="0">
              <a:solidFill>
                <a:schemeClr val="dk1"/>
              </a:solidFill>
              <a:latin typeface="+mn-lt"/>
              <a:ea typeface="Comfortaa"/>
              <a:cs typeface="Comfortaa"/>
              <a:sym typeface="Comfortaa"/>
            </a:endParaRPr>
          </a:p>
          <a:p>
            <a:pPr marL="0" lvl="0" indent="0" algn="l" rtl="0">
              <a:lnSpc>
                <a:spcPct val="115000"/>
              </a:lnSpc>
              <a:spcBef>
                <a:spcPts val="1200"/>
              </a:spcBef>
              <a:spcAft>
                <a:spcPts val="1200"/>
              </a:spcAft>
              <a:buClr>
                <a:schemeClr val="dk1"/>
              </a:buClr>
              <a:buSzPts val="1100"/>
              <a:buFont typeface="Arial"/>
              <a:buNone/>
            </a:pPr>
            <a:r>
              <a:rPr lang="en" sz="2100" b="1" u="sng" dirty="0">
                <a:solidFill>
                  <a:schemeClr val="lt1"/>
                </a:solidFill>
                <a:latin typeface="+mn-lt"/>
                <a:ea typeface="Comfortaa"/>
                <a:cs typeface="Comfortaa"/>
                <a:sym typeface="Comfortaa"/>
              </a:rPr>
              <a:t>Games with in-app advertisements:</a:t>
            </a:r>
            <a:r>
              <a:rPr lang="en" sz="2100" u="sng" dirty="0">
                <a:solidFill>
                  <a:schemeClr val="lt1"/>
                </a:solidFill>
                <a:latin typeface="+mn-lt"/>
                <a:ea typeface="Comfortaa"/>
                <a:cs typeface="Comfortaa"/>
                <a:sym typeface="Comfortaa"/>
              </a:rPr>
              <a:t> </a:t>
            </a:r>
            <a:r>
              <a:rPr lang="en" sz="2100" dirty="0">
                <a:solidFill>
                  <a:schemeClr val="dk1"/>
                </a:solidFill>
                <a:latin typeface="+mn-lt"/>
                <a:ea typeface="Comfortaa"/>
                <a:cs typeface="Comfortaa"/>
                <a:sym typeface="Comfortaa"/>
              </a:rPr>
              <a:t>Some mobile games feature advertisements that offer rewards for watching ads, such as virtual currency or in-game items. This type of reward system can be addictive, especially for children.</a:t>
            </a:r>
            <a:endParaRPr sz="2100" dirty="0">
              <a:solidFill>
                <a:schemeClr val="dk1"/>
              </a:solidFill>
              <a:latin typeface="+mn-lt"/>
              <a:ea typeface="Comfortaa"/>
              <a:cs typeface="Comfortaa"/>
              <a:sym typeface="Comforta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92" name="Google Shape;92;p19"/>
          <p:cNvSpPr txBox="1"/>
          <p:nvPr/>
        </p:nvSpPr>
        <p:spPr>
          <a:xfrm>
            <a:off x="745350" y="2845978"/>
            <a:ext cx="7653300" cy="229752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Clr>
                <a:schemeClr val="dk1"/>
              </a:buClr>
              <a:buSzPts val="1100"/>
              <a:buFont typeface="Arial"/>
              <a:buNone/>
            </a:pPr>
            <a:r>
              <a:rPr lang="en" sz="1700" dirty="0">
                <a:solidFill>
                  <a:schemeClr val="lt1"/>
                </a:solidFill>
                <a:latin typeface="+mn-lt"/>
                <a:ea typeface="Lora"/>
                <a:cs typeface="Lora"/>
                <a:sym typeface="Lora"/>
              </a:rPr>
              <a:t>To prevent potential addiction and to avoid disastrous outcomes that can occur for individuals who begin gambling young, is important for educators to proactively engage in preventative measures that can support children towards choosing options other than gambling. Teachers can start by reviewing available information on the risks and directly educating children about the dangers of gambling behaviors.</a:t>
            </a:r>
            <a:endParaRPr sz="2000" dirty="0">
              <a:solidFill>
                <a:schemeClr val="lt1"/>
              </a:solidFill>
              <a:latin typeface="+mn-lt"/>
              <a:ea typeface="Lora"/>
              <a:cs typeface="Lora"/>
              <a:sym typeface="Lor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0"/>
          <p:cNvPicPr preferRelativeResize="0"/>
          <p:nvPr/>
        </p:nvPicPr>
        <p:blipFill>
          <a:blip r:embed="rId3">
            <a:alphaModFix/>
          </a:blip>
          <a:stretch>
            <a:fillRect/>
          </a:stretch>
        </p:blipFill>
        <p:spPr>
          <a:xfrm>
            <a:off x="0" y="0"/>
            <a:ext cx="9144000" cy="5143500"/>
          </a:xfrm>
          <a:prstGeom prst="rect">
            <a:avLst/>
          </a:prstGeom>
          <a:noFill/>
          <a:ln>
            <a:noFill/>
          </a:ln>
        </p:spPr>
      </p:pic>
      <p:sp>
        <p:nvSpPr>
          <p:cNvPr id="98" name="Google Shape;98;p20"/>
          <p:cNvSpPr txBox="1"/>
          <p:nvPr/>
        </p:nvSpPr>
        <p:spPr>
          <a:xfrm>
            <a:off x="745350" y="3013600"/>
            <a:ext cx="7653300" cy="183739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900" b="1">
                <a:solidFill>
                  <a:schemeClr val="dk1"/>
                </a:solidFill>
                <a:latin typeface="+mn-lt"/>
                <a:ea typeface="Comfortaa"/>
                <a:cs typeface="Comfortaa"/>
                <a:sym typeface="Comfortaa"/>
              </a:rPr>
              <a:t>Incorporate information about gambling into relevant subjects:</a:t>
            </a:r>
            <a:r>
              <a:rPr lang="en" sz="1900">
                <a:solidFill>
                  <a:schemeClr val="dk1"/>
                </a:solidFill>
                <a:latin typeface="+mn-lt"/>
                <a:ea typeface="Comfortaa"/>
                <a:cs typeface="Comfortaa"/>
                <a:sym typeface="Comfortaa"/>
              </a:rPr>
              <a:t> Teachers can include information about gambling and its potential consequences in subjects such as health, social studies, or personal finance.</a:t>
            </a:r>
            <a:endParaRPr sz="2200">
              <a:solidFill>
                <a:schemeClr val="lt1"/>
              </a:solidFill>
              <a:latin typeface="+mn-lt"/>
              <a:ea typeface="Comfortaa"/>
              <a:cs typeface="Comfortaa"/>
              <a:sym typeface="Comforta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4" name="Google Shape;104;p21"/>
          <p:cNvSpPr txBox="1"/>
          <p:nvPr/>
        </p:nvSpPr>
        <p:spPr>
          <a:xfrm>
            <a:off x="745350" y="3013600"/>
            <a:ext cx="7653300" cy="166350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800" b="1">
                <a:solidFill>
                  <a:schemeClr val="dk1"/>
                </a:solidFill>
                <a:latin typeface="+mn-lt"/>
                <a:ea typeface="Comfortaa"/>
                <a:cs typeface="Comfortaa"/>
                <a:sym typeface="Comfortaa"/>
              </a:rPr>
              <a:t>Use interactive activities: </a:t>
            </a:r>
            <a:r>
              <a:rPr lang="en" sz="1800">
                <a:solidFill>
                  <a:schemeClr val="dk1"/>
                </a:solidFill>
                <a:latin typeface="+mn-lt"/>
                <a:ea typeface="Comfortaa"/>
                <a:cs typeface="Comfortaa"/>
                <a:sym typeface="Comfortaa"/>
              </a:rPr>
              <a:t>Teachers can engage students with interactive activities such as role-playing exercises, group discussions, or debates to help them understand the dangers of gambling.</a:t>
            </a:r>
            <a:endParaRPr sz="1800">
              <a:solidFill>
                <a:schemeClr val="dk1"/>
              </a:solidFill>
              <a:latin typeface="+mn-lt"/>
              <a:ea typeface="Comfortaa"/>
              <a:cs typeface="Comfortaa"/>
              <a:sym typeface="Comfortaa"/>
            </a:endParaRPr>
          </a:p>
          <a:p>
            <a:pPr marL="0" lvl="0" indent="0" algn="l" rtl="0">
              <a:spcBef>
                <a:spcPts val="1200"/>
              </a:spcBef>
              <a:spcAft>
                <a:spcPts val="0"/>
              </a:spcAft>
              <a:buNone/>
            </a:pPr>
            <a:endParaRPr>
              <a:solidFill>
                <a:schemeClr val="lt1"/>
              </a:solidFill>
              <a:latin typeface="+mn-lt"/>
              <a:ea typeface="Comfortaa"/>
              <a:cs typeface="Comfortaa"/>
              <a:sym typeface="Comforta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0" name="Google Shape;110;p22"/>
          <p:cNvSpPr txBox="1"/>
          <p:nvPr/>
        </p:nvSpPr>
        <p:spPr>
          <a:xfrm>
            <a:off x="745350" y="3013600"/>
            <a:ext cx="7653300" cy="144805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Clr>
                <a:schemeClr val="dk1"/>
              </a:buClr>
              <a:buSzPts val="1100"/>
              <a:buFont typeface="Arial"/>
              <a:buNone/>
            </a:pPr>
            <a:r>
              <a:rPr lang="en" sz="1800" b="1">
                <a:solidFill>
                  <a:schemeClr val="dk1"/>
                </a:solidFill>
                <a:latin typeface="+mn-lt"/>
                <a:ea typeface="Comfortaa"/>
                <a:cs typeface="Comfortaa"/>
                <a:sym typeface="Comfortaa"/>
              </a:rPr>
              <a:t>Provide resources:</a:t>
            </a:r>
            <a:r>
              <a:rPr lang="en" sz="1800">
                <a:solidFill>
                  <a:schemeClr val="dk1"/>
                </a:solidFill>
                <a:latin typeface="+mn-lt"/>
                <a:ea typeface="Comfortaa"/>
                <a:cs typeface="Comfortaa"/>
                <a:sym typeface="Comfortaa"/>
              </a:rPr>
              <a:t> Teachers can provide students with resources such as books, articles, videos, and websites that discuss the dangers of gambling and provide information on how to seek help if needed.</a:t>
            </a:r>
            <a:endParaRPr sz="2100">
              <a:solidFill>
                <a:schemeClr val="lt1"/>
              </a:solidFill>
              <a:latin typeface="+mn-lt"/>
              <a:ea typeface="Comfortaa"/>
              <a:cs typeface="Comfortaa"/>
              <a:sym typeface="Comforta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6" name="Google Shape;116;p23"/>
          <p:cNvSpPr txBox="1"/>
          <p:nvPr/>
        </p:nvSpPr>
        <p:spPr>
          <a:xfrm>
            <a:off x="745350" y="3021551"/>
            <a:ext cx="7653300" cy="144805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800" b="1">
                <a:solidFill>
                  <a:schemeClr val="bg1"/>
                </a:solidFill>
                <a:latin typeface="+mn-lt"/>
                <a:ea typeface="Comfortaa"/>
                <a:cs typeface="Comfortaa"/>
                <a:sym typeface="Comfortaa"/>
              </a:rPr>
              <a:t>Foster open communication:</a:t>
            </a:r>
            <a:r>
              <a:rPr lang="en" sz="1800">
                <a:solidFill>
                  <a:schemeClr val="bg1"/>
                </a:solidFill>
                <a:latin typeface="+mn-lt"/>
                <a:ea typeface="Comfortaa"/>
                <a:cs typeface="Comfortaa"/>
                <a:sym typeface="Comfortaa"/>
              </a:rPr>
              <a:t> Teachers can create an open and supportive classroom environment where students feel comfortable discussing their experiences with gambling and asking questions.</a:t>
            </a:r>
            <a:endParaRPr sz="2100">
              <a:solidFill>
                <a:schemeClr val="bg1"/>
              </a:solidFill>
              <a:latin typeface="+mn-lt"/>
              <a:ea typeface="Comfortaa"/>
              <a:cs typeface="Comfortaa"/>
              <a:sym typeface="Comforta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2" name="Google Shape;122;p24"/>
          <p:cNvSpPr txBox="1"/>
          <p:nvPr/>
        </p:nvSpPr>
        <p:spPr>
          <a:xfrm>
            <a:off x="745350" y="3013600"/>
            <a:ext cx="7653300" cy="144805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Clr>
                <a:schemeClr val="dk1"/>
              </a:buClr>
              <a:buSzPts val="1100"/>
              <a:buFont typeface="Arial"/>
              <a:buNone/>
            </a:pPr>
            <a:r>
              <a:rPr lang="en" sz="1800" b="1">
                <a:solidFill>
                  <a:schemeClr val="bg1"/>
                </a:solidFill>
                <a:latin typeface="+mn-lt"/>
                <a:ea typeface="Comfortaa"/>
                <a:cs typeface="Comfortaa"/>
                <a:sym typeface="Comfortaa"/>
              </a:rPr>
              <a:t>Collaborate with outside organizations: </a:t>
            </a:r>
            <a:r>
              <a:rPr lang="en" sz="1800">
                <a:solidFill>
                  <a:schemeClr val="bg1"/>
                </a:solidFill>
                <a:latin typeface="+mn-lt"/>
                <a:ea typeface="Comfortaa"/>
                <a:cs typeface="Comfortaa"/>
                <a:sym typeface="Comfortaa"/>
              </a:rPr>
              <a:t>Teachers can collaborate with local organizations, such as youth support groups, to bring in experts to speak to students about the dangers of gambling</a:t>
            </a:r>
            <a:r>
              <a:rPr lang="en" sz="1800" b="1">
                <a:solidFill>
                  <a:schemeClr val="bg1"/>
                </a:solidFill>
                <a:latin typeface="+mn-lt"/>
                <a:ea typeface="Comfortaa"/>
                <a:cs typeface="Comfortaa"/>
                <a:sym typeface="Comfortaa"/>
              </a:rPr>
              <a:t>.</a:t>
            </a:r>
            <a:endParaRPr>
              <a:solidFill>
                <a:schemeClr val="bg1"/>
              </a:solidFill>
              <a:latin typeface="+mn-lt"/>
              <a:ea typeface="Comfortaa"/>
              <a:cs typeface="Comfortaa"/>
              <a:sym typeface="Comforta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E13F07-429C-8628-538C-D8964602EE8C}"/>
              </a:ext>
            </a:extLst>
          </p:cNvPr>
          <p:cNvSpPr txBox="1"/>
          <p:nvPr/>
        </p:nvSpPr>
        <p:spPr>
          <a:xfrm>
            <a:off x="2079463" y="680234"/>
            <a:ext cx="4985074" cy="954107"/>
          </a:xfrm>
          <a:prstGeom prst="rect">
            <a:avLst/>
          </a:prstGeom>
          <a:noFill/>
        </p:spPr>
        <p:txBody>
          <a:bodyPr wrap="square" rtlCol="0">
            <a:spAutoFit/>
          </a:bodyPr>
          <a:lstStyle/>
          <a:p>
            <a:r>
              <a:rPr lang="en-US" dirty="0"/>
              <a:t>The Health Smart Virginia Project is providing this training resource with funding from the Office of Behavioral Health Wellness at the Virginia Department of Behavioral Health and Developmental Services (2023). </a:t>
            </a:r>
          </a:p>
        </p:txBody>
      </p:sp>
      <p:pic>
        <p:nvPicPr>
          <p:cNvPr id="3" name="Picture 2">
            <a:extLst>
              <a:ext uri="{FF2B5EF4-FFF2-40B4-BE49-F238E27FC236}">
                <a16:creationId xmlns:a16="http://schemas.microsoft.com/office/drawing/2014/main" id="{99543665-532C-D92E-7ED9-F39EAA2E7913}"/>
              </a:ext>
            </a:extLst>
          </p:cNvPr>
          <p:cNvPicPr>
            <a:picLocks noChangeAspect="1"/>
          </p:cNvPicPr>
          <p:nvPr/>
        </p:nvPicPr>
        <p:blipFill>
          <a:blip r:embed="rId2"/>
          <a:stretch>
            <a:fillRect/>
          </a:stretch>
        </p:blipFill>
        <p:spPr>
          <a:xfrm>
            <a:off x="3071019" y="1743075"/>
            <a:ext cx="2815431" cy="1465886"/>
          </a:xfrm>
          <a:prstGeom prst="rect">
            <a:avLst/>
          </a:prstGeom>
        </p:spPr>
      </p:pic>
      <p:pic>
        <p:nvPicPr>
          <p:cNvPr id="4" name="Picture 3">
            <a:extLst>
              <a:ext uri="{FF2B5EF4-FFF2-40B4-BE49-F238E27FC236}">
                <a16:creationId xmlns:a16="http://schemas.microsoft.com/office/drawing/2014/main" id="{FAFB13A9-8D13-AA7A-8056-0AA7872BC6A9}"/>
              </a:ext>
            </a:extLst>
          </p:cNvPr>
          <p:cNvPicPr>
            <a:picLocks noChangeAspect="1"/>
          </p:cNvPicPr>
          <p:nvPr/>
        </p:nvPicPr>
        <p:blipFill>
          <a:blip r:embed="rId3"/>
          <a:stretch>
            <a:fillRect/>
          </a:stretch>
        </p:blipFill>
        <p:spPr>
          <a:xfrm>
            <a:off x="499269" y="3614737"/>
            <a:ext cx="5143500" cy="1257300"/>
          </a:xfrm>
          <a:prstGeom prst="rect">
            <a:avLst/>
          </a:prstGeom>
        </p:spPr>
      </p:pic>
      <p:pic>
        <p:nvPicPr>
          <p:cNvPr id="5" name="Picture 4">
            <a:extLst>
              <a:ext uri="{FF2B5EF4-FFF2-40B4-BE49-F238E27FC236}">
                <a16:creationId xmlns:a16="http://schemas.microsoft.com/office/drawing/2014/main" id="{D5A7BF93-4193-AC81-C146-3B164B3165CA}"/>
              </a:ext>
            </a:extLst>
          </p:cNvPr>
          <p:cNvPicPr>
            <a:picLocks noChangeAspect="1"/>
          </p:cNvPicPr>
          <p:nvPr/>
        </p:nvPicPr>
        <p:blipFill>
          <a:blip r:embed="rId4"/>
          <a:stretch>
            <a:fillRect/>
          </a:stretch>
        </p:blipFill>
        <p:spPr>
          <a:xfrm>
            <a:off x="5642769" y="3691323"/>
            <a:ext cx="3122612" cy="1104128"/>
          </a:xfrm>
          <a:prstGeom prst="rect">
            <a:avLst/>
          </a:prstGeom>
        </p:spPr>
      </p:pic>
    </p:spTree>
    <p:extLst>
      <p:ext uri="{BB962C8B-B14F-4D97-AF65-F5344CB8AC3E}">
        <p14:creationId xmlns:p14="http://schemas.microsoft.com/office/powerpoint/2010/main" val="401178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152400" y="152400"/>
            <a:ext cx="8602133" cy="4838700"/>
          </a:xfrm>
          <a:prstGeom prst="rect">
            <a:avLst/>
          </a:prstGeom>
          <a:noFill/>
          <a:ln>
            <a:noFill/>
          </a:ln>
        </p:spPr>
      </p:pic>
      <p:pic>
        <p:nvPicPr>
          <p:cNvPr id="60" name="Google Shape;60;p14"/>
          <p:cNvPicPr preferRelativeResize="0"/>
          <p:nvPr/>
        </p:nvPicPr>
        <p:blipFill>
          <a:blip r:embed="rId4">
            <a:alphaModFix/>
          </a:blip>
          <a:stretch>
            <a:fillRect/>
          </a:stretch>
        </p:blipFill>
        <p:spPr>
          <a:xfrm>
            <a:off x="0" y="0"/>
            <a:ext cx="9144000" cy="5143500"/>
          </a:xfrm>
          <a:prstGeom prst="rect">
            <a:avLst/>
          </a:prstGeom>
          <a:noFill/>
          <a:ln>
            <a:noFill/>
          </a:ln>
        </p:spPr>
      </p:pic>
      <p:sp>
        <p:nvSpPr>
          <p:cNvPr id="61" name="Google Shape;61;p14"/>
          <p:cNvSpPr txBox="1"/>
          <p:nvPr/>
        </p:nvSpPr>
        <p:spPr>
          <a:xfrm>
            <a:off x="626816" y="472013"/>
            <a:ext cx="76533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dirty="0">
                <a:solidFill>
                  <a:schemeClr val="dk1"/>
                </a:solidFill>
                <a:latin typeface="+mn-lt"/>
                <a:ea typeface="Comfortaa"/>
                <a:cs typeface="Comfortaa"/>
                <a:sym typeface="Comfortaa"/>
              </a:rPr>
              <a:t>What is Youth Gambling?</a:t>
            </a:r>
            <a:endParaRPr sz="2300" b="1" dirty="0">
              <a:solidFill>
                <a:schemeClr val="dk1"/>
              </a:solidFill>
              <a:latin typeface="+mn-lt"/>
              <a:ea typeface="Comfortaa"/>
              <a:cs typeface="Comfortaa"/>
              <a:sym typeface="Comfortaa"/>
            </a:endParaRPr>
          </a:p>
        </p:txBody>
      </p:sp>
      <p:sp>
        <p:nvSpPr>
          <p:cNvPr id="62" name="Google Shape;62;p14"/>
          <p:cNvSpPr txBox="1"/>
          <p:nvPr/>
        </p:nvSpPr>
        <p:spPr>
          <a:xfrm>
            <a:off x="1599775" y="1710199"/>
            <a:ext cx="6483300" cy="160733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Clr>
                <a:schemeClr val="dk1"/>
              </a:buClr>
              <a:buSzPts val="1100"/>
              <a:buFont typeface="Arial"/>
              <a:buNone/>
            </a:pPr>
            <a:r>
              <a:rPr lang="en" sz="2100" dirty="0"/>
              <a:t>Youth gambling refers to gambling activities engaged in by minors or young people under the age of 18 or 21, depending on the jurisdiction. </a:t>
            </a:r>
            <a:endParaRPr lang="en-US" sz="2100" dirty="0">
              <a:latin typeface="Comfortaa"/>
              <a:ea typeface="Comfortaa"/>
              <a:cs typeface="Comfortaa"/>
              <a:sym typeface="Comforta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152400" y="152400"/>
            <a:ext cx="8602133" cy="4838700"/>
          </a:xfrm>
          <a:prstGeom prst="rect">
            <a:avLst/>
          </a:prstGeom>
          <a:noFill/>
          <a:ln>
            <a:noFill/>
          </a:ln>
        </p:spPr>
      </p:pic>
      <p:pic>
        <p:nvPicPr>
          <p:cNvPr id="60" name="Google Shape;60;p14"/>
          <p:cNvPicPr preferRelativeResize="0"/>
          <p:nvPr/>
        </p:nvPicPr>
        <p:blipFill>
          <a:blip r:embed="rId4">
            <a:alphaModFix/>
          </a:blip>
          <a:stretch>
            <a:fillRect/>
          </a:stretch>
        </p:blipFill>
        <p:spPr>
          <a:xfrm>
            <a:off x="0" y="0"/>
            <a:ext cx="9144000" cy="5143500"/>
          </a:xfrm>
          <a:prstGeom prst="rect">
            <a:avLst/>
          </a:prstGeom>
          <a:noFill/>
          <a:ln>
            <a:noFill/>
          </a:ln>
        </p:spPr>
      </p:pic>
      <p:sp>
        <p:nvSpPr>
          <p:cNvPr id="61" name="Google Shape;61;p14"/>
          <p:cNvSpPr txBox="1"/>
          <p:nvPr/>
        </p:nvSpPr>
        <p:spPr>
          <a:xfrm>
            <a:off x="652325" y="520625"/>
            <a:ext cx="76533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dirty="0">
                <a:solidFill>
                  <a:schemeClr val="dk1"/>
                </a:solidFill>
                <a:latin typeface="+mj-lt"/>
                <a:ea typeface="Comfortaa"/>
                <a:cs typeface="Comfortaa"/>
                <a:sym typeface="Comfortaa"/>
              </a:rPr>
              <a:t>What is Youth Gambling?</a:t>
            </a:r>
            <a:endParaRPr sz="2300" b="1" dirty="0">
              <a:solidFill>
                <a:schemeClr val="dk1"/>
              </a:solidFill>
              <a:latin typeface="+mj-lt"/>
              <a:ea typeface="Comfortaa"/>
              <a:cs typeface="Comfortaa"/>
              <a:sym typeface="Comfortaa"/>
            </a:endParaRPr>
          </a:p>
        </p:txBody>
      </p:sp>
      <p:sp>
        <p:nvSpPr>
          <p:cNvPr id="62" name="Google Shape;62;p14"/>
          <p:cNvSpPr txBox="1"/>
          <p:nvPr/>
        </p:nvSpPr>
        <p:spPr>
          <a:xfrm>
            <a:off x="1599775" y="1654540"/>
            <a:ext cx="6483300" cy="1994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Clr>
                <a:schemeClr val="dk1"/>
              </a:buClr>
              <a:buSzPts val="1100"/>
              <a:buFont typeface="Arial"/>
              <a:buNone/>
            </a:pPr>
            <a:r>
              <a:rPr lang="en-US" sz="2100" dirty="0">
                <a:solidFill>
                  <a:schemeClr val="dk1"/>
                </a:solidFill>
                <a:latin typeface="+mn-lt"/>
                <a:ea typeface="Comfortaa"/>
                <a:cs typeface="Comfortaa"/>
                <a:sym typeface="Comfortaa"/>
              </a:rPr>
              <a:t>This type of gambling is problematic because of the potential for young people to become addicted to gambling and develop negative social, financial, and health consequences. </a:t>
            </a:r>
            <a:endParaRPr lang="en-US" sz="2400" dirty="0">
              <a:latin typeface="+mn-lt"/>
              <a:ea typeface="Comfortaa"/>
              <a:cs typeface="Comfortaa"/>
              <a:sym typeface="Comfortaa"/>
            </a:endParaRPr>
          </a:p>
        </p:txBody>
      </p:sp>
    </p:spTree>
    <p:extLst>
      <p:ext uri="{BB962C8B-B14F-4D97-AF65-F5344CB8AC3E}">
        <p14:creationId xmlns:p14="http://schemas.microsoft.com/office/powerpoint/2010/main" val="1065398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152400" y="152400"/>
            <a:ext cx="8602133" cy="4838700"/>
          </a:xfrm>
          <a:prstGeom prst="rect">
            <a:avLst/>
          </a:prstGeom>
          <a:noFill/>
          <a:ln>
            <a:noFill/>
          </a:ln>
        </p:spPr>
      </p:pic>
      <p:pic>
        <p:nvPicPr>
          <p:cNvPr id="60" name="Google Shape;60;p14"/>
          <p:cNvPicPr preferRelativeResize="0"/>
          <p:nvPr/>
        </p:nvPicPr>
        <p:blipFill>
          <a:blip r:embed="rId4">
            <a:alphaModFix/>
          </a:blip>
          <a:stretch>
            <a:fillRect/>
          </a:stretch>
        </p:blipFill>
        <p:spPr>
          <a:xfrm>
            <a:off x="0" y="0"/>
            <a:ext cx="9144000" cy="5143500"/>
          </a:xfrm>
          <a:prstGeom prst="rect">
            <a:avLst/>
          </a:prstGeom>
          <a:noFill/>
          <a:ln>
            <a:noFill/>
          </a:ln>
        </p:spPr>
      </p:pic>
      <p:sp>
        <p:nvSpPr>
          <p:cNvPr id="61" name="Google Shape;61;p14"/>
          <p:cNvSpPr txBox="1"/>
          <p:nvPr/>
        </p:nvSpPr>
        <p:spPr>
          <a:xfrm>
            <a:off x="652325" y="520625"/>
            <a:ext cx="76533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dirty="0">
                <a:solidFill>
                  <a:schemeClr val="dk1"/>
                </a:solidFill>
                <a:latin typeface="+mn-lt"/>
                <a:ea typeface="Comfortaa"/>
                <a:cs typeface="Comfortaa"/>
                <a:sym typeface="Comfortaa"/>
              </a:rPr>
              <a:t>What is Youth Gambling?</a:t>
            </a:r>
            <a:endParaRPr sz="2300" b="1" dirty="0">
              <a:solidFill>
                <a:schemeClr val="dk1"/>
              </a:solidFill>
              <a:latin typeface="+mn-lt"/>
              <a:ea typeface="Comfortaa"/>
              <a:cs typeface="Comfortaa"/>
              <a:sym typeface="Comfortaa"/>
            </a:endParaRPr>
          </a:p>
        </p:txBody>
      </p:sp>
      <p:sp>
        <p:nvSpPr>
          <p:cNvPr id="62" name="Google Shape;62;p14"/>
          <p:cNvSpPr txBox="1"/>
          <p:nvPr/>
        </p:nvSpPr>
        <p:spPr>
          <a:xfrm>
            <a:off x="1544116" y="1203945"/>
            <a:ext cx="6483300" cy="3642634"/>
          </a:xfrm>
          <a:prstGeom prst="rect">
            <a:avLst/>
          </a:prstGeom>
          <a:noFill/>
          <a:ln>
            <a:noFill/>
          </a:ln>
        </p:spPr>
        <p:txBody>
          <a:bodyPr spcFirstLastPara="1" wrap="square" lIns="91425" tIns="91425" rIns="91425" bIns="91425" anchor="t" anchorCtr="0">
            <a:spAutoFit/>
          </a:bodyPr>
          <a:lstStyle/>
          <a:p>
            <a:pPr marL="0" marR="0">
              <a:lnSpc>
                <a:spcPct val="107000"/>
              </a:lnSpc>
              <a:spcBef>
                <a:spcPts val="0"/>
              </a:spcBef>
              <a:spcAft>
                <a:spcPts val="0"/>
              </a:spcAft>
            </a:pPr>
            <a:r>
              <a:rPr lang="en-US" sz="2100" dirty="0">
                <a:effectLst/>
                <a:latin typeface="+mn-lt"/>
                <a:ea typeface="Calibri" panose="020F0502020204030204" pitchFamily="34" charset="0"/>
                <a:cs typeface="Times New Roman" panose="02020603050405020304" pitchFamily="18" charset="0"/>
              </a:rPr>
              <a:t>According to the Virginia Council on Problem Gambling, the symptoms include:</a:t>
            </a:r>
          </a:p>
          <a:p>
            <a:pPr marL="0" marR="0">
              <a:lnSpc>
                <a:spcPct val="107000"/>
              </a:lnSpc>
              <a:spcBef>
                <a:spcPts val="0"/>
              </a:spcBef>
              <a:spcAft>
                <a:spcPts val="0"/>
              </a:spcAft>
            </a:pPr>
            <a:r>
              <a:rPr lang="en-US" sz="2100" dirty="0">
                <a:effectLst/>
                <a:latin typeface="+mn-l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itchFamily="2" charset="2"/>
              <a:buChar char=""/>
            </a:pPr>
            <a:r>
              <a:rPr lang="en-US" sz="2100" dirty="0">
                <a:effectLst/>
                <a:latin typeface="+mn-lt"/>
                <a:ea typeface="Calibri" panose="020F0502020204030204" pitchFamily="34" charset="0"/>
                <a:cs typeface="Times New Roman" panose="02020603050405020304" pitchFamily="18" charset="0"/>
              </a:rPr>
              <a:t>increasing preoccupation with gambling, </a:t>
            </a:r>
          </a:p>
          <a:p>
            <a:pPr marL="342900" marR="0" lvl="0" indent="-342900">
              <a:lnSpc>
                <a:spcPct val="107000"/>
              </a:lnSpc>
              <a:spcBef>
                <a:spcPts val="0"/>
              </a:spcBef>
              <a:spcAft>
                <a:spcPts val="0"/>
              </a:spcAft>
              <a:buFont typeface="Symbol" pitchFamily="2" charset="2"/>
              <a:buChar char=""/>
            </a:pPr>
            <a:r>
              <a:rPr lang="en-US" sz="2100" dirty="0">
                <a:effectLst/>
                <a:latin typeface="+mn-lt"/>
                <a:ea typeface="Calibri" panose="020F0502020204030204" pitchFamily="34" charset="0"/>
                <a:cs typeface="Times New Roman" panose="02020603050405020304" pitchFamily="18" charset="0"/>
              </a:rPr>
              <a:t>a need to bet more money and/or more frequently, </a:t>
            </a:r>
          </a:p>
          <a:p>
            <a:pPr marL="342900" marR="0" lvl="0" indent="-342900">
              <a:lnSpc>
                <a:spcPct val="107000"/>
              </a:lnSpc>
              <a:spcBef>
                <a:spcPts val="0"/>
              </a:spcBef>
              <a:spcAft>
                <a:spcPts val="0"/>
              </a:spcAft>
              <a:buFont typeface="Symbol" pitchFamily="2" charset="2"/>
              <a:buChar char=""/>
            </a:pPr>
            <a:r>
              <a:rPr lang="en-US" sz="2100" dirty="0">
                <a:effectLst/>
                <a:latin typeface="+mn-lt"/>
                <a:ea typeface="Calibri" panose="020F0502020204030204" pitchFamily="34" charset="0"/>
                <a:cs typeface="Times New Roman" panose="02020603050405020304" pitchFamily="18" charset="0"/>
              </a:rPr>
              <a:t>restlessness or irritability when attempting to stop, </a:t>
            </a:r>
          </a:p>
          <a:p>
            <a:pPr marL="342900" marR="0" lvl="0" indent="-342900">
              <a:lnSpc>
                <a:spcPct val="107000"/>
              </a:lnSpc>
              <a:spcBef>
                <a:spcPts val="0"/>
              </a:spcBef>
              <a:spcAft>
                <a:spcPts val="0"/>
              </a:spcAft>
              <a:buFont typeface="Symbol" pitchFamily="2" charset="2"/>
              <a:buChar char=""/>
            </a:pPr>
            <a:r>
              <a:rPr lang="en-US" sz="2100" dirty="0">
                <a:effectLst/>
                <a:latin typeface="+mn-lt"/>
                <a:ea typeface="Calibri" panose="020F0502020204030204" pitchFamily="34" charset="0"/>
                <a:cs typeface="Times New Roman" panose="02020603050405020304" pitchFamily="18" charset="0"/>
              </a:rPr>
              <a:t>“chasing” losses, and </a:t>
            </a:r>
          </a:p>
          <a:p>
            <a:pPr marL="342900" marR="0" lvl="0" indent="-342900">
              <a:lnSpc>
                <a:spcPct val="107000"/>
              </a:lnSpc>
              <a:spcBef>
                <a:spcPts val="0"/>
              </a:spcBef>
              <a:spcAft>
                <a:spcPts val="0"/>
              </a:spcAft>
              <a:buFont typeface="Symbol" pitchFamily="2" charset="2"/>
              <a:buChar char=""/>
            </a:pPr>
            <a:r>
              <a:rPr lang="en-US" sz="2100" dirty="0">
                <a:effectLst/>
                <a:latin typeface="+mn-lt"/>
                <a:ea typeface="Calibri" panose="020F0502020204030204" pitchFamily="34" charset="0"/>
                <a:cs typeface="Times New Roman" panose="02020603050405020304" pitchFamily="18" charset="0"/>
              </a:rPr>
              <a:t>loss of control manifested by continuation of the gambling behavior in spite of mounting, serious, negative consequences.</a:t>
            </a:r>
          </a:p>
        </p:txBody>
      </p:sp>
    </p:spTree>
    <p:extLst>
      <p:ext uri="{BB962C8B-B14F-4D97-AF65-F5344CB8AC3E}">
        <p14:creationId xmlns:p14="http://schemas.microsoft.com/office/powerpoint/2010/main" val="2429828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8"/>
          <p:cNvPicPr preferRelativeResize="0"/>
          <p:nvPr/>
        </p:nvPicPr>
        <p:blipFill>
          <a:blip r:embed="rId3">
            <a:alphaModFix/>
          </a:blip>
          <a:stretch>
            <a:fillRect/>
          </a:stretch>
        </p:blipFill>
        <p:spPr>
          <a:xfrm>
            <a:off x="0" y="55659"/>
            <a:ext cx="9144000" cy="5143500"/>
          </a:xfrm>
          <a:prstGeom prst="rect">
            <a:avLst/>
          </a:prstGeom>
          <a:noFill/>
          <a:ln>
            <a:noFill/>
          </a:ln>
        </p:spPr>
      </p:pic>
      <p:pic>
        <p:nvPicPr>
          <p:cNvPr id="2" name="Google Shape;145;p28">
            <a:extLst>
              <a:ext uri="{FF2B5EF4-FFF2-40B4-BE49-F238E27FC236}">
                <a16:creationId xmlns:a16="http://schemas.microsoft.com/office/drawing/2014/main" id="{20790D88-CF03-B75C-E793-0680C404B2BF}"/>
              </a:ext>
            </a:extLst>
          </p:cNvPr>
          <p:cNvPicPr preferRelativeResize="0"/>
          <p:nvPr/>
        </p:nvPicPr>
        <p:blipFill>
          <a:blip r:embed="rId3">
            <a:alphaModFix/>
          </a:blip>
          <a:stretch>
            <a:fillRect/>
          </a:stretch>
        </p:blipFill>
        <p:spPr>
          <a:xfrm>
            <a:off x="0" y="123060"/>
            <a:ext cx="9144000" cy="5143500"/>
          </a:xfrm>
          <a:prstGeom prst="rect">
            <a:avLst/>
          </a:prstGeom>
          <a:noFill/>
          <a:ln>
            <a:noFill/>
          </a:ln>
        </p:spPr>
      </p:pic>
      <p:sp>
        <p:nvSpPr>
          <p:cNvPr id="3" name="Google Shape;61;p14">
            <a:extLst>
              <a:ext uri="{FF2B5EF4-FFF2-40B4-BE49-F238E27FC236}">
                <a16:creationId xmlns:a16="http://schemas.microsoft.com/office/drawing/2014/main" id="{89EA0F77-994A-620B-A7D9-0EA2BFC63A96}"/>
              </a:ext>
            </a:extLst>
          </p:cNvPr>
          <p:cNvSpPr txBox="1"/>
          <p:nvPr/>
        </p:nvSpPr>
        <p:spPr>
          <a:xfrm>
            <a:off x="2862788" y="560382"/>
            <a:ext cx="76533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dirty="0">
                <a:solidFill>
                  <a:schemeClr val="bg1"/>
                </a:solidFill>
                <a:latin typeface="+mn-lt"/>
                <a:ea typeface="Comfortaa"/>
                <a:cs typeface="Comfortaa"/>
                <a:sym typeface="Comfortaa"/>
              </a:rPr>
              <a:t>Risky Youth Gambling</a:t>
            </a:r>
            <a:endParaRPr sz="2300" b="1" dirty="0">
              <a:solidFill>
                <a:schemeClr val="bg1"/>
              </a:solidFill>
              <a:latin typeface="+mn-lt"/>
              <a:ea typeface="Comfortaa"/>
              <a:cs typeface="Comfortaa"/>
              <a:sym typeface="Comfortaa"/>
            </a:endParaRPr>
          </a:p>
        </p:txBody>
      </p:sp>
      <p:sp>
        <p:nvSpPr>
          <p:cNvPr id="4" name="Google Shape;62;p14">
            <a:extLst>
              <a:ext uri="{FF2B5EF4-FFF2-40B4-BE49-F238E27FC236}">
                <a16:creationId xmlns:a16="http://schemas.microsoft.com/office/drawing/2014/main" id="{AE18D590-322A-451D-20E2-6EC4B19C8168}"/>
              </a:ext>
            </a:extLst>
          </p:cNvPr>
          <p:cNvSpPr txBox="1"/>
          <p:nvPr/>
        </p:nvSpPr>
        <p:spPr>
          <a:xfrm>
            <a:off x="1184745" y="3498464"/>
            <a:ext cx="6726804" cy="1324628"/>
          </a:xfrm>
          <a:prstGeom prst="rect">
            <a:avLst/>
          </a:prstGeom>
          <a:noFill/>
          <a:ln>
            <a:noFill/>
          </a:ln>
        </p:spPr>
        <p:txBody>
          <a:bodyPr spcFirstLastPara="1" wrap="square" lIns="91425" tIns="91425" rIns="91425" bIns="91425" anchor="t" anchorCtr="0">
            <a:spAutoFit/>
          </a:bodyPr>
          <a:lstStyle/>
          <a:p>
            <a:pPr marL="0" marR="0">
              <a:lnSpc>
                <a:spcPct val="107000"/>
              </a:lnSpc>
              <a:spcBef>
                <a:spcPts val="0"/>
              </a:spcBef>
              <a:spcAft>
                <a:spcPts val="800"/>
              </a:spcAft>
            </a:pPr>
            <a:r>
              <a:rPr lang="en-US" sz="2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While typically thought of as an adult issue, there are several ways that youth under the age of 18 might engage in risky gambling;</a:t>
            </a:r>
            <a:endParaRPr lang="en-US"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2159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a:off x="0" y="0"/>
            <a:ext cx="9144000" cy="5143500"/>
          </a:xfrm>
          <a:prstGeom prst="rect">
            <a:avLst/>
          </a:prstGeom>
          <a:noFill/>
          <a:ln>
            <a:noFill/>
          </a:ln>
        </p:spPr>
      </p:pic>
      <p:sp>
        <p:nvSpPr>
          <p:cNvPr id="68" name="Google Shape;68;p15"/>
          <p:cNvSpPr txBox="1"/>
          <p:nvPr/>
        </p:nvSpPr>
        <p:spPr>
          <a:xfrm>
            <a:off x="3648807" y="74928"/>
            <a:ext cx="4704600" cy="499364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endParaRPr sz="2100">
              <a:solidFill>
                <a:schemeClr val="lt1"/>
              </a:solidFill>
              <a:latin typeface="+mn-lt"/>
            </a:endParaRPr>
          </a:p>
          <a:p>
            <a:pPr marL="0" lvl="0" indent="0" algn="l" rtl="0">
              <a:lnSpc>
                <a:spcPct val="115000"/>
              </a:lnSpc>
              <a:spcBef>
                <a:spcPts val="1200"/>
              </a:spcBef>
              <a:spcAft>
                <a:spcPts val="0"/>
              </a:spcAft>
              <a:buNone/>
            </a:pPr>
            <a:r>
              <a:rPr lang="en" sz="2100" b="1" u="sng">
                <a:solidFill>
                  <a:schemeClr val="lt1"/>
                </a:solidFill>
                <a:latin typeface="+mn-lt"/>
                <a:ea typeface="Comfortaa"/>
                <a:cs typeface="Comfortaa"/>
                <a:sym typeface="Comfortaa"/>
              </a:rPr>
              <a:t>Online gambling</a:t>
            </a:r>
            <a:r>
              <a:rPr lang="en" sz="2100">
                <a:solidFill>
                  <a:schemeClr val="lt1"/>
                </a:solidFill>
                <a:latin typeface="+mn-lt"/>
                <a:ea typeface="Comfortaa"/>
                <a:cs typeface="Comfortaa"/>
                <a:sym typeface="Comfortaa"/>
              </a:rPr>
              <a:t>: This includes various online gambling activities through the internet, including casino games, sports betting, and lottery games.</a:t>
            </a:r>
            <a:endParaRPr sz="2100">
              <a:solidFill>
                <a:schemeClr val="lt1"/>
              </a:solidFill>
              <a:latin typeface="+mn-lt"/>
              <a:ea typeface="Comfortaa"/>
              <a:cs typeface="Comfortaa"/>
              <a:sym typeface="Comfortaa"/>
            </a:endParaRPr>
          </a:p>
          <a:p>
            <a:pPr marL="0" lvl="0" indent="0" algn="l" rtl="0">
              <a:lnSpc>
                <a:spcPct val="115000"/>
              </a:lnSpc>
              <a:spcBef>
                <a:spcPts val="1200"/>
              </a:spcBef>
              <a:spcAft>
                <a:spcPts val="0"/>
              </a:spcAft>
              <a:buNone/>
            </a:pPr>
            <a:endParaRPr sz="2100" u="sng">
              <a:solidFill>
                <a:schemeClr val="lt1"/>
              </a:solidFill>
              <a:latin typeface="+mn-lt"/>
              <a:ea typeface="Comfortaa"/>
              <a:cs typeface="Comfortaa"/>
              <a:sym typeface="Comfortaa"/>
            </a:endParaRPr>
          </a:p>
          <a:p>
            <a:pPr marL="0" lvl="0" indent="0" algn="l" rtl="0">
              <a:lnSpc>
                <a:spcPct val="115000"/>
              </a:lnSpc>
              <a:spcBef>
                <a:spcPts val="1200"/>
              </a:spcBef>
              <a:spcAft>
                <a:spcPts val="0"/>
              </a:spcAft>
              <a:buClr>
                <a:schemeClr val="dk1"/>
              </a:buClr>
              <a:buSzPts val="1100"/>
              <a:buFont typeface="Arial"/>
              <a:buNone/>
            </a:pPr>
            <a:r>
              <a:rPr lang="en" sz="2100" b="1" u="sng">
                <a:solidFill>
                  <a:schemeClr val="lt1"/>
                </a:solidFill>
                <a:latin typeface="+mn-lt"/>
                <a:ea typeface="Comfortaa"/>
                <a:cs typeface="Comfortaa"/>
                <a:sym typeface="Comfortaa"/>
              </a:rPr>
              <a:t>Social gambling</a:t>
            </a:r>
            <a:r>
              <a:rPr lang="en" sz="2100">
                <a:solidFill>
                  <a:schemeClr val="lt1"/>
                </a:solidFill>
                <a:latin typeface="+mn-lt"/>
                <a:ea typeface="Comfortaa"/>
                <a:cs typeface="Comfortaa"/>
                <a:sym typeface="Comfortaa"/>
              </a:rPr>
              <a:t>: This would include playing cards for money or betting on sports games with friends.</a:t>
            </a:r>
            <a:endParaRPr sz="2100">
              <a:solidFill>
                <a:schemeClr val="lt1"/>
              </a:solidFill>
              <a:latin typeface="+mn-lt"/>
              <a:ea typeface="Comfortaa"/>
              <a:cs typeface="Comfortaa"/>
              <a:sym typeface="Comfortaa"/>
            </a:endParaRPr>
          </a:p>
          <a:p>
            <a:pPr marL="0" lvl="0" indent="0" algn="l" rtl="0">
              <a:spcBef>
                <a:spcPts val="1200"/>
              </a:spcBef>
              <a:spcAft>
                <a:spcPts val="0"/>
              </a:spcAft>
              <a:buNone/>
            </a:pPr>
            <a:endParaRPr sz="2100">
              <a:solidFill>
                <a:schemeClr val="lt1"/>
              </a:solidFill>
              <a:latin typeface="+mn-lt"/>
              <a:ea typeface="Comfortaa"/>
              <a:cs typeface="Comfortaa"/>
              <a:sym typeface="Comforta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6"/>
          <p:cNvPicPr preferRelativeResize="0"/>
          <p:nvPr/>
        </p:nvPicPr>
        <p:blipFill>
          <a:blip r:embed="rId3">
            <a:alphaModFix/>
          </a:blip>
          <a:stretch>
            <a:fillRect/>
          </a:stretch>
        </p:blipFill>
        <p:spPr>
          <a:xfrm>
            <a:off x="0" y="198783"/>
            <a:ext cx="9144000" cy="5143500"/>
          </a:xfrm>
          <a:prstGeom prst="rect">
            <a:avLst/>
          </a:prstGeom>
          <a:noFill/>
          <a:ln>
            <a:noFill/>
          </a:ln>
        </p:spPr>
      </p:pic>
      <p:sp>
        <p:nvSpPr>
          <p:cNvPr id="74" name="Google Shape;74;p16"/>
          <p:cNvSpPr txBox="1"/>
          <p:nvPr/>
        </p:nvSpPr>
        <p:spPr>
          <a:xfrm>
            <a:off x="4101449" y="326417"/>
            <a:ext cx="4412100" cy="488823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None/>
            </a:pPr>
            <a:r>
              <a:rPr lang="en" sz="2100" b="1" u="sng">
                <a:solidFill>
                  <a:schemeClr val="lt1"/>
                </a:solidFill>
                <a:latin typeface="+mn-lt"/>
                <a:ea typeface="Comfortaa"/>
                <a:cs typeface="Comfortaa"/>
                <a:sym typeface="Comfortaa"/>
              </a:rPr>
              <a:t>Illegal street gambling:</a:t>
            </a:r>
            <a:r>
              <a:rPr lang="en" sz="2100" b="1">
                <a:solidFill>
                  <a:schemeClr val="lt1"/>
                </a:solidFill>
                <a:latin typeface="+mn-lt"/>
                <a:ea typeface="Comfortaa"/>
                <a:cs typeface="Comfortaa"/>
                <a:sym typeface="Comfortaa"/>
              </a:rPr>
              <a:t> </a:t>
            </a:r>
            <a:r>
              <a:rPr lang="en" sz="2100">
                <a:solidFill>
                  <a:schemeClr val="lt1"/>
                </a:solidFill>
                <a:latin typeface="+mn-lt"/>
                <a:ea typeface="Comfortaa"/>
                <a:cs typeface="Comfortaa"/>
                <a:sym typeface="Comfortaa"/>
              </a:rPr>
              <a:t>Examples are playing games of chance for money or betting on illegal sports events.</a:t>
            </a:r>
            <a:endParaRPr sz="2100">
              <a:solidFill>
                <a:schemeClr val="lt1"/>
              </a:solidFill>
              <a:latin typeface="+mn-lt"/>
              <a:ea typeface="Comfortaa"/>
              <a:cs typeface="Comfortaa"/>
              <a:sym typeface="Comfortaa"/>
            </a:endParaRPr>
          </a:p>
          <a:p>
            <a:pPr marL="0" marR="0" lvl="0" indent="0" algn="l" rtl="0">
              <a:lnSpc>
                <a:spcPct val="115000"/>
              </a:lnSpc>
              <a:spcBef>
                <a:spcPts val="1200"/>
              </a:spcBef>
              <a:spcAft>
                <a:spcPts val="0"/>
              </a:spcAft>
              <a:buNone/>
            </a:pPr>
            <a:endParaRPr sz="2100" b="1">
              <a:solidFill>
                <a:schemeClr val="lt1"/>
              </a:solidFill>
              <a:latin typeface="+mn-lt"/>
              <a:ea typeface="Comfortaa"/>
              <a:cs typeface="Comfortaa"/>
              <a:sym typeface="Comfortaa"/>
            </a:endParaRPr>
          </a:p>
          <a:p>
            <a:pPr marL="0" marR="0" lvl="0" indent="0" algn="l" rtl="0">
              <a:lnSpc>
                <a:spcPct val="115000"/>
              </a:lnSpc>
              <a:spcBef>
                <a:spcPts val="1200"/>
              </a:spcBef>
              <a:spcAft>
                <a:spcPts val="1200"/>
              </a:spcAft>
              <a:buNone/>
            </a:pPr>
            <a:r>
              <a:rPr lang="en" sz="2100" b="1" u="sng">
                <a:solidFill>
                  <a:schemeClr val="lt1"/>
                </a:solidFill>
                <a:latin typeface="+mn-lt"/>
                <a:ea typeface="Comfortaa"/>
                <a:cs typeface="Comfortaa"/>
                <a:sym typeface="Comfortaa"/>
              </a:rPr>
              <a:t>Video games with gambling elements:</a:t>
            </a:r>
            <a:r>
              <a:rPr lang="en" sz="2100" b="1">
                <a:solidFill>
                  <a:schemeClr val="lt1"/>
                </a:solidFill>
                <a:latin typeface="+mn-lt"/>
                <a:ea typeface="Comfortaa"/>
                <a:cs typeface="Comfortaa"/>
                <a:sym typeface="Comfortaa"/>
              </a:rPr>
              <a:t> Some video games, particularly those with "loot boxes", can contain elements of gambling that can be attractive to youth.</a:t>
            </a:r>
            <a:endParaRPr sz="2100" b="1">
              <a:solidFill>
                <a:schemeClr val="dk1"/>
              </a:solidFill>
              <a:latin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5"/>
          <p:cNvPicPr preferRelativeResize="0"/>
          <p:nvPr/>
        </p:nvPicPr>
        <p:blipFill>
          <a:blip r:embed="rId3">
            <a:alphaModFix/>
          </a:blip>
          <a:stretch>
            <a:fillRect/>
          </a:stretch>
        </p:blipFill>
        <p:spPr>
          <a:xfrm>
            <a:off x="0" y="0"/>
            <a:ext cx="9144000" cy="5143500"/>
          </a:xfrm>
          <a:prstGeom prst="rect">
            <a:avLst/>
          </a:prstGeom>
          <a:noFill/>
          <a:ln>
            <a:noFill/>
          </a:ln>
        </p:spPr>
      </p:pic>
      <p:sp>
        <p:nvSpPr>
          <p:cNvPr id="2" name="Google Shape;62;p14">
            <a:extLst>
              <a:ext uri="{FF2B5EF4-FFF2-40B4-BE49-F238E27FC236}">
                <a16:creationId xmlns:a16="http://schemas.microsoft.com/office/drawing/2014/main" id="{D053C902-DE35-ED11-0B0D-A4C541147963}"/>
              </a:ext>
            </a:extLst>
          </p:cNvPr>
          <p:cNvSpPr txBox="1"/>
          <p:nvPr/>
        </p:nvSpPr>
        <p:spPr>
          <a:xfrm>
            <a:off x="1488456" y="1541534"/>
            <a:ext cx="6483300" cy="2707827"/>
          </a:xfrm>
          <a:prstGeom prst="rect">
            <a:avLst/>
          </a:prstGeom>
          <a:noFill/>
          <a:ln>
            <a:noFill/>
          </a:ln>
        </p:spPr>
        <p:txBody>
          <a:bodyPr spcFirstLastPara="1" wrap="square" lIns="91425" tIns="91425" rIns="91425" bIns="91425" anchor="t" anchorCtr="0">
            <a:spAutoFit/>
          </a:bodyPr>
          <a:lstStyle/>
          <a:p>
            <a:pPr marL="0" marR="0">
              <a:lnSpc>
                <a:spcPct val="107000"/>
              </a:lnSpc>
              <a:spcBef>
                <a:spcPts val="0"/>
              </a:spcBef>
              <a:spcAft>
                <a:spcPts val="800"/>
              </a:spcAft>
            </a:pPr>
            <a:r>
              <a:rPr lang="en-US" sz="2100" dirty="0">
                <a:solidFill>
                  <a:schemeClr val="bg1"/>
                </a:solidFill>
                <a:effectLst/>
                <a:latin typeface="Arial" panose="020B0604020202020204" pitchFamily="34" charset="0"/>
                <a:ea typeface="Calibri" panose="020F0502020204030204" pitchFamily="34" charset="0"/>
              </a:rPr>
              <a:t>With regards to online and video game gambling, there are several types of games on mobile apps that could potentially foster gambling addiction in children. These games are not considered to be the same as traditional gambling; however, they can still be addictive and harmful, especially for children and youth</a:t>
            </a:r>
            <a:r>
              <a:rPr lang="en-US" sz="2100" dirty="0">
                <a:solidFill>
                  <a:schemeClr val="bg1"/>
                </a:solidFill>
                <a:effectLst/>
              </a:rPr>
              <a:t> </a:t>
            </a:r>
            <a:endParaRPr lang="en-US"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Google Shape;61;p14">
            <a:extLst>
              <a:ext uri="{FF2B5EF4-FFF2-40B4-BE49-F238E27FC236}">
                <a16:creationId xmlns:a16="http://schemas.microsoft.com/office/drawing/2014/main" id="{DE31CC62-11B5-CEEA-4AB2-2D16592BC562}"/>
              </a:ext>
            </a:extLst>
          </p:cNvPr>
          <p:cNvSpPr txBox="1"/>
          <p:nvPr/>
        </p:nvSpPr>
        <p:spPr>
          <a:xfrm>
            <a:off x="2815081" y="624739"/>
            <a:ext cx="4261581"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dirty="0">
                <a:solidFill>
                  <a:schemeClr val="bg1"/>
                </a:solidFill>
                <a:latin typeface="+mn-lt"/>
                <a:ea typeface="Comfortaa"/>
                <a:cs typeface="Comfortaa"/>
                <a:sym typeface="Comfortaa"/>
              </a:rPr>
              <a:t>Risky Youth Gaming</a:t>
            </a:r>
            <a:endParaRPr sz="2300" b="1" dirty="0">
              <a:solidFill>
                <a:schemeClr val="bg1"/>
              </a:solidFill>
              <a:latin typeface="+mn-lt"/>
              <a:ea typeface="Comfortaa"/>
              <a:cs typeface="Comfortaa"/>
              <a:sym typeface="Comfortaa"/>
            </a:endParaRPr>
          </a:p>
        </p:txBody>
      </p:sp>
    </p:spTree>
    <p:extLst>
      <p:ext uri="{BB962C8B-B14F-4D97-AF65-F5344CB8AC3E}">
        <p14:creationId xmlns:p14="http://schemas.microsoft.com/office/powerpoint/2010/main" val="3169662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80" name="Google Shape;80;p17"/>
          <p:cNvSpPr txBox="1"/>
          <p:nvPr/>
        </p:nvSpPr>
        <p:spPr>
          <a:xfrm>
            <a:off x="3755492" y="186505"/>
            <a:ext cx="4704600" cy="510598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2100" b="1" u="sng">
                <a:solidFill>
                  <a:schemeClr val="lt1"/>
                </a:solidFill>
                <a:latin typeface="+mn-lt"/>
                <a:ea typeface="Comfortaa"/>
                <a:cs typeface="Comfortaa"/>
                <a:sym typeface="Comfortaa"/>
              </a:rPr>
              <a:t>Games with loot boxes:</a:t>
            </a:r>
            <a:r>
              <a:rPr lang="en" sz="2100" u="sng">
                <a:solidFill>
                  <a:schemeClr val="lt1"/>
                </a:solidFill>
                <a:latin typeface="+mn-lt"/>
                <a:ea typeface="Comfortaa"/>
                <a:cs typeface="Comfortaa"/>
                <a:sym typeface="Comfortaa"/>
              </a:rPr>
              <a:t> </a:t>
            </a:r>
            <a:r>
              <a:rPr lang="en" sz="2100">
                <a:solidFill>
                  <a:schemeClr val="dk1"/>
                </a:solidFill>
                <a:latin typeface="+mn-lt"/>
                <a:ea typeface="Comfortaa"/>
                <a:cs typeface="Comfortaa"/>
                <a:sym typeface="Comfortaa"/>
              </a:rPr>
              <a:t>These games allow players to purchase virtual boxes that contain randomized in-game items, and the thrill of not knowing what they will get can be addictive.</a:t>
            </a:r>
            <a:endParaRPr sz="2100">
              <a:solidFill>
                <a:schemeClr val="dk1"/>
              </a:solidFill>
              <a:latin typeface="+mn-lt"/>
              <a:ea typeface="Comfortaa"/>
              <a:cs typeface="Comfortaa"/>
              <a:sym typeface="Comfortaa"/>
            </a:endParaRPr>
          </a:p>
          <a:p>
            <a:pPr marL="0" lvl="0" indent="0" algn="l" rtl="0">
              <a:lnSpc>
                <a:spcPct val="115000"/>
              </a:lnSpc>
              <a:spcBef>
                <a:spcPts val="1200"/>
              </a:spcBef>
              <a:spcAft>
                <a:spcPts val="1200"/>
              </a:spcAft>
              <a:buClr>
                <a:schemeClr val="dk1"/>
              </a:buClr>
              <a:buSzPts val="1100"/>
              <a:buFont typeface="Arial"/>
              <a:buNone/>
            </a:pPr>
            <a:r>
              <a:rPr lang="en" sz="2100" b="1" u="sng">
                <a:solidFill>
                  <a:schemeClr val="lt1"/>
                </a:solidFill>
                <a:latin typeface="+mn-lt"/>
                <a:ea typeface="Comfortaa"/>
                <a:cs typeface="Comfortaa"/>
                <a:sym typeface="Comfortaa"/>
              </a:rPr>
              <a:t>Casino-style games:</a:t>
            </a:r>
            <a:r>
              <a:rPr lang="en" sz="2100">
                <a:solidFill>
                  <a:schemeClr val="lt1"/>
                </a:solidFill>
                <a:latin typeface="+mn-lt"/>
                <a:ea typeface="Comfortaa"/>
                <a:cs typeface="Comfortaa"/>
                <a:sym typeface="Comfortaa"/>
              </a:rPr>
              <a:t> </a:t>
            </a:r>
            <a:r>
              <a:rPr lang="en" sz="2100">
                <a:solidFill>
                  <a:schemeClr val="dk1"/>
                </a:solidFill>
                <a:latin typeface="+mn-lt"/>
                <a:ea typeface="Comfortaa"/>
                <a:cs typeface="Comfortaa"/>
                <a:sym typeface="Comfortaa"/>
              </a:rPr>
              <a:t>Some mobile games simulate casino games such as slot machines or poker, which can encourage players to make in-app purchases to continue playing or to win virtual money.</a:t>
            </a:r>
            <a:endParaRPr sz="2100">
              <a:solidFill>
                <a:schemeClr val="dk1"/>
              </a:solidFill>
              <a:latin typeface="+mn-lt"/>
              <a:ea typeface="Comfortaa"/>
              <a:cs typeface="Comfortaa"/>
              <a:sym typeface="Comforta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1295</Words>
  <Application>Microsoft Macintosh PowerPoint</Application>
  <PresentationFormat>On-screen Show (16:9)</PresentationFormat>
  <Paragraphs>52</Paragraphs>
  <Slides>19</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Calibri</vt:lpstr>
      <vt:lpstr>Symbol</vt:lpstr>
      <vt:lpstr>Arial</vt:lpstr>
      <vt:lpstr>Times New Roman</vt:lpstr>
      <vt:lpstr>Comfortaa</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Erima Fobbs</cp:lastModifiedBy>
  <cp:revision>2</cp:revision>
  <dcterms:modified xsi:type="dcterms:W3CDTF">2023-04-19T02:53:40Z</dcterms:modified>
</cp:coreProperties>
</file>