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68" r:id="rId2"/>
    <p:sldId id="257" r:id="rId3"/>
    <p:sldId id="258" r:id="rId4"/>
    <p:sldId id="259" r:id="rId5"/>
    <p:sldId id="260" r:id="rId6"/>
    <p:sldId id="261" r:id="rId7"/>
    <p:sldId id="262" r:id="rId8"/>
    <p:sldId id="263" r:id="rId9"/>
    <p:sldId id="264" r:id="rId10"/>
    <p:sldId id="265" r:id="rId11"/>
    <p:sldId id="266" r:id="rId12"/>
    <p:sldId id="267" r:id="rId13"/>
    <p:sldId id="269" r:id="rId14"/>
  </p:sldIdLst>
  <p:sldSz cx="9144000" cy="5143500" type="screen16x9"/>
  <p:notesSz cx="6858000" cy="9144000"/>
  <p:embeddedFontLst>
    <p:embeddedFont>
      <p:font typeface="Lora" pitchFamily="2" charset="77"/>
      <p:regular r:id="rId16"/>
      <p:bold r:id="rId17"/>
      <p:italic r:id="rId18"/>
      <p:boldItalic r:id="rId19"/>
    </p:embeddedFont>
    <p:embeddedFont>
      <p:font typeface="Montserrat" pitchFamily="2" charset="77"/>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1"/>
    <p:restoredTop sz="94672"/>
  </p:normalViewPr>
  <p:slideViewPr>
    <p:cSldViewPr snapToGrid="0">
      <p:cViewPr varScale="1">
        <p:scale>
          <a:sx n="178" d="100"/>
          <a:sy n="178" d="100"/>
        </p:scale>
        <p:origin x="33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30f5c3ff1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30f5c3ff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f4228aa5a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f4228aa5a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https://</a:t>
            </a:r>
            <a:r>
              <a:rPr lang="en" dirty="0" err="1"/>
              <a:t>www.youtube.com</a:t>
            </a:r>
            <a:r>
              <a:rPr lang="en" dirty="0"/>
              <a:t>/</a:t>
            </a:r>
            <a:r>
              <a:rPr lang="en" dirty="0" err="1"/>
              <a:t>playlist?list</a:t>
            </a:r>
            <a:r>
              <a:rPr lang="en" dirty="0"/>
              <a:t>=PLm6vQpqfuNAAP335sFCva8dtNqrJalxot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f4228aa5a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f4228aa5a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Later, we can start to educate them directly on how the coping skills counter the body’s</a:t>
            </a:r>
            <a:endParaRPr dirty="0"/>
          </a:p>
          <a:p>
            <a:pPr marL="0" lvl="0" indent="0" algn="l" rtl="0">
              <a:spcBef>
                <a:spcPts val="0"/>
              </a:spcBef>
              <a:spcAft>
                <a:spcPts val="0"/>
              </a:spcAft>
              <a:buClr>
                <a:schemeClr val="dk1"/>
              </a:buClr>
              <a:buSzPts val="1100"/>
              <a:buFont typeface="Arial"/>
              <a:buNone/>
            </a:pPr>
            <a:r>
              <a:rPr lang="en" dirty="0"/>
              <a:t>stress levels.</a:t>
            </a:r>
            <a:endParaRPr dirty="0"/>
          </a:p>
          <a:p>
            <a:pPr marL="0" lvl="0" indent="0" algn="l" rtl="0">
              <a:spcBef>
                <a:spcPts val="0"/>
              </a:spcBef>
              <a:spcAft>
                <a:spcPts val="0"/>
              </a:spcAft>
              <a:buClr>
                <a:schemeClr val="dk1"/>
              </a:buClr>
              <a:buSzPts val="1100"/>
              <a:buFont typeface="Arial"/>
              <a:buNone/>
            </a:pPr>
            <a:r>
              <a:rPr lang="en" dirty="0"/>
              <a:t>Encourage Social Connection</a:t>
            </a:r>
            <a:endParaRPr dirty="0"/>
          </a:p>
          <a:p>
            <a:pPr marL="0" lvl="0" indent="0" algn="l" rtl="0">
              <a:spcBef>
                <a:spcPts val="0"/>
              </a:spcBef>
              <a:spcAft>
                <a:spcPts val="0"/>
              </a:spcAft>
              <a:buClr>
                <a:schemeClr val="dk1"/>
              </a:buClr>
              <a:buSzPts val="1100"/>
              <a:buFont typeface="Arial"/>
              <a:buNone/>
            </a:pPr>
            <a:r>
              <a:rPr lang="en" dirty="0"/>
              <a:t>Supporting children to better manage stress is to ensure that their social networks are strong</a:t>
            </a:r>
            <a:endParaRPr dirty="0"/>
          </a:p>
          <a:p>
            <a:pPr marL="0" lvl="0" indent="0" algn="l" rtl="0">
              <a:spcBef>
                <a:spcPts val="0"/>
              </a:spcBef>
              <a:spcAft>
                <a:spcPts val="0"/>
              </a:spcAft>
              <a:buClr>
                <a:schemeClr val="dk1"/>
              </a:buClr>
              <a:buSzPts val="1100"/>
              <a:buFont typeface="Arial"/>
              <a:buNone/>
            </a:pPr>
            <a:r>
              <a:rPr lang="en" dirty="0"/>
              <a:t>and positive. Strong social connections and experiences raise oxytocin, balancing stress</a:t>
            </a:r>
            <a:endParaRPr dirty="0"/>
          </a:p>
          <a:p>
            <a:pPr marL="0" lvl="0" indent="0" algn="l" rtl="0">
              <a:spcBef>
                <a:spcPts val="0"/>
              </a:spcBef>
              <a:spcAft>
                <a:spcPts val="0"/>
              </a:spcAft>
              <a:buClr>
                <a:schemeClr val="dk1"/>
              </a:buClr>
              <a:buSzPts val="1100"/>
              <a:buFont typeface="Arial"/>
              <a:buNone/>
            </a:pPr>
            <a:r>
              <a:rPr lang="en" dirty="0"/>
              <a:t>hormones and increasing positive feelings.</a:t>
            </a:r>
            <a:endParaRPr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f4228aa5a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f4228aa5a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Gratitude and Positivity</a:t>
            </a:r>
            <a:endParaRPr dirty="0"/>
          </a:p>
          <a:p>
            <a:pPr marL="0" lvl="0" indent="0" algn="l" rtl="0">
              <a:spcBef>
                <a:spcPts val="0"/>
              </a:spcBef>
              <a:spcAft>
                <a:spcPts val="0"/>
              </a:spcAft>
              <a:buClr>
                <a:schemeClr val="dk1"/>
              </a:buClr>
              <a:buSzPts val="1100"/>
              <a:buFont typeface="Arial"/>
              <a:buNone/>
            </a:pPr>
            <a:r>
              <a:rPr lang="en" dirty="0"/>
              <a:t>Giving children a positive outlook after experiencing stressful situations allows them to</a:t>
            </a:r>
            <a:endParaRPr dirty="0"/>
          </a:p>
          <a:p>
            <a:pPr marL="0" lvl="0" indent="0" algn="l" rtl="0">
              <a:spcBef>
                <a:spcPts val="0"/>
              </a:spcBef>
              <a:spcAft>
                <a:spcPts val="0"/>
              </a:spcAft>
              <a:buClr>
                <a:schemeClr val="dk1"/>
              </a:buClr>
              <a:buSzPts val="1100"/>
              <a:buFont typeface="Arial"/>
              <a:buNone/>
            </a:pPr>
            <a:r>
              <a:rPr lang="en" dirty="0"/>
              <a:t>understand that things can get better after difficult times. Speak with children about what they</a:t>
            </a:r>
            <a:endParaRPr dirty="0"/>
          </a:p>
          <a:p>
            <a:pPr marL="0" lvl="0" indent="0" algn="l" rtl="0">
              <a:spcBef>
                <a:spcPts val="0"/>
              </a:spcBef>
              <a:spcAft>
                <a:spcPts val="0"/>
              </a:spcAft>
              <a:buClr>
                <a:schemeClr val="dk1"/>
              </a:buClr>
              <a:buSzPts val="1100"/>
              <a:buFont typeface="Arial"/>
              <a:buNone/>
            </a:pPr>
            <a:r>
              <a:rPr lang="en" dirty="0"/>
              <a:t>experienced and begin practicing gratitude with them, acknowledging their experience and</a:t>
            </a:r>
            <a:endParaRPr dirty="0"/>
          </a:p>
          <a:p>
            <a:pPr marL="0" lvl="0" indent="0" algn="l" rtl="0">
              <a:spcBef>
                <a:spcPts val="0"/>
              </a:spcBef>
              <a:spcAft>
                <a:spcPts val="0"/>
              </a:spcAft>
              <a:buClr>
                <a:schemeClr val="dk1"/>
              </a:buClr>
              <a:buSzPts val="1100"/>
              <a:buFont typeface="Arial"/>
              <a:buNone/>
            </a:pPr>
            <a:r>
              <a:rPr lang="en" dirty="0"/>
              <a:t>feelings while also encouraging them to begin to think about all that they do have to be grateful</a:t>
            </a:r>
            <a:endParaRPr dirty="0"/>
          </a:p>
          <a:p>
            <a:pPr marL="0" lvl="0" indent="0" algn="l" rtl="0">
              <a:spcBef>
                <a:spcPts val="0"/>
              </a:spcBef>
              <a:spcAft>
                <a:spcPts val="0"/>
              </a:spcAft>
              <a:buClr>
                <a:schemeClr val="dk1"/>
              </a:buClr>
              <a:buSzPts val="1100"/>
              <a:buFont typeface="Arial"/>
              <a:buNone/>
            </a:pPr>
            <a:r>
              <a:rPr lang="en" dirty="0"/>
              <a:t>for in that moment. Teaching kids to look on the bright side is a lifelong skill that will carry them</a:t>
            </a:r>
            <a:endParaRPr dirty="0"/>
          </a:p>
          <a:p>
            <a:pPr marL="0" lvl="0" indent="0" algn="l" rtl="0">
              <a:spcBef>
                <a:spcPts val="0"/>
              </a:spcBef>
              <a:spcAft>
                <a:spcPts val="0"/>
              </a:spcAft>
              <a:buClr>
                <a:schemeClr val="dk1"/>
              </a:buClr>
              <a:buSzPts val="1100"/>
              <a:buFont typeface="Arial"/>
              <a:buNone/>
            </a:pPr>
            <a:r>
              <a:rPr lang="en" dirty="0"/>
              <a:t>through the inevitable ups and downs of everyday life and adulthood.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https://www.all4kids.org/news/blog/how-to-teach-the-value-of-gratitude-to-children/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f4228aa5a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f4228aa5a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stress response in the human body is an important and beneficial part of our initial design - it helps</a:t>
            </a:r>
            <a:endParaRPr/>
          </a:p>
          <a:p>
            <a:pPr marL="0" lvl="0" indent="0" algn="l" rtl="0">
              <a:spcBef>
                <a:spcPts val="0"/>
              </a:spcBef>
              <a:spcAft>
                <a:spcPts val="0"/>
              </a:spcAft>
              <a:buClr>
                <a:schemeClr val="dk1"/>
              </a:buClr>
              <a:buSzPts val="1100"/>
              <a:buFont typeface="Arial"/>
              <a:buNone/>
            </a:pPr>
            <a:r>
              <a:rPr lang="en"/>
              <a:t>humans quickly react and address potentially threatening situations. . As humans evolved, long-lasting</a:t>
            </a:r>
            <a:endParaRPr/>
          </a:p>
          <a:p>
            <a:pPr marL="0" lvl="0" indent="0" algn="l" rtl="0">
              <a:spcBef>
                <a:spcPts val="0"/>
              </a:spcBef>
              <a:spcAft>
                <a:spcPts val="0"/>
              </a:spcAft>
              <a:buClr>
                <a:schemeClr val="dk1"/>
              </a:buClr>
              <a:buSzPts val="1100"/>
              <a:buFont typeface="Arial"/>
              <a:buNone/>
            </a:pPr>
            <a:r>
              <a:rPr lang="en"/>
              <a:t>“body and mind” memories of stressful situations were intended to help people learn from the</a:t>
            </a:r>
            <a:endParaRPr/>
          </a:p>
          <a:p>
            <a:pPr marL="0" lvl="0" indent="0" algn="l" rtl="0">
              <a:spcBef>
                <a:spcPts val="0"/>
              </a:spcBef>
              <a:spcAft>
                <a:spcPts val="0"/>
              </a:spcAft>
              <a:buClr>
                <a:schemeClr val="dk1"/>
              </a:buClr>
              <a:buSzPts val="1100"/>
              <a:buFont typeface="Arial"/>
              <a:buNone/>
            </a:pPr>
            <a:r>
              <a:rPr lang="en"/>
              <a:t>experience. Research has shown that moderate, short-lived stress can improve alertness and</a:t>
            </a:r>
            <a:endParaRPr/>
          </a:p>
          <a:p>
            <a:pPr marL="0" lvl="0" indent="0" algn="l" rtl="0">
              <a:spcBef>
                <a:spcPts val="0"/>
              </a:spcBef>
              <a:spcAft>
                <a:spcPts val="0"/>
              </a:spcAft>
              <a:buClr>
                <a:schemeClr val="dk1"/>
              </a:buClr>
              <a:buSzPts val="1100"/>
              <a:buFont typeface="Arial"/>
              <a:buNone/>
            </a:pPr>
            <a:r>
              <a:rPr lang="en"/>
              <a:t>performance and boost memory. Today, however, life for the average person is full of so many forms of</a:t>
            </a:r>
            <a:endParaRPr/>
          </a:p>
          <a:p>
            <a:pPr marL="0" lvl="0" indent="0" algn="l" rtl="0">
              <a:spcBef>
                <a:spcPts val="0"/>
              </a:spcBef>
              <a:spcAft>
                <a:spcPts val="0"/>
              </a:spcAft>
              <a:buClr>
                <a:schemeClr val="dk1"/>
              </a:buClr>
              <a:buSzPts val="1100"/>
              <a:buFont typeface="Arial"/>
              <a:buNone/>
            </a:pPr>
            <a:r>
              <a:rPr lang="en"/>
              <a:t>stimulation that cause stress on a regular basis and this constant activation can result in adverse health</a:t>
            </a:r>
            <a:endParaRPr/>
          </a:p>
          <a:p>
            <a:pPr marL="0" lvl="0" indent="0" algn="l" rtl="0">
              <a:spcBef>
                <a:spcPts val="0"/>
              </a:spcBef>
              <a:spcAft>
                <a:spcPts val="0"/>
              </a:spcAft>
              <a:buClr>
                <a:schemeClr val="dk1"/>
              </a:buClr>
              <a:buSzPts val="1100"/>
              <a:buFont typeface="Arial"/>
              <a:buNone/>
            </a:pPr>
            <a:r>
              <a:rPr lang="en"/>
              <a:t>effects.</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f4228aa5a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f4228aa5a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We also know that children and adolescents experience severe trauma and stressful events in</a:t>
            </a:r>
            <a:endParaRPr dirty="0"/>
          </a:p>
          <a:p>
            <a:pPr marL="0" lvl="0" indent="0" algn="l" rtl="0">
              <a:spcBef>
                <a:spcPts val="0"/>
              </a:spcBef>
              <a:spcAft>
                <a:spcPts val="0"/>
              </a:spcAft>
              <a:buClr>
                <a:schemeClr val="dk1"/>
              </a:buClr>
              <a:buSzPts val="1100"/>
              <a:buFont typeface="Arial"/>
              <a:buNone/>
            </a:pPr>
            <a:r>
              <a:rPr lang="en" dirty="0"/>
              <a:t>childhood and adolescence that affect them emotionally and physically for decades. Educating students</a:t>
            </a:r>
            <a:endParaRPr dirty="0"/>
          </a:p>
          <a:p>
            <a:pPr marL="0" lvl="0" indent="0" algn="l" rtl="0">
              <a:spcBef>
                <a:spcPts val="0"/>
              </a:spcBef>
              <a:spcAft>
                <a:spcPts val="0"/>
              </a:spcAft>
              <a:buClr>
                <a:schemeClr val="dk1"/>
              </a:buClr>
              <a:buSzPts val="1100"/>
              <a:buFont typeface="Arial"/>
              <a:buNone/>
            </a:pPr>
            <a:r>
              <a:rPr lang="en" dirty="0"/>
              <a:t>so they can learn ways to cope and manage stress daily will serve as a foundation for living longer</a:t>
            </a:r>
            <a:endParaRPr dirty="0"/>
          </a:p>
          <a:p>
            <a:pPr marL="0" lvl="0" indent="0" algn="l" rtl="0">
              <a:spcBef>
                <a:spcPts val="0"/>
              </a:spcBef>
              <a:spcAft>
                <a:spcPts val="0"/>
              </a:spcAft>
              <a:buNone/>
            </a:pPr>
            <a:r>
              <a:rPr lang="en-US" dirty="0"/>
              <a:t>healthier lives.</a:t>
            </a:r>
            <a:r>
              <a:rPr lang="en-US" sz="1100" dirty="0">
                <a:solidFill>
                  <a:schemeClr val="lt1"/>
                </a:solidFill>
                <a:latin typeface="Lora"/>
                <a:ea typeface="Lora"/>
                <a:cs typeface="Lora"/>
                <a:sym typeface="Lora"/>
              </a:rPr>
              <a:t> We know however that this same human trait means that children and adolescents who experience severe trauma and stressful events in childhood and adolescence may experience emotional and physical consequences well into adulthood. </a:t>
            </a:r>
          </a:p>
          <a:p>
            <a:pPr marL="0" lvl="0" indent="0" algn="l" rtl="0">
              <a:spcBef>
                <a:spcPts val="0"/>
              </a:spcBef>
              <a:spcAft>
                <a:spcPts val="0"/>
              </a:spcAft>
              <a:buNone/>
            </a:pPr>
            <a:endParaRPr lang="en-US" sz="1100" dirty="0">
              <a:solidFill>
                <a:schemeClr val="lt1"/>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US" sz="1100" dirty="0">
                <a:solidFill>
                  <a:schemeClr val="lt1"/>
                </a:solidFill>
                <a:latin typeface="Lora"/>
                <a:ea typeface="Lora"/>
                <a:cs typeface="Lora"/>
                <a:sym typeface="Lora"/>
              </a:rPr>
              <a:t>Educating students so they can learn ways to cope and manage stress daily will serve as a foundation for living longer healthier lives.</a:t>
            </a:r>
            <a:endParaRPr lang="en-US" sz="1100" dirty="0">
              <a:solidFill>
                <a:schemeClr val="lt1"/>
              </a:solidFill>
            </a:endParaRP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f4228aa5a5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f4228aa5a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For children and teens, chronic stress, even chronic low level stress is “much like a motor that is idling</a:t>
            </a:r>
            <a:endParaRPr dirty="0"/>
          </a:p>
          <a:p>
            <a:pPr marL="0" lvl="0" indent="0" algn="l" rtl="0">
              <a:spcBef>
                <a:spcPts val="0"/>
              </a:spcBef>
              <a:spcAft>
                <a:spcPts val="0"/>
              </a:spcAft>
              <a:buClr>
                <a:schemeClr val="dk1"/>
              </a:buClr>
              <a:buSzPts val="1100"/>
              <a:buFont typeface="Arial"/>
              <a:buNone/>
            </a:pPr>
            <a:r>
              <a:rPr lang="en" dirty="0"/>
              <a:t>too high for too long”, warns Harvard Health, and the constant surges of epinephrine can lead to</a:t>
            </a:r>
            <a:endParaRPr dirty="0"/>
          </a:p>
          <a:p>
            <a:pPr marL="0" lvl="0" indent="0" algn="l" rtl="0">
              <a:spcBef>
                <a:spcPts val="0"/>
              </a:spcBef>
              <a:spcAft>
                <a:spcPts val="0"/>
              </a:spcAft>
              <a:buClr>
                <a:schemeClr val="dk1"/>
              </a:buClr>
              <a:buSzPts val="1100"/>
              <a:buFont typeface="Arial"/>
              <a:buNone/>
            </a:pPr>
            <a:r>
              <a:rPr lang="en" dirty="0"/>
              <a:t>damaged arteries, blood vessels and raise the risk of heart attacks and strokes later in life. The</a:t>
            </a:r>
            <a:endParaRPr dirty="0"/>
          </a:p>
          <a:p>
            <a:pPr marL="0" lvl="0" indent="0" algn="l" rtl="0">
              <a:spcBef>
                <a:spcPts val="0"/>
              </a:spcBef>
              <a:spcAft>
                <a:spcPts val="0"/>
              </a:spcAft>
              <a:buClr>
                <a:schemeClr val="dk1"/>
              </a:buClr>
              <a:buSzPts val="1100"/>
              <a:buFont typeface="Arial"/>
              <a:buNone/>
            </a:pPr>
            <a:r>
              <a:rPr lang="en" dirty="0"/>
              <a:t>physiological changes that the body goes through in an attempt to cope with the elevated levels of</a:t>
            </a:r>
            <a:endParaRPr dirty="0"/>
          </a:p>
          <a:p>
            <a:pPr marL="0" lvl="0" indent="0" algn="l" rtl="0">
              <a:spcBef>
                <a:spcPts val="0"/>
              </a:spcBef>
              <a:spcAft>
                <a:spcPts val="0"/>
              </a:spcAft>
              <a:buClr>
                <a:schemeClr val="dk1"/>
              </a:buClr>
              <a:buSzPts val="1100"/>
              <a:buFont typeface="Arial"/>
              <a:buNone/>
            </a:pPr>
            <a:r>
              <a:rPr lang="en" dirty="0"/>
              <a:t>stress can themselves cause damage to the body. For example, excess weight gain and buildup of fat</a:t>
            </a:r>
            <a:endParaRPr dirty="0"/>
          </a:p>
          <a:p>
            <a:pPr marL="0" lvl="0" indent="0" algn="l" rtl="0">
              <a:spcBef>
                <a:spcPts val="0"/>
              </a:spcBef>
              <a:spcAft>
                <a:spcPts val="0"/>
              </a:spcAft>
              <a:buClr>
                <a:schemeClr val="dk1"/>
              </a:buClr>
              <a:buSzPts val="1100"/>
              <a:buFont typeface="Arial"/>
              <a:buNone/>
            </a:pPr>
            <a:r>
              <a:rPr lang="en" dirty="0"/>
              <a:t>tissues can happen when the body repeatedly stores unused nutrients as fat in an attempt to replenish</a:t>
            </a:r>
            <a:endParaRPr dirty="0"/>
          </a:p>
          <a:p>
            <a:pPr marL="0" lvl="0" indent="0" algn="l" rtl="0">
              <a:spcBef>
                <a:spcPts val="0"/>
              </a:spcBef>
              <a:spcAft>
                <a:spcPts val="0"/>
              </a:spcAft>
              <a:buClr>
                <a:schemeClr val="dk1"/>
              </a:buClr>
              <a:buSzPts val="1100"/>
              <a:buFont typeface="Arial"/>
              <a:buNone/>
            </a:pPr>
            <a:r>
              <a:rPr lang="en" dirty="0"/>
              <a:t>the body’s energy stores that stress depletes. The American Psychological Association shares that</a:t>
            </a:r>
            <a:endParaRPr dirty="0"/>
          </a:p>
          <a:p>
            <a:pPr marL="0" lvl="0" indent="0" algn="l" rtl="0">
              <a:spcBef>
                <a:spcPts val="0"/>
              </a:spcBef>
              <a:spcAft>
                <a:spcPts val="0"/>
              </a:spcAft>
              <a:buClr>
                <a:schemeClr val="dk1"/>
              </a:buClr>
              <a:buSzPts val="1100"/>
              <a:buFont typeface="Arial"/>
              <a:buNone/>
            </a:pPr>
            <a:r>
              <a:rPr lang="en" dirty="0"/>
              <a:t>“children who experience early life toxic stress are at risk of long-term adverse health effects that may</a:t>
            </a:r>
            <a:endParaRPr dirty="0"/>
          </a:p>
          <a:p>
            <a:pPr marL="0" lvl="0" indent="0" algn="l" rtl="0">
              <a:spcBef>
                <a:spcPts val="0"/>
              </a:spcBef>
              <a:spcAft>
                <a:spcPts val="0"/>
              </a:spcAft>
              <a:buClr>
                <a:schemeClr val="dk1"/>
              </a:buClr>
              <a:buSzPts val="1100"/>
              <a:buFont typeface="Arial"/>
              <a:buNone/>
            </a:pPr>
            <a:r>
              <a:rPr lang="en" dirty="0"/>
              <a:t>not manifest until adulthood. These adverse health effects include maladaptive coping skills, poor stress</a:t>
            </a:r>
            <a:endParaRPr dirty="0"/>
          </a:p>
          <a:p>
            <a:pPr marL="0" lvl="0" indent="0" algn="l" rtl="0">
              <a:spcBef>
                <a:spcPts val="0"/>
              </a:spcBef>
              <a:spcAft>
                <a:spcPts val="0"/>
              </a:spcAft>
              <a:buClr>
                <a:schemeClr val="dk1"/>
              </a:buClr>
              <a:buSzPts val="1100"/>
              <a:buFont typeface="Arial"/>
              <a:buNone/>
            </a:pPr>
            <a:r>
              <a:rPr lang="en" dirty="0"/>
              <a:t>management, unhealthy lifestyles, mental illness and physical disease”.</a:t>
            </a: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f4228aa5a5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f4228aa5a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Two key body systems are involved in how a person manages stress: the sympathetic and</a:t>
            </a:r>
            <a:endParaRPr dirty="0"/>
          </a:p>
          <a:p>
            <a:pPr marL="0" lvl="0" indent="0" algn="l" rtl="0">
              <a:spcBef>
                <a:spcPts val="0"/>
              </a:spcBef>
              <a:spcAft>
                <a:spcPts val="0"/>
              </a:spcAft>
              <a:buClr>
                <a:schemeClr val="dk1"/>
              </a:buClr>
              <a:buSzPts val="1100"/>
              <a:buFont typeface="Arial"/>
              <a:buNone/>
            </a:pPr>
            <a:r>
              <a:rPr lang="en" dirty="0"/>
              <a:t>parasympathetic nervous systems. The sympathetic nervous system activates the body’s “fight or flight”</a:t>
            </a:r>
            <a:endParaRPr dirty="0"/>
          </a:p>
          <a:p>
            <a:pPr marL="0" lvl="0" indent="0" algn="l" rtl="0">
              <a:spcBef>
                <a:spcPts val="0"/>
              </a:spcBef>
              <a:spcAft>
                <a:spcPts val="0"/>
              </a:spcAft>
              <a:buClr>
                <a:schemeClr val="dk1"/>
              </a:buClr>
              <a:buSzPts val="1100"/>
              <a:buFont typeface="Arial"/>
              <a:buNone/>
            </a:pPr>
            <a:r>
              <a:rPr lang="en" dirty="0"/>
              <a:t>response. During this process, heart rate increases, eyesight improves, and digestion is slowed. The</a:t>
            </a:r>
            <a:endParaRPr dirty="0"/>
          </a:p>
          <a:p>
            <a:pPr marL="0" lvl="0" indent="0" algn="l" rtl="0">
              <a:spcBef>
                <a:spcPts val="0"/>
              </a:spcBef>
              <a:spcAft>
                <a:spcPts val="0"/>
              </a:spcAft>
              <a:buClr>
                <a:schemeClr val="dk1"/>
              </a:buClr>
              <a:buSzPts val="1100"/>
              <a:buFont typeface="Arial"/>
              <a:buNone/>
            </a:pPr>
            <a:r>
              <a:rPr lang="en" dirty="0"/>
              <a:t>parasympathetic nervous system, on the other hand, manages the life-sustaining processes to help a</a:t>
            </a:r>
            <a:endParaRPr dirty="0"/>
          </a:p>
          <a:p>
            <a:pPr marL="0" lvl="0" indent="0" algn="l" rtl="0">
              <a:spcBef>
                <a:spcPts val="0"/>
              </a:spcBef>
              <a:spcAft>
                <a:spcPts val="0"/>
              </a:spcAft>
              <a:buClr>
                <a:schemeClr val="dk1"/>
              </a:buClr>
              <a:buSzPts val="1100"/>
              <a:buFont typeface="Arial"/>
              <a:buNone/>
            </a:pPr>
            <a:r>
              <a:rPr lang="en" dirty="0"/>
              <a:t>person feel safe and relaxed, such as supporting digestion. When managing stress, your goal is to calm</a:t>
            </a:r>
            <a:endParaRPr dirty="0"/>
          </a:p>
          <a:p>
            <a:pPr marL="0" lvl="0" indent="0" algn="l" rtl="0">
              <a:spcBef>
                <a:spcPts val="0"/>
              </a:spcBef>
              <a:spcAft>
                <a:spcPts val="0"/>
              </a:spcAft>
              <a:buClr>
                <a:schemeClr val="dk1"/>
              </a:buClr>
              <a:buSzPts val="1100"/>
              <a:buFont typeface="Arial"/>
              <a:buNone/>
            </a:pPr>
            <a:r>
              <a:rPr lang="en" dirty="0"/>
              <a:t>your sympathetic nervous system and activate your parasympathetic nervous system.</a:t>
            </a: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f4228aa5a5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f4228aa5a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rgbClr val="1D5E80"/>
                </a:solidFill>
              </a:rPr>
              <a:t>We can support children to manage stress in their childhood and throughout their lives by</a:t>
            </a:r>
            <a:endParaRPr sz="1200" dirty="0">
              <a:solidFill>
                <a:srgbClr val="1D5E80"/>
              </a:solidFill>
            </a:endParaRPr>
          </a:p>
          <a:p>
            <a:pPr marL="0" lvl="0" indent="0" algn="l" rtl="0">
              <a:spcBef>
                <a:spcPts val="0"/>
              </a:spcBef>
              <a:spcAft>
                <a:spcPts val="0"/>
              </a:spcAft>
              <a:buClr>
                <a:schemeClr val="dk1"/>
              </a:buClr>
              <a:buSzPts val="1100"/>
              <a:buFont typeface="Arial"/>
              <a:buNone/>
            </a:pPr>
            <a:r>
              <a:rPr lang="en" sz="1200" dirty="0">
                <a:solidFill>
                  <a:srgbClr val="1D5E80"/>
                </a:solidFill>
              </a:rPr>
              <a:t>introducing them to the practices of meditation, gratitude, mindfulness, breathwork and yoga,</a:t>
            </a:r>
            <a:endParaRPr sz="1200" dirty="0">
              <a:solidFill>
                <a:srgbClr val="1D5E80"/>
              </a:solidFill>
            </a:endParaRPr>
          </a:p>
          <a:p>
            <a:pPr marL="0" lvl="0" indent="0" algn="l" rtl="0">
              <a:spcBef>
                <a:spcPts val="0"/>
              </a:spcBef>
              <a:spcAft>
                <a:spcPts val="0"/>
              </a:spcAft>
              <a:buClr>
                <a:schemeClr val="dk1"/>
              </a:buClr>
              <a:buSzPts val="1100"/>
              <a:buFont typeface="Arial"/>
              <a:buNone/>
            </a:pPr>
            <a:r>
              <a:rPr lang="en" sz="1200" dirty="0">
                <a:solidFill>
                  <a:srgbClr val="1D5E80"/>
                </a:solidFill>
              </a:rPr>
              <a:t>which connects the body and the breath.</a:t>
            </a:r>
            <a:endParaRPr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f4228aa5a5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f4228aa5a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rgbClr val="1D5E80"/>
              </a:solidFill>
            </a:endParaRPr>
          </a:p>
          <a:p>
            <a:pPr marL="0" lvl="0" indent="0" algn="l" rtl="0">
              <a:spcBef>
                <a:spcPts val="0"/>
              </a:spcBef>
              <a:spcAft>
                <a:spcPts val="0"/>
              </a:spcAft>
              <a:buClr>
                <a:schemeClr val="dk1"/>
              </a:buClr>
              <a:buSzPts val="1100"/>
              <a:buFont typeface="Arial"/>
              <a:buNone/>
            </a:pPr>
            <a:r>
              <a:rPr lang="en" sz="1200" dirty="0">
                <a:solidFill>
                  <a:srgbClr val="1D5E80"/>
                </a:solidFill>
              </a:rPr>
              <a:t>When young children feel overwhelmed, we can teach them to take three deep breaths to calm their nervous system.</a:t>
            </a:r>
            <a:endParaRPr sz="1200" dirty="0">
              <a:solidFill>
                <a:srgbClr val="1D5E80"/>
              </a:solidFill>
            </a:endParaRPr>
          </a:p>
          <a:p>
            <a:pPr marL="0" lvl="0" indent="0" algn="l" rtl="0">
              <a:spcBef>
                <a:spcPts val="0"/>
              </a:spcBef>
              <a:spcAft>
                <a:spcPts val="0"/>
              </a:spcAft>
              <a:buClr>
                <a:schemeClr val="dk1"/>
              </a:buClr>
              <a:buSzPts val="1100"/>
              <a:buFont typeface="Arial"/>
              <a:buNone/>
            </a:pPr>
            <a:endParaRPr sz="1200" dirty="0">
              <a:solidFill>
                <a:srgbClr val="1D5E80"/>
              </a:solidFill>
            </a:endParaRPr>
          </a:p>
          <a:p>
            <a:pPr marL="0" lvl="0" indent="0" algn="l" rtl="0">
              <a:spcBef>
                <a:spcPts val="0"/>
              </a:spcBef>
              <a:spcAft>
                <a:spcPts val="0"/>
              </a:spcAft>
              <a:buClr>
                <a:schemeClr val="dk1"/>
              </a:buClr>
              <a:buSzPts val="1100"/>
              <a:buFont typeface="Arial"/>
              <a:buNone/>
            </a:pPr>
            <a:r>
              <a:rPr lang="en" sz="1200" dirty="0">
                <a:solidFill>
                  <a:srgbClr val="1D5E80"/>
                </a:solidFill>
              </a:rPr>
              <a:t>As children get older, we can increase the time they spend breathing deeply, as well as the time they sit quietly with their thoughts.</a:t>
            </a: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f4228aa5a5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f4228aa5a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https://copingskillsforkids.com/deep-breathing-exercises-for-kids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f4228aa5a5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f4228aa5a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https://namastekid.com/tool-type/kids-yoga-poses/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youtube.com/playlist?list=PLm6vQpqfuNAAP335sFCva8dtNqrJalxo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4" name="Google Shape;124;p22"/>
          <p:cNvSpPr txBox="1"/>
          <p:nvPr/>
        </p:nvSpPr>
        <p:spPr>
          <a:xfrm>
            <a:off x="6062400" y="2515900"/>
            <a:ext cx="2481600" cy="1354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900" b="1" dirty="0">
                <a:solidFill>
                  <a:schemeClr val="lt1"/>
                </a:solidFill>
              </a:rPr>
              <a:t>Health Smart VA - </a:t>
            </a:r>
            <a:r>
              <a:rPr lang="en" sz="1900" b="1" dirty="0">
                <a:solidFill>
                  <a:schemeClr val="bg1"/>
                </a:solidFill>
                <a:hlinkClick r:id="rId4">
                  <a:extLst>
                    <a:ext uri="{A12FA001-AC4F-418D-AE19-62706E023703}">
                      <ahyp:hlinkClr xmlns:ahyp="http://schemas.microsoft.com/office/drawing/2018/hyperlinkcolor" val="tx"/>
                    </a:ext>
                  </a:extLst>
                </a:hlinkClick>
              </a:rPr>
              <a:t>Elementary School Social Emotional Skills Playlist</a:t>
            </a:r>
            <a:endParaRPr sz="1900" b="1" dirty="0">
              <a:solidFill>
                <a:schemeClr val="bg1"/>
              </a:solidFill>
            </a:endParaRPr>
          </a:p>
        </p:txBody>
      </p:sp>
      <p:sp>
        <p:nvSpPr>
          <p:cNvPr id="125" name="Google Shape;125;p22"/>
          <p:cNvSpPr txBox="1"/>
          <p:nvPr/>
        </p:nvSpPr>
        <p:spPr>
          <a:xfrm>
            <a:off x="3331200" y="2509825"/>
            <a:ext cx="2481600" cy="100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b="1">
                <a:solidFill>
                  <a:schemeClr val="lt1"/>
                </a:solidFill>
              </a:rPr>
              <a:t>Yoga Poses for Children</a:t>
            </a:r>
            <a:endParaRPr sz="1900" b="1">
              <a:solidFill>
                <a:schemeClr val="lt1"/>
              </a:solidFill>
            </a:endParaRPr>
          </a:p>
          <a:p>
            <a:pPr marL="0" lvl="0" indent="0" algn="l" rtl="0">
              <a:spcBef>
                <a:spcPts val="0"/>
              </a:spcBef>
              <a:spcAft>
                <a:spcPts val="0"/>
              </a:spcAft>
              <a:buNone/>
            </a:pPr>
            <a:endParaRPr sz="1500">
              <a:solidFill>
                <a:schemeClr val="lt1"/>
              </a:solidFill>
            </a:endParaRPr>
          </a:p>
        </p:txBody>
      </p:sp>
      <p:sp>
        <p:nvSpPr>
          <p:cNvPr id="126" name="Google Shape;126;p22"/>
          <p:cNvSpPr txBox="1"/>
          <p:nvPr/>
        </p:nvSpPr>
        <p:spPr>
          <a:xfrm>
            <a:off x="606175" y="2509825"/>
            <a:ext cx="2481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b="1">
                <a:solidFill>
                  <a:schemeClr val="lt1"/>
                </a:solidFill>
              </a:rPr>
              <a:t>Deep Breathing Exercises for Children</a:t>
            </a:r>
            <a:endParaRPr sz="1500">
              <a:solidFill>
                <a:schemeClr val="lt1"/>
              </a:solidFill>
            </a:endParaRPr>
          </a:p>
          <a:p>
            <a:pPr marL="0" lvl="0" indent="0" algn="l" rtl="0">
              <a:spcBef>
                <a:spcPts val="0"/>
              </a:spcBef>
              <a:spcAft>
                <a:spcPts val="0"/>
              </a:spcAft>
              <a:buNone/>
            </a:pPr>
            <a:endParaRPr sz="1500">
              <a:solidFill>
                <a:schemeClr val="lt1"/>
              </a:solidFill>
            </a:endParaRPr>
          </a:p>
        </p:txBody>
      </p:sp>
      <p:sp>
        <p:nvSpPr>
          <p:cNvPr id="127" name="Google Shape;127;p22"/>
          <p:cNvSpPr txBox="1"/>
          <p:nvPr/>
        </p:nvSpPr>
        <p:spPr>
          <a:xfrm>
            <a:off x="1498750" y="4412025"/>
            <a:ext cx="66012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900" b="1">
                <a:solidFill>
                  <a:schemeClr val="lt1"/>
                </a:solidFill>
              </a:rPr>
              <a:t>Stress Management Techniques for Children</a:t>
            </a:r>
            <a:endParaRPr sz="1900" b="1">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3" name="Google Shape;133;p23"/>
          <p:cNvSpPr txBox="1"/>
          <p:nvPr/>
        </p:nvSpPr>
        <p:spPr>
          <a:xfrm>
            <a:off x="4769975" y="2571750"/>
            <a:ext cx="3859200" cy="253912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dirty="0">
                <a:solidFill>
                  <a:srgbClr val="1D5E80"/>
                </a:solidFill>
                <a:latin typeface="Lora"/>
                <a:ea typeface="Lora"/>
                <a:cs typeface="Lora"/>
                <a:sym typeface="Lora"/>
              </a:rPr>
              <a:t>Support children to better manage stress by ensuring that their social networks are strong and positive. </a:t>
            </a:r>
            <a:endParaRPr sz="1700" dirty="0">
              <a:solidFill>
                <a:srgbClr val="1D5E80"/>
              </a:solidFill>
              <a:latin typeface="Lora"/>
              <a:ea typeface="Lora"/>
              <a:cs typeface="Lora"/>
              <a:sym typeface="Lora"/>
            </a:endParaRPr>
          </a:p>
          <a:p>
            <a:pPr marL="0" lvl="0" indent="0" algn="l" rtl="0">
              <a:spcBef>
                <a:spcPts val="0"/>
              </a:spcBef>
              <a:spcAft>
                <a:spcPts val="0"/>
              </a:spcAft>
              <a:buNone/>
            </a:pPr>
            <a:endParaRPr sz="1700" dirty="0">
              <a:solidFill>
                <a:srgbClr val="1D5E80"/>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sz="1700" dirty="0">
                <a:solidFill>
                  <a:srgbClr val="1D5E80"/>
                </a:solidFill>
                <a:latin typeface="Lora"/>
                <a:ea typeface="Lora"/>
                <a:cs typeface="Lora"/>
                <a:sym typeface="Lora"/>
              </a:rPr>
              <a:t>Strong social connections and experiences raise oxytocin, balancing stress hormones and increasing positive feelings.</a:t>
            </a:r>
            <a:endParaRPr sz="1700" dirty="0">
              <a:solidFill>
                <a:srgbClr val="1D5E80"/>
              </a:solidFill>
              <a:latin typeface="Lora"/>
              <a:ea typeface="Lora"/>
              <a:cs typeface="Lora"/>
              <a:sym typeface="Lora"/>
            </a:endParaRPr>
          </a:p>
          <a:p>
            <a:pPr marL="0" lvl="0" indent="0" algn="l" rtl="0">
              <a:spcBef>
                <a:spcPts val="0"/>
              </a:spcBef>
              <a:spcAft>
                <a:spcPts val="0"/>
              </a:spcAft>
              <a:buNone/>
            </a:pPr>
            <a:endParaRPr sz="1700" dirty="0">
              <a:solidFill>
                <a:srgbClr val="1D5E80"/>
              </a:solidFill>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9" name="Google Shape;139;p24"/>
          <p:cNvSpPr txBox="1"/>
          <p:nvPr/>
        </p:nvSpPr>
        <p:spPr>
          <a:xfrm>
            <a:off x="850225" y="1647600"/>
            <a:ext cx="5345700" cy="303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1D5E80"/>
                </a:solidFill>
                <a:latin typeface="Lora"/>
                <a:ea typeface="Lora"/>
                <a:cs typeface="Lora"/>
                <a:sym typeface="Lora"/>
              </a:rPr>
              <a:t>Giving children a positive outlook after experiencing stressful situations allows them to</a:t>
            </a:r>
            <a:endParaRPr sz="1700">
              <a:solidFill>
                <a:srgbClr val="1D5E80"/>
              </a:solidFill>
              <a:latin typeface="Lora"/>
              <a:ea typeface="Lora"/>
              <a:cs typeface="Lora"/>
              <a:sym typeface="Lora"/>
            </a:endParaRPr>
          </a:p>
          <a:p>
            <a:pPr marL="0" lvl="0" indent="0" algn="l" rtl="0">
              <a:spcBef>
                <a:spcPts val="0"/>
              </a:spcBef>
              <a:spcAft>
                <a:spcPts val="0"/>
              </a:spcAft>
              <a:buNone/>
            </a:pPr>
            <a:r>
              <a:rPr lang="en" sz="1700">
                <a:solidFill>
                  <a:srgbClr val="1D5E80"/>
                </a:solidFill>
                <a:latin typeface="Lora"/>
                <a:ea typeface="Lora"/>
                <a:cs typeface="Lora"/>
                <a:sym typeface="Lora"/>
              </a:rPr>
              <a:t>understand that things can get better after difficult times.</a:t>
            </a:r>
            <a:endParaRPr sz="1700">
              <a:solidFill>
                <a:srgbClr val="1D5E80"/>
              </a:solidFill>
              <a:latin typeface="Lora"/>
              <a:ea typeface="Lora"/>
              <a:cs typeface="Lora"/>
              <a:sym typeface="Lora"/>
            </a:endParaRPr>
          </a:p>
          <a:p>
            <a:pPr marL="0" lvl="0" indent="0" algn="l" rtl="0">
              <a:spcBef>
                <a:spcPts val="0"/>
              </a:spcBef>
              <a:spcAft>
                <a:spcPts val="0"/>
              </a:spcAft>
              <a:buNone/>
            </a:pPr>
            <a:endParaRPr sz="1700">
              <a:solidFill>
                <a:srgbClr val="1D5E80"/>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sz="1700">
                <a:solidFill>
                  <a:srgbClr val="1D5E80"/>
                </a:solidFill>
                <a:latin typeface="Lora"/>
                <a:ea typeface="Lora"/>
                <a:cs typeface="Lora"/>
                <a:sym typeface="Lora"/>
              </a:rPr>
              <a:t>Speak with children about what they experienced and begin practicing gratitude with them, acknowledging their experience and feelings while also encouraging them to begin to think about all that they do have to be grateful for in that moment.</a:t>
            </a:r>
            <a:endParaRPr sz="1700">
              <a:solidFill>
                <a:srgbClr val="1D5E80"/>
              </a:solidFill>
              <a:latin typeface="Lora"/>
              <a:ea typeface="Lora"/>
              <a:cs typeface="Lora"/>
              <a:sym typeface="Lora"/>
            </a:endParaRPr>
          </a:p>
          <a:p>
            <a:pPr marL="0" lvl="0" indent="0" algn="l" rtl="0">
              <a:spcBef>
                <a:spcPts val="0"/>
              </a:spcBef>
              <a:spcAft>
                <a:spcPts val="0"/>
              </a:spcAft>
              <a:buNone/>
            </a:pPr>
            <a:endParaRPr sz="1500">
              <a:solidFill>
                <a:srgbClr val="1D5E8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E13F07-429C-8628-538C-D8964602EE8C}"/>
              </a:ext>
            </a:extLst>
          </p:cNvPr>
          <p:cNvSpPr txBox="1"/>
          <p:nvPr/>
        </p:nvSpPr>
        <p:spPr>
          <a:xfrm>
            <a:off x="2079463" y="680234"/>
            <a:ext cx="4985074" cy="954107"/>
          </a:xfrm>
          <a:prstGeom prst="rect">
            <a:avLst/>
          </a:prstGeom>
          <a:noFill/>
        </p:spPr>
        <p:txBody>
          <a:bodyPr wrap="square" rtlCol="0">
            <a:spAutoFit/>
          </a:bodyPr>
          <a:lstStyle/>
          <a:p>
            <a:r>
              <a:rPr lang="en-US" dirty="0"/>
              <a:t>The Health Smart Virginia Project is providing this training resource with funding from the Office of Behavioral Health Wellness at the Virginia Department of Behavioral Health and Developmental Services (2023). </a:t>
            </a:r>
          </a:p>
        </p:txBody>
      </p:sp>
      <p:pic>
        <p:nvPicPr>
          <p:cNvPr id="3" name="Picture 2">
            <a:extLst>
              <a:ext uri="{FF2B5EF4-FFF2-40B4-BE49-F238E27FC236}">
                <a16:creationId xmlns:a16="http://schemas.microsoft.com/office/drawing/2014/main" id="{99543665-532C-D92E-7ED9-F39EAA2E7913}"/>
              </a:ext>
            </a:extLst>
          </p:cNvPr>
          <p:cNvPicPr>
            <a:picLocks noChangeAspect="1"/>
          </p:cNvPicPr>
          <p:nvPr/>
        </p:nvPicPr>
        <p:blipFill>
          <a:blip r:embed="rId2"/>
          <a:stretch>
            <a:fillRect/>
          </a:stretch>
        </p:blipFill>
        <p:spPr>
          <a:xfrm>
            <a:off x="3071019" y="1743075"/>
            <a:ext cx="2815431" cy="1465886"/>
          </a:xfrm>
          <a:prstGeom prst="rect">
            <a:avLst/>
          </a:prstGeom>
        </p:spPr>
      </p:pic>
      <p:pic>
        <p:nvPicPr>
          <p:cNvPr id="4" name="Picture 3">
            <a:extLst>
              <a:ext uri="{FF2B5EF4-FFF2-40B4-BE49-F238E27FC236}">
                <a16:creationId xmlns:a16="http://schemas.microsoft.com/office/drawing/2014/main" id="{FAFB13A9-8D13-AA7A-8056-0AA7872BC6A9}"/>
              </a:ext>
            </a:extLst>
          </p:cNvPr>
          <p:cNvPicPr>
            <a:picLocks noChangeAspect="1"/>
          </p:cNvPicPr>
          <p:nvPr/>
        </p:nvPicPr>
        <p:blipFill>
          <a:blip r:embed="rId3"/>
          <a:stretch>
            <a:fillRect/>
          </a:stretch>
        </p:blipFill>
        <p:spPr>
          <a:xfrm>
            <a:off x="499269" y="3614737"/>
            <a:ext cx="5143500" cy="1257300"/>
          </a:xfrm>
          <a:prstGeom prst="rect">
            <a:avLst/>
          </a:prstGeom>
        </p:spPr>
      </p:pic>
      <p:pic>
        <p:nvPicPr>
          <p:cNvPr id="5" name="Picture 4">
            <a:extLst>
              <a:ext uri="{FF2B5EF4-FFF2-40B4-BE49-F238E27FC236}">
                <a16:creationId xmlns:a16="http://schemas.microsoft.com/office/drawing/2014/main" id="{D5A7BF93-4193-AC81-C146-3B164B3165CA}"/>
              </a:ext>
            </a:extLst>
          </p:cNvPr>
          <p:cNvPicPr>
            <a:picLocks noChangeAspect="1"/>
          </p:cNvPicPr>
          <p:nvPr/>
        </p:nvPicPr>
        <p:blipFill>
          <a:blip r:embed="rId4"/>
          <a:stretch>
            <a:fillRect/>
          </a:stretch>
        </p:blipFill>
        <p:spPr>
          <a:xfrm>
            <a:off x="5642769" y="3691323"/>
            <a:ext cx="3122612" cy="1104128"/>
          </a:xfrm>
          <a:prstGeom prst="rect">
            <a:avLst/>
          </a:prstGeom>
        </p:spPr>
      </p:pic>
    </p:spTree>
    <p:extLst>
      <p:ext uri="{BB962C8B-B14F-4D97-AF65-F5344CB8AC3E}">
        <p14:creationId xmlns:p14="http://schemas.microsoft.com/office/powerpoint/2010/main" val="401178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0" name="Google Shape;60;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1" name="Google Shape;61;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2" name="Google Shape;62;p14"/>
          <p:cNvSpPr txBox="1"/>
          <p:nvPr/>
        </p:nvSpPr>
        <p:spPr>
          <a:xfrm>
            <a:off x="4228600" y="761650"/>
            <a:ext cx="4217100" cy="310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endParaRPr sz="1500" dirty="0">
              <a:solidFill>
                <a:schemeClr val="lt1"/>
              </a:solidFill>
              <a:latin typeface="Lora"/>
              <a:ea typeface="Lora"/>
              <a:cs typeface="Lora"/>
              <a:sym typeface="Lora"/>
            </a:endParaRPr>
          </a:p>
          <a:p>
            <a:pPr marL="0" marR="0" lvl="0" indent="0" algn="l" rtl="0">
              <a:lnSpc>
                <a:spcPct val="100000"/>
              </a:lnSpc>
              <a:spcBef>
                <a:spcPts val="0"/>
              </a:spcBef>
              <a:spcAft>
                <a:spcPts val="0"/>
              </a:spcAft>
              <a:buNone/>
            </a:pPr>
            <a:r>
              <a:rPr lang="en" sz="1600" dirty="0">
                <a:solidFill>
                  <a:schemeClr val="lt1"/>
                </a:solidFill>
                <a:latin typeface="Lora"/>
                <a:ea typeface="Lora"/>
                <a:cs typeface="Lora"/>
                <a:sym typeface="Lora"/>
              </a:rPr>
              <a:t>The stress response in the human body is an important and beneficial part of our initial design - it helps humans quickly react and address potentially threatening situations. . </a:t>
            </a:r>
            <a:endParaRPr sz="1600" dirty="0">
              <a:solidFill>
                <a:schemeClr val="lt1"/>
              </a:solidFill>
              <a:latin typeface="Lora"/>
              <a:ea typeface="Lora"/>
              <a:cs typeface="Lora"/>
              <a:sym typeface="Lora"/>
            </a:endParaRPr>
          </a:p>
          <a:p>
            <a:pPr marL="0" marR="0" lvl="0" indent="0" algn="l" rtl="0">
              <a:lnSpc>
                <a:spcPct val="100000"/>
              </a:lnSpc>
              <a:spcBef>
                <a:spcPts val="0"/>
              </a:spcBef>
              <a:spcAft>
                <a:spcPts val="0"/>
              </a:spcAft>
              <a:buNone/>
            </a:pPr>
            <a:endParaRPr sz="1600" dirty="0">
              <a:solidFill>
                <a:schemeClr val="lt1"/>
              </a:solidFill>
              <a:latin typeface="Lora"/>
              <a:ea typeface="Lora"/>
              <a:cs typeface="Lora"/>
              <a:sym typeface="Lora"/>
            </a:endParaRPr>
          </a:p>
          <a:p>
            <a:pPr marL="0" marR="0" lvl="0" indent="0" algn="l" rtl="0">
              <a:lnSpc>
                <a:spcPct val="100000"/>
              </a:lnSpc>
              <a:spcBef>
                <a:spcPts val="0"/>
              </a:spcBef>
              <a:spcAft>
                <a:spcPts val="0"/>
              </a:spcAft>
              <a:buNone/>
            </a:pPr>
            <a:r>
              <a:rPr lang="en" sz="1600" dirty="0">
                <a:solidFill>
                  <a:schemeClr val="lt1"/>
                </a:solidFill>
                <a:latin typeface="Lora"/>
                <a:ea typeface="Lora"/>
                <a:cs typeface="Lora"/>
                <a:sym typeface="Lora"/>
              </a:rPr>
              <a:t>As humans evolved, long-lasting</a:t>
            </a:r>
            <a:endParaRPr sz="1600" dirty="0">
              <a:solidFill>
                <a:schemeClr val="lt1"/>
              </a:solidFill>
              <a:latin typeface="Lora"/>
              <a:ea typeface="Lora"/>
              <a:cs typeface="Lora"/>
              <a:sym typeface="Lora"/>
            </a:endParaRPr>
          </a:p>
          <a:p>
            <a:pPr marL="0" marR="0" lvl="0" indent="0" algn="l" rtl="0">
              <a:lnSpc>
                <a:spcPct val="100000"/>
              </a:lnSpc>
              <a:spcBef>
                <a:spcPts val="0"/>
              </a:spcBef>
              <a:spcAft>
                <a:spcPts val="0"/>
              </a:spcAft>
              <a:buNone/>
            </a:pPr>
            <a:r>
              <a:rPr lang="en" sz="1600" dirty="0">
                <a:solidFill>
                  <a:schemeClr val="lt1"/>
                </a:solidFill>
                <a:latin typeface="Lora"/>
                <a:ea typeface="Lora"/>
                <a:cs typeface="Lora"/>
                <a:sym typeface="Lora"/>
              </a:rPr>
              <a:t>“body and mind” memories of stressful situations were intended to help people learn from the experience.</a:t>
            </a:r>
            <a:endParaRPr sz="1600" dirty="0">
              <a:solidFill>
                <a:schemeClr val="lt1"/>
              </a:solidFill>
            </a:endParaRPr>
          </a:p>
          <a:p>
            <a:pPr marL="0" lvl="0" indent="0" algn="l" rtl="0">
              <a:spcBef>
                <a:spcPts val="0"/>
              </a:spcBef>
              <a:spcAft>
                <a:spcPts val="0"/>
              </a:spcAft>
              <a:buNone/>
            </a:pPr>
            <a:endParaRPr sz="1500" dirty="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8" name="Google Shape;68;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9" name="Google Shape;69;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0" name="Google Shape;70;p15"/>
          <p:cNvSpPr txBox="1"/>
          <p:nvPr/>
        </p:nvSpPr>
        <p:spPr>
          <a:xfrm>
            <a:off x="4279100" y="1233175"/>
            <a:ext cx="4217100" cy="33855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chemeClr val="lt1"/>
                </a:solidFill>
                <a:latin typeface="Lora"/>
                <a:ea typeface="Lora"/>
                <a:cs typeface="Lora"/>
                <a:sym typeface="Lora"/>
              </a:rPr>
              <a:t>We know however that this same human trait means that children and adolescents who experience severe trauma and stressful events in childhood and adolescence may experience emotional and physical consequences well into adulthood. </a:t>
            </a:r>
            <a:endParaRPr sz="1600" dirty="0">
              <a:solidFill>
                <a:schemeClr val="lt1"/>
              </a:solidFill>
              <a:latin typeface="Lora"/>
              <a:ea typeface="Lora"/>
              <a:cs typeface="Lora"/>
              <a:sym typeface="Lora"/>
            </a:endParaRPr>
          </a:p>
          <a:p>
            <a:pPr marL="0" lvl="0" indent="0" algn="l" rtl="0">
              <a:spcBef>
                <a:spcPts val="0"/>
              </a:spcBef>
              <a:spcAft>
                <a:spcPts val="0"/>
              </a:spcAft>
              <a:buNone/>
            </a:pPr>
            <a:endParaRPr sz="1600" dirty="0">
              <a:solidFill>
                <a:schemeClr val="lt1"/>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sz="1600" dirty="0">
                <a:solidFill>
                  <a:schemeClr val="lt1"/>
                </a:solidFill>
                <a:latin typeface="Lora"/>
                <a:ea typeface="Lora"/>
                <a:cs typeface="Lora"/>
                <a:sym typeface="Lora"/>
              </a:rPr>
              <a:t>Educating students so they can learn ways to cope and manage stress daily will serve as a foundation for living longer healthier lives.</a:t>
            </a:r>
            <a:endParaRPr sz="1600" dirty="0">
              <a:solidFill>
                <a:schemeClr val="lt1"/>
              </a:solidFill>
            </a:endParaRPr>
          </a:p>
          <a:p>
            <a:pPr marL="0" lvl="0" indent="0" algn="l" rtl="0">
              <a:spcBef>
                <a:spcPts val="0"/>
              </a:spcBef>
              <a:spcAft>
                <a:spcPts val="0"/>
              </a:spcAft>
              <a:buNone/>
            </a:pPr>
            <a:endParaRPr sz="1600" dirty="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6" name="Google Shape;76;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7" name="Google Shape;77;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78" name="Google Shape;78;p16"/>
          <p:cNvSpPr txBox="1"/>
          <p:nvPr/>
        </p:nvSpPr>
        <p:spPr>
          <a:xfrm>
            <a:off x="527850" y="1762825"/>
            <a:ext cx="80883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a:solidFill>
                <a:schemeClr val="lt1"/>
              </a:solidFill>
              <a:latin typeface="Lora"/>
              <a:ea typeface="Lora"/>
              <a:cs typeface="Lora"/>
              <a:sym typeface="Lora"/>
            </a:endParaRPr>
          </a:p>
          <a:p>
            <a:pPr marL="0" lvl="0" indent="0" algn="l" rtl="0">
              <a:spcBef>
                <a:spcPts val="0"/>
              </a:spcBef>
              <a:spcAft>
                <a:spcPts val="0"/>
              </a:spcAft>
              <a:buNone/>
            </a:pPr>
            <a:r>
              <a:rPr lang="en" sz="1600">
                <a:solidFill>
                  <a:schemeClr val="lt1"/>
                </a:solidFill>
                <a:latin typeface="Lora"/>
                <a:ea typeface="Lora"/>
                <a:cs typeface="Lora"/>
                <a:sym typeface="Lora"/>
              </a:rPr>
              <a:t>For children and teens, chronic stress, even chronic low level stress is “much like a motor that is idling too high for too long”, warns Harvard Health</a:t>
            </a:r>
            <a:endParaRPr sz="1600">
              <a:solidFill>
                <a:schemeClr val="lt1"/>
              </a:solidFill>
              <a:latin typeface="Lora"/>
              <a:ea typeface="Lora"/>
              <a:cs typeface="Lora"/>
              <a:sym typeface="Lora"/>
            </a:endParaRPr>
          </a:p>
          <a:p>
            <a:pPr marL="0" lvl="0" indent="0" algn="l" rtl="0">
              <a:spcBef>
                <a:spcPts val="0"/>
              </a:spcBef>
              <a:spcAft>
                <a:spcPts val="0"/>
              </a:spcAft>
              <a:buNone/>
            </a:pPr>
            <a:endParaRPr sz="1600">
              <a:solidFill>
                <a:schemeClr val="lt1"/>
              </a:solidFill>
              <a:latin typeface="Lora"/>
              <a:ea typeface="Lora"/>
              <a:cs typeface="Lora"/>
              <a:sym typeface="Lora"/>
            </a:endParaRPr>
          </a:p>
          <a:p>
            <a:pPr marL="0" lvl="0" indent="0" algn="l" rtl="0">
              <a:spcBef>
                <a:spcPts val="0"/>
              </a:spcBef>
              <a:spcAft>
                <a:spcPts val="0"/>
              </a:spcAft>
              <a:buNone/>
            </a:pPr>
            <a:endParaRPr sz="1600">
              <a:solidFill>
                <a:schemeClr val="lt1"/>
              </a:solidFill>
              <a:latin typeface="Lora"/>
              <a:ea typeface="Lora"/>
              <a:cs typeface="Lora"/>
              <a:sym typeface="Lora"/>
            </a:endParaRPr>
          </a:p>
          <a:p>
            <a:pPr marL="0" lvl="0" indent="0" algn="l" rtl="0">
              <a:spcBef>
                <a:spcPts val="0"/>
              </a:spcBef>
              <a:spcAft>
                <a:spcPts val="0"/>
              </a:spcAft>
              <a:buNone/>
            </a:pPr>
            <a:r>
              <a:rPr lang="en" sz="1600">
                <a:solidFill>
                  <a:schemeClr val="lt1"/>
                </a:solidFill>
                <a:latin typeface="Lora"/>
                <a:ea typeface="Lora"/>
                <a:cs typeface="Lora"/>
                <a:sym typeface="Lora"/>
              </a:rPr>
              <a:t>The constant surges of epinephrine can lead to damaged arteries, blood vessels and raise the risk of heart attacks and strokes later in life. </a:t>
            </a:r>
            <a:endParaRPr sz="1600">
              <a:solidFill>
                <a:schemeClr val="lt1"/>
              </a:solidFill>
              <a:latin typeface="Lora"/>
              <a:ea typeface="Lora"/>
              <a:cs typeface="Lora"/>
              <a:sym typeface="Lora"/>
            </a:endParaRPr>
          </a:p>
          <a:p>
            <a:pPr marL="0" lvl="0" indent="0" algn="l" rtl="0">
              <a:spcBef>
                <a:spcPts val="0"/>
              </a:spcBef>
              <a:spcAft>
                <a:spcPts val="0"/>
              </a:spcAft>
              <a:buNone/>
            </a:pPr>
            <a:endParaRPr sz="1600">
              <a:solidFill>
                <a:schemeClr val="lt1"/>
              </a:solidFill>
              <a:latin typeface="Lora"/>
              <a:ea typeface="Lora"/>
              <a:cs typeface="Lora"/>
              <a:sym typeface="Lora"/>
            </a:endParaRPr>
          </a:p>
          <a:p>
            <a:pPr marL="0" lvl="0" indent="0" algn="l" rtl="0">
              <a:spcBef>
                <a:spcPts val="0"/>
              </a:spcBef>
              <a:spcAft>
                <a:spcPts val="0"/>
              </a:spcAft>
              <a:buNone/>
            </a:pPr>
            <a:endParaRPr sz="1600">
              <a:solidFill>
                <a:schemeClr val="lt1"/>
              </a:solidFill>
              <a:latin typeface="Lora"/>
              <a:ea typeface="Lora"/>
              <a:cs typeface="Lora"/>
              <a:sym typeface="Lora"/>
            </a:endParaRPr>
          </a:p>
          <a:p>
            <a:pPr marL="0" lvl="0" indent="0" algn="l" rtl="0">
              <a:spcBef>
                <a:spcPts val="0"/>
              </a:spcBef>
              <a:spcAft>
                <a:spcPts val="0"/>
              </a:spcAft>
              <a:buClr>
                <a:schemeClr val="dk1"/>
              </a:buClr>
              <a:buSzPts val="1100"/>
              <a:buFont typeface="Arial"/>
              <a:buNone/>
            </a:pPr>
            <a:r>
              <a:rPr lang="en" sz="1600">
                <a:solidFill>
                  <a:schemeClr val="lt1"/>
                </a:solidFill>
                <a:latin typeface="Lora"/>
                <a:ea typeface="Lora"/>
                <a:cs typeface="Lora"/>
                <a:sym typeface="Lora"/>
              </a:rPr>
              <a:t>The physiological changes that the body goes through in an attempt to cope with the elevated levels of stress can themselves cause damage to the body.</a:t>
            </a:r>
            <a:endParaRPr sz="1600">
              <a:solidFill>
                <a:schemeClr val="lt1"/>
              </a:solidFill>
              <a:latin typeface="Lora"/>
              <a:ea typeface="Lora"/>
              <a:cs typeface="Lora"/>
              <a:sym typeface="Lora"/>
            </a:endParaRPr>
          </a:p>
          <a:p>
            <a:pPr marL="0" lvl="0" indent="0" algn="l" rtl="0">
              <a:spcBef>
                <a:spcPts val="0"/>
              </a:spcBef>
              <a:spcAft>
                <a:spcPts val="0"/>
              </a:spcAft>
              <a:buNone/>
            </a:pPr>
            <a:endParaRPr sz="1600">
              <a:solidFill>
                <a:schemeClr val="lt1"/>
              </a:solidFill>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4" name="Google Shape;84;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5" name="Google Shape;85;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86" name="Google Shape;86;p17"/>
          <p:cNvSpPr txBox="1"/>
          <p:nvPr/>
        </p:nvSpPr>
        <p:spPr>
          <a:xfrm>
            <a:off x="4430675" y="1240350"/>
            <a:ext cx="4217100" cy="266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300">
                <a:solidFill>
                  <a:schemeClr val="lt1"/>
                </a:solidFill>
                <a:latin typeface="Lora"/>
                <a:ea typeface="Lora"/>
                <a:cs typeface="Lora"/>
                <a:sym typeface="Lora"/>
              </a:rPr>
              <a:t>Two key body systems are involved in how a person manages stress: the sympathetic and</a:t>
            </a:r>
            <a:endParaRPr sz="2300">
              <a:solidFill>
                <a:schemeClr val="lt1"/>
              </a:solidFill>
              <a:latin typeface="Lora"/>
              <a:ea typeface="Lora"/>
              <a:cs typeface="Lora"/>
              <a:sym typeface="Lora"/>
            </a:endParaRPr>
          </a:p>
          <a:p>
            <a:pPr marL="0" lvl="0" indent="0" algn="ctr" rtl="0">
              <a:spcBef>
                <a:spcPts val="0"/>
              </a:spcBef>
              <a:spcAft>
                <a:spcPts val="0"/>
              </a:spcAft>
              <a:buClr>
                <a:schemeClr val="dk1"/>
              </a:buClr>
              <a:buSzPts val="1100"/>
              <a:buFont typeface="Arial"/>
              <a:buNone/>
            </a:pPr>
            <a:r>
              <a:rPr lang="en" sz="2300">
                <a:solidFill>
                  <a:schemeClr val="lt1"/>
                </a:solidFill>
                <a:latin typeface="Lora"/>
                <a:ea typeface="Lora"/>
                <a:cs typeface="Lora"/>
                <a:sym typeface="Lora"/>
              </a:rPr>
              <a:t>parasympathetic nervous systems.</a:t>
            </a:r>
            <a:endParaRPr sz="2300">
              <a:solidFill>
                <a:schemeClr val="lt1"/>
              </a:solidFill>
              <a:latin typeface="Lora"/>
              <a:ea typeface="Lora"/>
              <a:cs typeface="Lora"/>
              <a:sym typeface="Lora"/>
            </a:endParaRPr>
          </a:p>
          <a:p>
            <a:pPr marL="0" lvl="0" indent="0" algn="ctr" rtl="0">
              <a:spcBef>
                <a:spcPts val="0"/>
              </a:spcBef>
              <a:spcAft>
                <a:spcPts val="0"/>
              </a:spcAft>
              <a:buNone/>
            </a:pPr>
            <a:endParaRPr sz="2300">
              <a:solidFill>
                <a:schemeClr val="lt1"/>
              </a:solidFill>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2" name="Google Shape;92;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3" name="Google Shape;93;p1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9" name="Google Shape;99;p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0" name="Google Shape;100;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1" name="Google Shape;101;p19"/>
          <p:cNvSpPr txBox="1"/>
          <p:nvPr/>
        </p:nvSpPr>
        <p:spPr>
          <a:xfrm>
            <a:off x="2463450" y="816250"/>
            <a:ext cx="42171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sz="1700">
              <a:solidFill>
                <a:srgbClr val="1D5E80"/>
              </a:solidFill>
            </a:endParaRPr>
          </a:p>
          <a:p>
            <a:pPr marL="0" lvl="0" indent="0" algn="l" rtl="0">
              <a:spcBef>
                <a:spcPts val="0"/>
              </a:spcBef>
              <a:spcAft>
                <a:spcPts val="0"/>
              </a:spcAft>
              <a:buNone/>
            </a:pPr>
            <a:r>
              <a:rPr lang="en" sz="1700">
                <a:solidFill>
                  <a:srgbClr val="1D5E80"/>
                </a:solidFill>
              </a:rPr>
              <a:t>When young children feel overwhelmed, we can teach them to take three deep breaths to calm their nervous system.</a:t>
            </a:r>
            <a:endParaRPr sz="1700">
              <a:solidFill>
                <a:srgbClr val="1D5E80"/>
              </a:solidFill>
            </a:endParaRPr>
          </a:p>
          <a:p>
            <a:pPr marL="0" lvl="0" indent="0" algn="l" rtl="0">
              <a:spcBef>
                <a:spcPts val="0"/>
              </a:spcBef>
              <a:spcAft>
                <a:spcPts val="0"/>
              </a:spcAft>
              <a:buNone/>
            </a:pPr>
            <a:endParaRPr sz="1700">
              <a:solidFill>
                <a:srgbClr val="1D5E80"/>
              </a:solidFill>
            </a:endParaRPr>
          </a:p>
          <a:p>
            <a:pPr marL="0" lvl="0" indent="0" algn="l" rtl="0">
              <a:spcBef>
                <a:spcPts val="0"/>
              </a:spcBef>
              <a:spcAft>
                <a:spcPts val="0"/>
              </a:spcAft>
              <a:buNone/>
            </a:pPr>
            <a:endParaRPr sz="1700">
              <a:solidFill>
                <a:srgbClr val="1D5E80"/>
              </a:solidFill>
            </a:endParaRPr>
          </a:p>
          <a:p>
            <a:pPr marL="0" lvl="0" indent="0" algn="l" rtl="0">
              <a:spcBef>
                <a:spcPts val="0"/>
              </a:spcBef>
              <a:spcAft>
                <a:spcPts val="0"/>
              </a:spcAft>
              <a:buClr>
                <a:schemeClr val="dk1"/>
              </a:buClr>
              <a:buSzPts val="1100"/>
              <a:buFont typeface="Arial"/>
              <a:buNone/>
            </a:pPr>
            <a:endParaRPr sz="1700">
              <a:solidFill>
                <a:srgbClr val="1D5E80"/>
              </a:solidFill>
            </a:endParaRPr>
          </a:p>
          <a:p>
            <a:pPr marL="0" lvl="0" indent="0" algn="l" rtl="0">
              <a:spcBef>
                <a:spcPts val="0"/>
              </a:spcBef>
              <a:spcAft>
                <a:spcPts val="0"/>
              </a:spcAft>
              <a:buClr>
                <a:schemeClr val="dk1"/>
              </a:buClr>
              <a:buSzPts val="1100"/>
              <a:buFont typeface="Arial"/>
              <a:buNone/>
            </a:pPr>
            <a:r>
              <a:rPr lang="en" sz="1700">
                <a:solidFill>
                  <a:srgbClr val="1D5E80"/>
                </a:solidFill>
              </a:rPr>
              <a:t>As children get older, we can increase the time they spend breathing deeply, as well as the time they sit quietly with their thoughts.</a:t>
            </a:r>
            <a:endParaRPr sz="1700">
              <a:solidFill>
                <a:srgbClr val="1D5E80"/>
              </a:solidFill>
            </a:endParaRPr>
          </a:p>
          <a:p>
            <a:pPr marL="0" lvl="0" indent="0" algn="l" rtl="0">
              <a:spcBef>
                <a:spcPts val="0"/>
              </a:spcBef>
              <a:spcAft>
                <a:spcPts val="0"/>
              </a:spcAft>
              <a:buNone/>
            </a:pPr>
            <a:endParaRPr sz="1700">
              <a:solidFill>
                <a:srgbClr val="1D5E8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7" name="Google Shape;107;p20"/>
          <p:cNvSpPr txBox="1"/>
          <p:nvPr/>
        </p:nvSpPr>
        <p:spPr>
          <a:xfrm>
            <a:off x="606175" y="2509825"/>
            <a:ext cx="2481600" cy="106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solidFill>
                  <a:schemeClr val="lt1"/>
                </a:solidFill>
              </a:rPr>
              <a:t>Deep Breathing Exercises for Children</a:t>
            </a:r>
            <a:endParaRPr sz="1900" b="1">
              <a:solidFill>
                <a:schemeClr val="lt1"/>
              </a:solidFill>
              <a:latin typeface="Montserrat"/>
              <a:ea typeface="Montserrat"/>
              <a:cs typeface="Montserrat"/>
              <a:sym typeface="Montserrat"/>
            </a:endParaRPr>
          </a:p>
        </p:txBody>
      </p:sp>
      <p:sp>
        <p:nvSpPr>
          <p:cNvPr id="108" name="Google Shape;108;p20"/>
          <p:cNvSpPr txBox="1"/>
          <p:nvPr/>
        </p:nvSpPr>
        <p:spPr>
          <a:xfrm>
            <a:off x="3331200" y="2509825"/>
            <a:ext cx="2481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solidFill>
                <a:schemeClr val="lt1"/>
              </a:solidFill>
              <a:latin typeface="Montserrat"/>
              <a:ea typeface="Montserrat"/>
              <a:cs typeface="Montserrat"/>
              <a:sym typeface="Montserrat"/>
            </a:endParaRPr>
          </a:p>
        </p:txBody>
      </p:sp>
      <p:sp>
        <p:nvSpPr>
          <p:cNvPr id="109" name="Google Shape;109;p20"/>
          <p:cNvSpPr txBox="1"/>
          <p:nvPr/>
        </p:nvSpPr>
        <p:spPr>
          <a:xfrm>
            <a:off x="6153400" y="2509825"/>
            <a:ext cx="2481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solidFill>
                <a:schemeClr val="lt1"/>
              </a:solidFill>
              <a:latin typeface="Montserrat"/>
              <a:ea typeface="Montserrat"/>
              <a:cs typeface="Montserrat"/>
              <a:sym typeface="Montserrat"/>
            </a:endParaRPr>
          </a:p>
        </p:txBody>
      </p:sp>
      <p:sp>
        <p:nvSpPr>
          <p:cNvPr id="110" name="Google Shape;110;p20"/>
          <p:cNvSpPr txBox="1"/>
          <p:nvPr/>
        </p:nvSpPr>
        <p:spPr>
          <a:xfrm>
            <a:off x="1498750" y="4412025"/>
            <a:ext cx="66012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900" b="1">
                <a:solidFill>
                  <a:schemeClr val="lt1"/>
                </a:solidFill>
              </a:rPr>
              <a:t>Stress Management Techniques for Children</a:t>
            </a:r>
            <a:endParaRPr sz="1900" b="1">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6" name="Google Shape;116;p21"/>
          <p:cNvSpPr txBox="1"/>
          <p:nvPr/>
        </p:nvSpPr>
        <p:spPr>
          <a:xfrm>
            <a:off x="3331200" y="2509825"/>
            <a:ext cx="24816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900" b="1">
                <a:solidFill>
                  <a:schemeClr val="lt1"/>
                </a:solidFill>
              </a:rPr>
              <a:t>Yoga Poses for Children</a:t>
            </a:r>
            <a:endParaRPr sz="1900" b="1">
              <a:solidFill>
                <a:schemeClr val="lt1"/>
              </a:solidFill>
            </a:endParaRPr>
          </a:p>
        </p:txBody>
      </p:sp>
      <p:sp>
        <p:nvSpPr>
          <p:cNvPr id="117" name="Google Shape;117;p21"/>
          <p:cNvSpPr txBox="1"/>
          <p:nvPr/>
        </p:nvSpPr>
        <p:spPr>
          <a:xfrm>
            <a:off x="606175" y="2509825"/>
            <a:ext cx="2481600" cy="106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solidFill>
                  <a:schemeClr val="lt1"/>
                </a:solidFill>
              </a:rPr>
              <a:t>Deep Breathing Exercises for Children</a:t>
            </a:r>
            <a:endParaRPr sz="1500">
              <a:solidFill>
                <a:schemeClr val="lt1"/>
              </a:solidFill>
            </a:endParaRPr>
          </a:p>
        </p:txBody>
      </p:sp>
      <p:sp>
        <p:nvSpPr>
          <p:cNvPr id="118" name="Google Shape;118;p21"/>
          <p:cNvSpPr txBox="1"/>
          <p:nvPr/>
        </p:nvSpPr>
        <p:spPr>
          <a:xfrm>
            <a:off x="1498750" y="4412025"/>
            <a:ext cx="66012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900" b="1">
                <a:solidFill>
                  <a:schemeClr val="lt1"/>
                </a:solidFill>
              </a:rPr>
              <a:t>Stress Management Techniques for Children</a:t>
            </a:r>
            <a:endParaRPr sz="1900" b="1">
              <a:solidFill>
                <a:schemeClr val="l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1206</Words>
  <Application>Microsoft Macintosh PowerPoint</Application>
  <PresentationFormat>On-screen Show (16:9)</PresentationFormat>
  <Paragraphs>95</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Montserrat</vt:lpstr>
      <vt:lpstr>Lora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Erima Fobbs</cp:lastModifiedBy>
  <cp:revision>3</cp:revision>
  <dcterms:modified xsi:type="dcterms:W3CDTF">2023-04-19T02:53:19Z</dcterms:modified>
</cp:coreProperties>
</file>