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40"/>
  </p:notesMasterIdLst>
  <p:sldIdLst>
    <p:sldId id="256" r:id="rId5"/>
    <p:sldId id="281" r:id="rId6"/>
    <p:sldId id="285" r:id="rId7"/>
    <p:sldId id="286" r:id="rId8"/>
    <p:sldId id="288" r:id="rId9"/>
    <p:sldId id="287" r:id="rId10"/>
    <p:sldId id="289" r:id="rId11"/>
    <p:sldId id="264" r:id="rId12"/>
    <p:sldId id="280" r:id="rId13"/>
    <p:sldId id="265" r:id="rId14"/>
    <p:sldId id="269" r:id="rId15"/>
    <p:sldId id="270" r:id="rId16"/>
    <p:sldId id="284" r:id="rId17"/>
    <p:sldId id="282" r:id="rId18"/>
    <p:sldId id="283" r:id="rId19"/>
    <p:sldId id="259" r:id="rId20"/>
    <p:sldId id="261" r:id="rId21"/>
    <p:sldId id="262" r:id="rId22"/>
    <p:sldId id="263" r:id="rId23"/>
    <p:sldId id="276" r:id="rId24"/>
    <p:sldId id="271" r:id="rId25"/>
    <p:sldId id="272" r:id="rId26"/>
    <p:sldId id="273" r:id="rId27"/>
    <p:sldId id="266" r:id="rId28"/>
    <p:sldId id="278" r:id="rId29"/>
    <p:sldId id="267" r:id="rId30"/>
    <p:sldId id="268" r:id="rId31"/>
    <p:sldId id="274" r:id="rId32"/>
    <p:sldId id="275" r:id="rId33"/>
    <p:sldId id="290" r:id="rId34"/>
    <p:sldId id="292" r:id="rId35"/>
    <p:sldId id="293" r:id="rId36"/>
    <p:sldId id="294" r:id="rId37"/>
    <p:sldId id="295" r:id="rId38"/>
    <p:sldId id="296" r:id="rId3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70455" autoAdjust="0"/>
  </p:normalViewPr>
  <p:slideViewPr>
    <p:cSldViewPr snapToGrid="0">
      <p:cViewPr varScale="1">
        <p:scale>
          <a:sx n="77" d="100"/>
          <a:sy n="77" d="100"/>
        </p:scale>
        <p:origin x="120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ge White" userId="3056a534-825e-4427-9720-9ad7aba49ada" providerId="ADAL" clId="{1F28DA65-AE54-4458-9101-53CC27114C1F}"/>
    <pc:docChg chg="modSld">
      <pc:chgData name="Marge White" userId="3056a534-825e-4427-9720-9ad7aba49ada" providerId="ADAL" clId="{1F28DA65-AE54-4458-9101-53CC27114C1F}" dt="2019-08-21T13:39:54.792" v="2" actId="6549"/>
      <pc:docMkLst>
        <pc:docMk/>
      </pc:docMkLst>
      <pc:sldChg chg="modSp modNotesTx">
        <pc:chgData name="Marge White" userId="3056a534-825e-4427-9720-9ad7aba49ada" providerId="ADAL" clId="{1F28DA65-AE54-4458-9101-53CC27114C1F}" dt="2019-08-21T13:39:54.792" v="2" actId="6549"/>
        <pc:sldMkLst>
          <pc:docMk/>
          <pc:sldMk cId="1405800527" sldId="280"/>
        </pc:sldMkLst>
        <pc:spChg chg="mod">
          <ac:chgData name="Marge White" userId="3056a534-825e-4427-9720-9ad7aba49ada" providerId="ADAL" clId="{1F28DA65-AE54-4458-9101-53CC27114C1F}" dt="2019-08-21T13:39:28.765" v="1" actId="1076"/>
          <ac:spMkLst>
            <pc:docMk/>
            <pc:sldMk cId="1405800527" sldId="280"/>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8B8CFBA-7B04-46BE-AD38-D7760D42C53C}" type="datetimeFigureOut">
              <a:rPr lang="en-US" smtClean="0"/>
              <a:t>8/21/2019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82EEFF3-9973-4709-B7D7-EB9733A3ADF6}" type="slidenum">
              <a:rPr lang="en-US" smtClean="0"/>
              <a:t>‹#›</a:t>
            </a:fld>
            <a:endParaRPr lang="en-US"/>
          </a:p>
        </p:txBody>
      </p:sp>
    </p:spTree>
    <p:extLst>
      <p:ext uri="{BB962C8B-B14F-4D97-AF65-F5344CB8AC3E}">
        <p14:creationId xmlns:p14="http://schemas.microsoft.com/office/powerpoint/2010/main" val="1300811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Nicotine delivery systems come in many different forms in addition to cigarettes.</a:t>
            </a:r>
          </a:p>
          <a:p>
            <a:r>
              <a:rPr lang="en-US" dirty="0"/>
              <a:t>These include Cigarettes, Vaping and E-Cigarettes, Hookah, Cigars and Smokeless Tobacco.</a:t>
            </a:r>
          </a:p>
        </p:txBody>
      </p:sp>
      <p:sp>
        <p:nvSpPr>
          <p:cNvPr id="4" name="Slide Number Placeholder 3"/>
          <p:cNvSpPr>
            <a:spLocks noGrp="1"/>
          </p:cNvSpPr>
          <p:nvPr>
            <p:ph type="sldNum" sz="quarter" idx="10"/>
          </p:nvPr>
        </p:nvSpPr>
        <p:spPr/>
        <p:txBody>
          <a:bodyPr/>
          <a:lstStyle/>
          <a:p>
            <a:fld id="{5CABEA9C-0337-44A1-B3E3-4D40AA9E4301}" type="slidenum">
              <a:rPr lang="en-US" smtClean="0"/>
              <a:t>2</a:t>
            </a:fld>
            <a:endParaRPr lang="en-US"/>
          </a:p>
        </p:txBody>
      </p:sp>
    </p:spTree>
    <p:extLst>
      <p:ext uri="{BB962C8B-B14F-4D97-AF65-F5344CB8AC3E}">
        <p14:creationId xmlns:p14="http://schemas.microsoft.com/office/powerpoint/2010/main" val="2688358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cover</a:t>
            </a:r>
            <a:r>
              <a:rPr lang="en-US" baseline="0" dirty="0"/>
              <a:t> up or mask the toxic agents found in electronic cigarettes, tobacco companies encourage and promote the use of fruity flavors, which are particularly attractive to youth and young adults.</a:t>
            </a:r>
          </a:p>
          <a:p>
            <a:endParaRPr lang="en-US" baseline="0" dirty="0"/>
          </a:p>
          <a:p>
            <a:r>
              <a:rPr lang="en-US" baseline="0" dirty="0"/>
              <a:t>It is illegal to sell flavored cigarettes, however, there are no such restrictions for Other Tobacco Products.  Although you cannot smell or taste the bitter and harsh tobacco, the toxic agents still can harm your health and lead to breathing complications, particularly with your sinuses, throat and lungs.</a:t>
            </a:r>
          </a:p>
          <a:p>
            <a:endParaRPr lang="en-US" baseline="0" dirty="0"/>
          </a:p>
          <a:p>
            <a:r>
              <a:rPr lang="en-US" baseline="0" dirty="0"/>
              <a:t>Researchers at Harvard</a:t>
            </a:r>
            <a:r>
              <a:rPr lang="en-US" dirty="0"/>
              <a:t> found that 39 of 51 e-cigarette brands contained diacetyl, an additive used for different flavorings.   Diacetyl has been shown to call “popcorn lung” – a serious and irreversible lung disease.  </a:t>
            </a:r>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12</a:t>
            </a:fld>
            <a:endParaRPr lang="en-US"/>
          </a:p>
        </p:txBody>
      </p:sp>
    </p:spTree>
    <p:extLst>
      <p:ext uri="{BB962C8B-B14F-4D97-AF65-F5344CB8AC3E}">
        <p14:creationId xmlns:p14="http://schemas.microsoft.com/office/powerpoint/2010/main" val="33245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Between 2012-2017, National Poison Data System data shows that more than 8,000 children were poisoned by the ingestion of e-liquids (also know as e-juice).  Liquid nicotine exposure can result in heart attacks, seizures, coma and respiratory arrest in children. Calls continue to come into Poison Control centers every month.</a:t>
            </a:r>
          </a:p>
          <a:p>
            <a:endParaRPr lang="en-US" dirty="0"/>
          </a:p>
          <a:p>
            <a:r>
              <a:rPr lang="en-US" dirty="0"/>
              <a:t>As well, second hand aerosol exposure from e-cigarettes is also dangerous for children and others due to the higher concentration of nicotine in the e-liquid.</a:t>
            </a:r>
          </a:p>
          <a:p>
            <a:endParaRPr lang="en-US" dirty="0"/>
          </a:p>
          <a:p>
            <a:r>
              <a:rPr lang="en-US" dirty="0"/>
              <a:t>It is also being reported that pets are being poisoned by ingesting e-liquids.</a:t>
            </a:r>
          </a:p>
          <a:p>
            <a:endParaRPr lang="en-US" dirty="0"/>
          </a:p>
          <a:p>
            <a:r>
              <a:rPr lang="en-US" i="1" dirty="0"/>
              <a:t>&gt;Figures from the American Academy of Pediatrics and Centers for Disease Control</a:t>
            </a:r>
            <a:r>
              <a:rPr lang="en-US" dirty="0"/>
              <a:t>&lt;</a:t>
            </a:r>
          </a:p>
        </p:txBody>
      </p:sp>
      <p:sp>
        <p:nvSpPr>
          <p:cNvPr id="4" name="Slide Number Placeholder 3"/>
          <p:cNvSpPr>
            <a:spLocks noGrp="1"/>
          </p:cNvSpPr>
          <p:nvPr>
            <p:ph type="sldNum" sz="quarter" idx="10"/>
          </p:nvPr>
        </p:nvSpPr>
        <p:spPr/>
        <p:txBody>
          <a:bodyPr/>
          <a:lstStyle/>
          <a:p>
            <a:fld id="{5CABEA9C-0337-44A1-B3E3-4D40AA9E4301}" type="slidenum">
              <a:rPr lang="en-US" smtClean="0"/>
              <a:t>13</a:t>
            </a:fld>
            <a:endParaRPr lang="en-US"/>
          </a:p>
        </p:txBody>
      </p:sp>
    </p:spTree>
    <p:extLst>
      <p:ext uri="{BB962C8B-B14F-4D97-AF65-F5344CB8AC3E}">
        <p14:creationId xmlns:p14="http://schemas.microsoft.com/office/powerpoint/2010/main" val="3936748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JUUL is the latest device introduced in the e-cig category.  It is colorful, sleek and has a novel look and feel – often resembling a USB Flash Drive.  The individual pods contain higher levels of nicotine than many other e-cigarette brands – posing additional health risks and concerns.</a:t>
            </a:r>
          </a:p>
          <a:p>
            <a:endParaRPr lang="en-US" dirty="0"/>
          </a:p>
          <a:p>
            <a:r>
              <a:rPr lang="en-US" dirty="0"/>
              <a:t>However, it is not safer or different than other e-cig nicotine delivery systems – its aerosolized mist contains nicotine and all the same chemicals as in other devices.</a:t>
            </a:r>
          </a:p>
        </p:txBody>
      </p:sp>
      <p:sp>
        <p:nvSpPr>
          <p:cNvPr id="4" name="Slide Number Placeholder 3"/>
          <p:cNvSpPr>
            <a:spLocks noGrp="1"/>
          </p:cNvSpPr>
          <p:nvPr>
            <p:ph type="sldNum" sz="quarter" idx="10"/>
          </p:nvPr>
        </p:nvSpPr>
        <p:spPr/>
        <p:txBody>
          <a:bodyPr/>
          <a:lstStyle/>
          <a:p>
            <a:fld id="{5CABEA9C-0337-44A1-B3E3-4D40AA9E4301}" type="slidenum">
              <a:rPr lang="en-US" smtClean="0"/>
              <a:t>14</a:t>
            </a:fld>
            <a:endParaRPr lang="en-US"/>
          </a:p>
        </p:txBody>
      </p:sp>
    </p:spTree>
    <p:extLst>
      <p:ext uri="{BB962C8B-B14F-4D97-AF65-F5344CB8AC3E}">
        <p14:creationId xmlns:p14="http://schemas.microsoft.com/office/powerpoint/2010/main" val="2480506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Vaping and  e-cigarettes carry the additional hazard of possible explosions.</a:t>
            </a:r>
          </a:p>
          <a:p>
            <a:endParaRPr lang="en-US" dirty="0"/>
          </a:p>
          <a:p>
            <a:r>
              <a:rPr lang="en-US" dirty="0"/>
              <a:t>Almost 300 explosions have been reported from vape equipment which produce loud noises, smoke, fire and projectile vape parts.  68% of those resulted in injuries, many severe.  And more than half the time, surrounding objects catch fire as well.  Newer, lithium-ion batteries seem to explode more often.</a:t>
            </a:r>
          </a:p>
          <a:p>
            <a:endParaRPr lang="en-US" dirty="0"/>
          </a:p>
          <a:p>
            <a:r>
              <a:rPr lang="en-US" dirty="0"/>
              <a:t>Reported injuries include 1</a:t>
            </a:r>
            <a:r>
              <a:rPr lang="en-US" baseline="30000" dirty="0"/>
              <a:t>st</a:t>
            </a:r>
            <a:r>
              <a:rPr lang="en-US" dirty="0"/>
              <a:t>, 2</a:t>
            </a:r>
            <a:r>
              <a:rPr lang="en-US" baseline="30000" dirty="0"/>
              <a:t>nd</a:t>
            </a:r>
            <a:r>
              <a:rPr lang="en-US" dirty="0"/>
              <a:t>, and 3</a:t>
            </a:r>
            <a:r>
              <a:rPr lang="en-US" baseline="30000" dirty="0"/>
              <a:t>rd</a:t>
            </a:r>
            <a:r>
              <a:rPr lang="en-US" dirty="0"/>
              <a:t> degree burns, broken teeth, eye injuries, smoke inhalation and even death.</a:t>
            </a:r>
          </a:p>
          <a:p>
            <a:endParaRPr lang="en-US" dirty="0"/>
          </a:p>
          <a:p>
            <a:pPr algn="l"/>
            <a:r>
              <a:rPr lang="en-US" i="1" dirty="0"/>
              <a:t>&gt; Statistics from NIH/NIDA, 2018 and FDA, 2018 reports &lt;</a:t>
            </a:r>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15</a:t>
            </a:fld>
            <a:endParaRPr lang="en-US"/>
          </a:p>
        </p:txBody>
      </p:sp>
    </p:spTree>
    <p:extLst>
      <p:ext uri="{BB962C8B-B14F-4D97-AF65-F5344CB8AC3E}">
        <p14:creationId xmlns:p14="http://schemas.microsoft.com/office/powerpoint/2010/main" val="57962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BEA9C-0337-44A1-B3E3-4D40AA9E4301}" type="slidenum">
              <a:rPr lang="en-US" smtClean="0"/>
              <a:t>16</a:t>
            </a:fld>
            <a:endParaRPr lang="en-US"/>
          </a:p>
        </p:txBody>
      </p:sp>
    </p:spTree>
    <p:extLst>
      <p:ext uri="{BB962C8B-B14F-4D97-AF65-F5344CB8AC3E}">
        <p14:creationId xmlns:p14="http://schemas.microsoft.com/office/powerpoint/2010/main" val="1774967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Hookah users are actually exposed to more smoke than cigarette smokers due to their longer smoking sessions, which can last up to an hour in  many cases.  In fact, hookah users consume nearly 200 times the smoke compared to just one cigarette.</a:t>
            </a:r>
          </a:p>
          <a:p>
            <a:endParaRPr lang="en-US" dirty="0"/>
          </a:p>
          <a:p>
            <a:r>
              <a:rPr lang="en-US" dirty="0"/>
              <a:t>The CDC has reported that hookah smokers are at risk for many of the same cancers and diseases as cigarette smokers.  The heated tobacco used contains sixty-nine particular carcinogens that have been linked to tumor production as well as cancers of the lungs, stomach, and</a:t>
            </a:r>
            <a:r>
              <a:rPr lang="en-US" baseline="0" dirty="0"/>
              <a:t> kidneys.</a:t>
            </a:r>
          </a:p>
          <a:p>
            <a:endParaRPr lang="en-US" dirty="0"/>
          </a:p>
          <a:p>
            <a:r>
              <a:rPr lang="en-US" dirty="0"/>
              <a:t>The tobacco used in hookah (as</a:t>
            </a:r>
            <a:r>
              <a:rPr lang="en-US" baseline="0" dirty="0"/>
              <a:t> with all tobacco products) contains nicotine.  Nicotine is the addictive ingredient in tobacco.</a:t>
            </a:r>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17</a:t>
            </a:fld>
            <a:endParaRPr lang="en-US"/>
          </a:p>
        </p:txBody>
      </p:sp>
    </p:spTree>
    <p:extLst>
      <p:ext uri="{BB962C8B-B14F-4D97-AF65-F5344CB8AC3E}">
        <p14:creationId xmlns:p14="http://schemas.microsoft.com/office/powerpoint/2010/main" val="2975647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data collected by the Centers for Disease Control and Prevention, smoke from the heated tobacco in the hookah contains over 4,000 different chemicals, some of which cause cancer, have been repeatedly proven to clog the pores in one’s respiratory system.</a:t>
            </a:r>
          </a:p>
          <a:p>
            <a:endParaRPr lang="en-US" baseline="0" dirty="0"/>
          </a:p>
          <a:p>
            <a:r>
              <a:rPr lang="en-US" baseline="0" dirty="0"/>
              <a:t>The water moving through the pipes does </a:t>
            </a:r>
            <a:r>
              <a:rPr lang="en-US" u="sng" baseline="0" dirty="0"/>
              <a:t>not</a:t>
            </a:r>
            <a:r>
              <a:rPr lang="en-US" baseline="0" dirty="0"/>
              <a:t> “clean” or purify the tobacco smoke inhaled.  Again, there is no safe way to use hookah or tobacco.</a:t>
            </a:r>
            <a:endParaRPr lang="en-US" dirty="0"/>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18</a:t>
            </a:fld>
            <a:endParaRPr lang="en-US"/>
          </a:p>
        </p:txBody>
      </p:sp>
    </p:spTree>
    <p:extLst>
      <p:ext uri="{BB962C8B-B14F-4D97-AF65-F5344CB8AC3E}">
        <p14:creationId xmlns:p14="http://schemas.microsoft.com/office/powerpoint/2010/main" val="3106219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  Health Organization (WHO) conducted a study on the health effects of hookah, in which they found supporting</a:t>
            </a:r>
            <a:r>
              <a:rPr lang="en-US" baseline="0" dirty="0"/>
              <a:t> evidence that just one hookah session is equivalent to smoking over 100 cigarettes.  </a:t>
            </a:r>
          </a:p>
          <a:p>
            <a:endParaRPr lang="en-US" baseline="0" dirty="0"/>
          </a:p>
          <a:p>
            <a:pPr defTabSz="949478"/>
            <a:r>
              <a:rPr lang="en-US" baseline="0" dirty="0"/>
              <a:t>Researchers explained that the dramatic difference is caused by the excessive amounts of puffs that hookah users take during a given session.</a:t>
            </a:r>
            <a:endParaRPr lang="en-US" dirty="0"/>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19</a:t>
            </a:fld>
            <a:endParaRPr lang="en-US"/>
          </a:p>
        </p:txBody>
      </p:sp>
    </p:spTree>
    <p:extLst>
      <p:ext uri="{BB962C8B-B14F-4D97-AF65-F5344CB8AC3E}">
        <p14:creationId xmlns:p14="http://schemas.microsoft.com/office/powerpoint/2010/main" val="4191575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BEA9C-0337-44A1-B3E3-4D40AA9E4301}" type="slidenum">
              <a:rPr lang="en-US" smtClean="0"/>
              <a:t>20</a:t>
            </a:fld>
            <a:endParaRPr lang="en-US"/>
          </a:p>
        </p:txBody>
      </p:sp>
    </p:spTree>
    <p:extLst>
      <p:ext uri="{BB962C8B-B14F-4D97-AF65-F5344CB8AC3E}">
        <p14:creationId xmlns:p14="http://schemas.microsoft.com/office/powerpoint/2010/main" val="2016651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cigars,</a:t>
            </a:r>
            <a:r>
              <a:rPr lang="en-US" baseline="0" dirty="0"/>
              <a:t> </a:t>
            </a:r>
            <a:r>
              <a:rPr lang="en-US" dirty="0"/>
              <a:t>another alternative tobacco product.</a:t>
            </a:r>
          </a:p>
          <a:p>
            <a:endParaRPr lang="en-US" baseline="0" dirty="0"/>
          </a:p>
          <a:p>
            <a:r>
              <a:rPr lang="en-US" baseline="0" dirty="0"/>
              <a:t>The FDA uses three primary classifications of cigars based on their weight.</a:t>
            </a:r>
          </a:p>
          <a:p>
            <a:endParaRPr lang="en-US" baseline="0" dirty="0"/>
          </a:p>
          <a:p>
            <a:r>
              <a:rPr lang="en-US" baseline="0" dirty="0"/>
              <a:t>The smallest cigars are known as “little cigars”.  They look very similar to a cigarette and many contain a filter on the end but these filters have not been scientifically shown to filter out the harmful agents of the cigar smoke. </a:t>
            </a:r>
          </a:p>
          <a:p>
            <a:endParaRPr lang="en-US" baseline="0" dirty="0"/>
          </a:p>
          <a:p>
            <a:r>
              <a:rPr lang="en-US" baseline="0" dirty="0"/>
              <a:t>The medium sized cigars are known as cigarillos. These come in various sizes and some come with plastic or wood tips.</a:t>
            </a:r>
          </a:p>
          <a:p>
            <a:endParaRPr lang="en-US" baseline="0" dirty="0"/>
          </a:p>
          <a:p>
            <a:r>
              <a:rPr lang="en-US" baseline="0" dirty="0"/>
              <a:t>The largest is the most common cigar. These are the one’s that are often associated with celebrations and celebrities.</a:t>
            </a:r>
          </a:p>
          <a:p>
            <a:endParaRPr lang="en-US" baseline="0" dirty="0"/>
          </a:p>
          <a:p>
            <a:r>
              <a:rPr lang="en-US" baseline="0" dirty="0"/>
              <a:t>Despite their size, they all are cigars. They all contain tobacco and nicotine.  And they all are at least as dangerous and toxic as cigarettes and users are exposed to harmful toxicants.</a:t>
            </a:r>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21</a:t>
            </a:fld>
            <a:endParaRPr lang="en-US"/>
          </a:p>
        </p:txBody>
      </p:sp>
    </p:spTree>
    <p:extLst>
      <p:ext uri="{BB962C8B-B14F-4D97-AF65-F5344CB8AC3E}">
        <p14:creationId xmlns:p14="http://schemas.microsoft.com/office/powerpoint/2010/main" val="763258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will talk about cigarettes.</a:t>
            </a:r>
          </a:p>
        </p:txBody>
      </p:sp>
      <p:sp>
        <p:nvSpPr>
          <p:cNvPr id="4" name="Slide Number Placeholder 3"/>
          <p:cNvSpPr>
            <a:spLocks noGrp="1"/>
          </p:cNvSpPr>
          <p:nvPr>
            <p:ph type="sldNum" sz="quarter" idx="5"/>
          </p:nvPr>
        </p:nvSpPr>
        <p:spPr/>
        <p:txBody>
          <a:bodyPr/>
          <a:lstStyle/>
          <a:p>
            <a:fld id="{282EEFF3-9973-4709-B7D7-EB9733A3ADF6}" type="slidenum">
              <a:rPr lang="en-US" smtClean="0"/>
              <a:t>3</a:t>
            </a:fld>
            <a:endParaRPr lang="en-US"/>
          </a:p>
        </p:txBody>
      </p:sp>
    </p:spTree>
    <p:extLst>
      <p:ext uri="{BB962C8B-B14F-4D97-AF65-F5344CB8AC3E}">
        <p14:creationId xmlns:p14="http://schemas.microsoft.com/office/powerpoint/2010/main" val="3750892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know that even though we may think cigars are a healthy alternative to cigarettes, they are equally as dangerous.</a:t>
            </a:r>
          </a:p>
          <a:p>
            <a:endParaRPr lang="en-US" dirty="0"/>
          </a:p>
          <a:p>
            <a:r>
              <a:rPr lang="en-US" dirty="0"/>
              <a:t>The only difference between cigars and cigarettes is the size and the wrapper. Cigars are wrapped in tobacco, and cigarettes are wrapped in paper that doesn’t contain tobacco.</a:t>
            </a:r>
          </a:p>
          <a:p>
            <a:endParaRPr lang="en-US" dirty="0"/>
          </a:p>
          <a:p>
            <a:r>
              <a:rPr lang="en-US" dirty="0"/>
              <a:t>Both cigars and cigarettes contain the addictive ingredient</a:t>
            </a:r>
            <a:r>
              <a:rPr lang="en-US" baseline="0" dirty="0"/>
              <a:t> nicotine.</a:t>
            </a:r>
            <a:endParaRPr lang="en-US" dirty="0"/>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22</a:t>
            </a:fld>
            <a:endParaRPr lang="en-US"/>
          </a:p>
        </p:txBody>
      </p:sp>
    </p:spTree>
    <p:extLst>
      <p:ext uri="{BB962C8B-B14F-4D97-AF65-F5344CB8AC3E}">
        <p14:creationId xmlns:p14="http://schemas.microsoft.com/office/powerpoint/2010/main" val="2961971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739">
              <a:defRPr/>
            </a:pPr>
            <a:r>
              <a:rPr lang="en-US" dirty="0"/>
              <a:t>Like</a:t>
            </a:r>
            <a:r>
              <a:rPr lang="en-US" baseline="0" dirty="0"/>
              <a:t> other alternative tobacco products, the tobacco industry packages their products to appear similar to candy or other sweets. </a:t>
            </a:r>
          </a:p>
          <a:p>
            <a:pPr defTabSz="474739">
              <a:defRPr/>
            </a:pPr>
            <a:endParaRPr lang="en-US" baseline="0" dirty="0"/>
          </a:p>
          <a:p>
            <a:pPr defTabSz="474739">
              <a:defRPr/>
            </a:pPr>
            <a:r>
              <a:rPr lang="en-US" baseline="0" dirty="0"/>
              <a:t>The sweet flavors such as strawberry and vanilla do not make cigars safer. The flavors only mask the bitter and harsh smell and taste of the cigars – they do not mask the toxic, harmful effects.</a:t>
            </a:r>
            <a:endParaRPr lang="en-US" dirty="0"/>
          </a:p>
          <a:p>
            <a:endParaRPr lang="en-US" dirty="0"/>
          </a:p>
          <a:p>
            <a:r>
              <a:rPr lang="en-US" dirty="0"/>
              <a:t>It is illegal for companies to sell</a:t>
            </a:r>
            <a:r>
              <a:rPr lang="en-US" baseline="0" dirty="0"/>
              <a:t> fruity and candy flavored cigarettes but it is NOT illegal for tobacco companies to add these flavors to cigars and other tobacco products.</a:t>
            </a:r>
            <a:endParaRPr lang="en-US" dirty="0"/>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23</a:t>
            </a:fld>
            <a:endParaRPr lang="en-US"/>
          </a:p>
        </p:txBody>
      </p:sp>
    </p:spTree>
    <p:extLst>
      <p:ext uri="{BB962C8B-B14F-4D97-AF65-F5344CB8AC3E}">
        <p14:creationId xmlns:p14="http://schemas.microsoft.com/office/powerpoint/2010/main" val="2850189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also is common for the tobacco industry</a:t>
            </a:r>
            <a:r>
              <a:rPr lang="en-US" baseline="0" dirty="0"/>
              <a:t> to promote their products less expensive. This is a tactic to try to persuade people to try these products with the hope that they will want to use them again and again. This tactic also preys on people who do not have a lot of extra money to spend.</a:t>
            </a:r>
          </a:p>
          <a:p>
            <a:endParaRPr lang="en-US" baseline="0" dirty="0"/>
          </a:p>
          <a:p>
            <a:r>
              <a:rPr lang="en-US" baseline="0" dirty="0"/>
              <a:t>The tobacco industry also has figured out how to exploit tax laws to sell more cigars.  They package their products in unique ways to avoid tax laws in order to reduce the cost of their product and get more people to use them.  </a:t>
            </a:r>
            <a:endParaRPr lang="en-US" dirty="0"/>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24</a:t>
            </a:fld>
            <a:endParaRPr lang="en-US"/>
          </a:p>
        </p:txBody>
      </p:sp>
    </p:spTree>
    <p:extLst>
      <p:ext uri="{BB962C8B-B14F-4D97-AF65-F5344CB8AC3E}">
        <p14:creationId xmlns:p14="http://schemas.microsoft.com/office/powerpoint/2010/main" val="906228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BEA9C-0337-44A1-B3E3-4D40AA9E4301}" type="slidenum">
              <a:rPr lang="en-US" smtClean="0"/>
              <a:t>25</a:t>
            </a:fld>
            <a:endParaRPr lang="en-US"/>
          </a:p>
        </p:txBody>
      </p:sp>
    </p:spTree>
    <p:extLst>
      <p:ext uri="{BB962C8B-B14F-4D97-AF65-F5344CB8AC3E}">
        <p14:creationId xmlns:p14="http://schemas.microsoft.com/office/powerpoint/2010/main" val="3566123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r>
              <a:rPr lang="en-US" dirty="0"/>
              <a:t>Smokeless tobacco, which is more commonly known as chewing or spit tobacco, is another tobacco product.  Although not smoked, it does carry its own dangerous and addictive risks. </a:t>
            </a:r>
          </a:p>
        </p:txBody>
      </p:sp>
      <p:sp>
        <p:nvSpPr>
          <p:cNvPr id="4" name="Slide Number Placeholder 3"/>
          <p:cNvSpPr>
            <a:spLocks noGrp="1"/>
          </p:cNvSpPr>
          <p:nvPr>
            <p:ph type="sldNum" sz="quarter" idx="10"/>
          </p:nvPr>
        </p:nvSpPr>
        <p:spPr/>
        <p:txBody>
          <a:bodyPr/>
          <a:lstStyle/>
          <a:p>
            <a:fld id="{5CABEA9C-0337-44A1-B3E3-4D40AA9E4301}" type="slidenum">
              <a:rPr lang="en-US" smtClean="0"/>
              <a:t>26</a:t>
            </a:fld>
            <a:endParaRPr lang="en-US"/>
          </a:p>
        </p:txBody>
      </p:sp>
    </p:spTree>
    <p:extLst>
      <p:ext uri="{BB962C8B-B14F-4D97-AF65-F5344CB8AC3E}">
        <p14:creationId xmlns:p14="http://schemas.microsoft.com/office/powerpoint/2010/main" val="3318130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Smokeless tobacco products can deliver more nicotine than cigarettes.</a:t>
            </a:r>
          </a:p>
          <a:p>
            <a:endParaRPr lang="en-US" dirty="0"/>
          </a:p>
          <a:p>
            <a:r>
              <a:rPr lang="en-US" dirty="0"/>
              <a:t>One of the most common side effects experienced by smokeless tobacco users is excessive tooth decay. In addition to the tooth decay, the tobacco also causes gums to pull always from the teeth, resulting in permanent gum loss. </a:t>
            </a:r>
          </a:p>
          <a:p>
            <a:endParaRPr lang="en-US" dirty="0"/>
          </a:p>
          <a:p>
            <a:r>
              <a:rPr lang="en-US" dirty="0"/>
              <a:t>Although many of the common health effects of smokeless tobacco products attack the mouth, there are more severe risks associated with them as well. Medical professionals have linked many of the chemicals found in chewing tobacco, dip, and snuff with esophageal, mouth, and pancreatic cancer. </a:t>
            </a:r>
          </a:p>
          <a:p>
            <a:endParaRPr lang="en-US" dirty="0"/>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27</a:t>
            </a:fld>
            <a:endParaRPr lang="en-US"/>
          </a:p>
        </p:txBody>
      </p:sp>
    </p:spTree>
    <p:extLst>
      <p:ext uri="{BB962C8B-B14F-4D97-AF65-F5344CB8AC3E}">
        <p14:creationId xmlns:p14="http://schemas.microsoft.com/office/powerpoint/2010/main" val="103240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Smokeless tobacco products come in a variety</a:t>
            </a:r>
            <a:r>
              <a:rPr lang="en-US" baseline="0" dirty="0"/>
              <a:t> of forms to promote use among kids or those who normally would not try them.</a:t>
            </a:r>
          </a:p>
          <a:p>
            <a:endParaRPr lang="en-US" baseline="0" dirty="0"/>
          </a:p>
          <a:p>
            <a:r>
              <a:rPr lang="en-US" baseline="0" dirty="0"/>
              <a:t>Some smokeless tobacco products are spitless.  Even though it may not smell or taste like tobacco, it still contains nicotine, is very addictive, harmful and can cause cancer.</a:t>
            </a:r>
            <a:endParaRPr lang="en-US" dirty="0"/>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28</a:t>
            </a:fld>
            <a:endParaRPr lang="en-US"/>
          </a:p>
        </p:txBody>
      </p:sp>
    </p:spTree>
    <p:extLst>
      <p:ext uri="{BB962C8B-B14F-4D97-AF65-F5344CB8AC3E}">
        <p14:creationId xmlns:p14="http://schemas.microsoft.com/office/powerpoint/2010/main" val="3537990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summarize what we have learned today.</a:t>
            </a:r>
          </a:p>
          <a:p>
            <a:endParaRPr lang="en-US" dirty="0"/>
          </a:p>
          <a:p>
            <a:pPr>
              <a:lnSpc>
                <a:spcPct val="120000"/>
              </a:lnSpc>
            </a:pPr>
            <a:r>
              <a:rPr lang="en-US" dirty="0"/>
              <a:t>Hookah products, e-cigarettes, cigars, and smokeless tobacco products contain </a:t>
            </a:r>
            <a:r>
              <a:rPr lang="en-US" b="1" dirty="0">
                <a:solidFill>
                  <a:schemeClr val="tx2"/>
                </a:solidFill>
              </a:rPr>
              <a:t>toxic</a:t>
            </a:r>
            <a:r>
              <a:rPr lang="en-US" dirty="0"/>
              <a:t> chemicals, including nicotine.</a:t>
            </a:r>
          </a:p>
          <a:p>
            <a:pPr>
              <a:lnSpc>
                <a:spcPct val="120000"/>
              </a:lnSpc>
            </a:pPr>
            <a:endParaRPr lang="en-US" dirty="0"/>
          </a:p>
          <a:p>
            <a:pPr>
              <a:lnSpc>
                <a:spcPct val="120000"/>
              </a:lnSpc>
            </a:pPr>
            <a:r>
              <a:rPr lang="en-US" dirty="0"/>
              <a:t>E-cigarette batteries can explode and cause serious injury.</a:t>
            </a:r>
          </a:p>
          <a:p>
            <a:pPr>
              <a:lnSpc>
                <a:spcPct val="120000"/>
              </a:lnSpc>
            </a:pPr>
            <a:endParaRPr lang="en-US" dirty="0"/>
          </a:p>
          <a:p>
            <a:pPr>
              <a:lnSpc>
                <a:spcPct val="120000"/>
              </a:lnSpc>
            </a:pPr>
            <a:r>
              <a:rPr lang="en-US" dirty="0"/>
              <a:t>Tobacco companies package products to make them </a:t>
            </a:r>
            <a:r>
              <a:rPr lang="en-US" b="1" dirty="0">
                <a:solidFill>
                  <a:schemeClr val="tx2"/>
                </a:solidFill>
              </a:rPr>
              <a:t>appear healthy </a:t>
            </a:r>
            <a:r>
              <a:rPr lang="en-US" dirty="0"/>
              <a:t>and safe.</a:t>
            </a:r>
          </a:p>
          <a:p>
            <a:pPr>
              <a:lnSpc>
                <a:spcPct val="120000"/>
              </a:lnSpc>
            </a:pPr>
            <a:endParaRPr lang="en-US" dirty="0"/>
          </a:p>
          <a:p>
            <a:pPr>
              <a:lnSpc>
                <a:spcPct val="120000"/>
              </a:lnSpc>
            </a:pPr>
            <a:r>
              <a:rPr lang="en-US" dirty="0"/>
              <a:t>Candy flavors only mask the bitter taste and </a:t>
            </a:r>
            <a:r>
              <a:rPr lang="en-US" b="1" dirty="0">
                <a:solidFill>
                  <a:schemeClr val="tx2"/>
                </a:solidFill>
              </a:rPr>
              <a:t>harmful effects </a:t>
            </a:r>
            <a:r>
              <a:rPr lang="en-US" dirty="0"/>
              <a:t>of tobacco products.</a:t>
            </a:r>
          </a:p>
          <a:p>
            <a:pPr>
              <a:lnSpc>
                <a:spcPct val="120000"/>
              </a:lnSpc>
            </a:pPr>
            <a:endParaRPr lang="en-US" dirty="0"/>
          </a:p>
          <a:p>
            <a:pPr>
              <a:lnSpc>
                <a:spcPct val="120000"/>
              </a:lnSpc>
            </a:pPr>
            <a:r>
              <a:rPr lang="en-US" dirty="0"/>
              <a:t>There is </a:t>
            </a:r>
            <a:r>
              <a:rPr lang="en-US" b="1" dirty="0">
                <a:solidFill>
                  <a:schemeClr val="tx2"/>
                </a:solidFill>
              </a:rPr>
              <a:t>NO</a:t>
            </a:r>
            <a:r>
              <a:rPr lang="en-US" dirty="0"/>
              <a:t> safe way to use</a:t>
            </a:r>
            <a:r>
              <a:rPr lang="en-US" baseline="0" dirty="0"/>
              <a:t> the tobacco products reviewed in this presentation</a:t>
            </a:r>
            <a:r>
              <a:rPr lang="en-US" dirty="0"/>
              <a:t>.</a:t>
            </a:r>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29</a:t>
            </a:fld>
            <a:endParaRPr lang="en-US"/>
          </a:p>
        </p:txBody>
      </p:sp>
    </p:spTree>
    <p:extLst>
      <p:ext uri="{BB962C8B-B14F-4D97-AF65-F5344CB8AC3E}">
        <p14:creationId xmlns:p14="http://schemas.microsoft.com/office/powerpoint/2010/main" val="2629554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2EEFF3-9973-4709-B7D7-EB9733A3ADF6}" type="slidenum">
              <a:rPr lang="en-US" smtClean="0"/>
              <a:t>30</a:t>
            </a:fld>
            <a:endParaRPr lang="en-US"/>
          </a:p>
        </p:txBody>
      </p:sp>
    </p:spTree>
    <p:extLst>
      <p:ext uri="{BB962C8B-B14F-4D97-AF65-F5344CB8AC3E}">
        <p14:creationId xmlns:p14="http://schemas.microsoft.com/office/powerpoint/2010/main" val="1885634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2EEFF3-9973-4709-B7D7-EB9733A3ADF6}" type="slidenum">
              <a:rPr lang="en-US" smtClean="0"/>
              <a:t>33</a:t>
            </a:fld>
            <a:endParaRPr lang="en-US"/>
          </a:p>
        </p:txBody>
      </p:sp>
    </p:spTree>
    <p:extLst>
      <p:ext uri="{BB962C8B-B14F-4D97-AF65-F5344CB8AC3E}">
        <p14:creationId xmlns:p14="http://schemas.microsoft.com/office/powerpoint/2010/main" val="4125054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tobacco in cigarettes contains nicotine.  Nicotine is the active ingredient in all tobacco related products.</a:t>
            </a:r>
          </a:p>
          <a:p>
            <a:endParaRPr lang="en-US" dirty="0"/>
          </a:p>
          <a:p>
            <a:r>
              <a:rPr lang="en-US" dirty="0"/>
              <a:t>Symptoms of nicotine addiction can occur in just a few weeks after someone starts smoking.</a:t>
            </a:r>
          </a:p>
          <a:p>
            <a:endParaRPr lang="en-US" dirty="0"/>
          </a:p>
          <a:p>
            <a:r>
              <a:rPr lang="en-US" dirty="0"/>
              <a:t>One third of youth that simply try smoking become addicted, daily users.</a:t>
            </a:r>
          </a:p>
        </p:txBody>
      </p:sp>
      <p:sp>
        <p:nvSpPr>
          <p:cNvPr id="4" name="Slide Number Placeholder 3"/>
          <p:cNvSpPr>
            <a:spLocks noGrp="1"/>
          </p:cNvSpPr>
          <p:nvPr>
            <p:ph type="sldNum" sz="quarter" idx="5"/>
          </p:nvPr>
        </p:nvSpPr>
        <p:spPr/>
        <p:txBody>
          <a:bodyPr/>
          <a:lstStyle/>
          <a:p>
            <a:fld id="{282EEFF3-9973-4709-B7D7-EB9733A3ADF6}" type="slidenum">
              <a:rPr lang="en-US" smtClean="0"/>
              <a:t>4</a:t>
            </a:fld>
            <a:endParaRPr lang="en-US"/>
          </a:p>
        </p:txBody>
      </p:sp>
    </p:spTree>
    <p:extLst>
      <p:ext uri="{BB962C8B-B14F-4D97-AF65-F5344CB8AC3E}">
        <p14:creationId xmlns:p14="http://schemas.microsoft.com/office/powerpoint/2010/main" val="2861875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adverse effects from smoking Cigarettes.</a:t>
            </a:r>
          </a:p>
          <a:p>
            <a:br>
              <a:rPr lang="en-US" dirty="0"/>
            </a:br>
            <a:r>
              <a:rPr lang="en-US" dirty="0"/>
              <a:t>The short-term effects include staining of teeth as well as gum disease; developing a chronic cough and an increase in phlegm production; shortness of breath due to lower oxygen levels; hearing and vision problems; headaches and a faster resting heartrate.</a:t>
            </a:r>
          </a:p>
        </p:txBody>
      </p:sp>
      <p:sp>
        <p:nvSpPr>
          <p:cNvPr id="4" name="Slide Number Placeholder 3"/>
          <p:cNvSpPr>
            <a:spLocks noGrp="1"/>
          </p:cNvSpPr>
          <p:nvPr>
            <p:ph type="sldNum" sz="quarter" idx="5"/>
          </p:nvPr>
        </p:nvSpPr>
        <p:spPr/>
        <p:txBody>
          <a:bodyPr/>
          <a:lstStyle/>
          <a:p>
            <a:fld id="{282EEFF3-9973-4709-B7D7-EB9733A3ADF6}" type="slidenum">
              <a:rPr lang="en-US" smtClean="0"/>
              <a:t>5</a:t>
            </a:fld>
            <a:endParaRPr lang="en-US"/>
          </a:p>
        </p:txBody>
      </p:sp>
    </p:spTree>
    <p:extLst>
      <p:ext uri="{BB962C8B-B14F-4D97-AF65-F5344CB8AC3E}">
        <p14:creationId xmlns:p14="http://schemas.microsoft.com/office/powerpoint/2010/main" val="498240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long term effects are even more harmful.  They include all the short term effects we discussed as well as:</a:t>
            </a:r>
          </a:p>
          <a:p>
            <a:endParaRPr lang="en-US" dirty="0"/>
          </a:p>
          <a:p>
            <a:r>
              <a:rPr lang="en-US" dirty="0"/>
              <a:t>Heart disease, chronic lung disease including emphysema and COPD, lung and other cancers and stress on the overall biological systems.</a:t>
            </a:r>
          </a:p>
        </p:txBody>
      </p:sp>
      <p:sp>
        <p:nvSpPr>
          <p:cNvPr id="4" name="Slide Number Placeholder 3"/>
          <p:cNvSpPr>
            <a:spLocks noGrp="1"/>
          </p:cNvSpPr>
          <p:nvPr>
            <p:ph type="sldNum" sz="quarter" idx="5"/>
          </p:nvPr>
        </p:nvSpPr>
        <p:spPr/>
        <p:txBody>
          <a:bodyPr/>
          <a:lstStyle/>
          <a:p>
            <a:fld id="{282EEFF3-9973-4709-B7D7-EB9733A3ADF6}" type="slidenum">
              <a:rPr lang="en-US" smtClean="0"/>
              <a:t>6</a:t>
            </a:fld>
            <a:endParaRPr lang="en-US"/>
          </a:p>
        </p:txBody>
      </p:sp>
    </p:spTree>
    <p:extLst>
      <p:ext uri="{BB962C8B-B14F-4D97-AF65-F5344CB8AC3E}">
        <p14:creationId xmlns:p14="http://schemas.microsoft.com/office/powerpoint/2010/main" val="2831535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alternative tobacco product is called the electronic cigarette  (e-cig or e-cigarette).</a:t>
            </a:r>
          </a:p>
          <a:p>
            <a:endParaRPr lang="en-US" baseline="0" dirty="0"/>
          </a:p>
          <a:p>
            <a:r>
              <a:rPr lang="en-US" baseline="0" dirty="0"/>
              <a:t>E-cigs are one of the latest devices that the tobacco industry has introduced to the public.</a:t>
            </a:r>
          </a:p>
          <a:p>
            <a:endParaRPr lang="en-US" baseline="0" dirty="0"/>
          </a:p>
          <a:p>
            <a:pPr defTabSz="474739">
              <a:defRPr/>
            </a:pPr>
            <a:r>
              <a:rPr lang="en-US" dirty="0"/>
              <a:t>Electronic cigarettes do not contain tobacco, but they do use nicotine from tobacco plants.</a:t>
            </a:r>
          </a:p>
          <a:p>
            <a:pPr defTabSz="474739">
              <a:defRPr/>
            </a:pPr>
            <a:endParaRPr lang="en-US" dirty="0"/>
          </a:p>
          <a:p>
            <a:pPr defTabSz="474739">
              <a:defRPr/>
            </a:pPr>
            <a:r>
              <a:rPr lang="en-US" dirty="0"/>
              <a:t>As you already learned, nicotine is the addictive ingredient derived from tobacco.</a:t>
            </a:r>
          </a:p>
          <a:p>
            <a:pPr defTabSz="474739">
              <a:defRPr/>
            </a:pP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8</a:t>
            </a:fld>
            <a:endParaRPr lang="en-US"/>
          </a:p>
        </p:txBody>
      </p:sp>
    </p:spTree>
    <p:extLst>
      <p:ext uri="{BB962C8B-B14F-4D97-AF65-F5344CB8AC3E}">
        <p14:creationId xmlns:p14="http://schemas.microsoft.com/office/powerpoint/2010/main" val="1111731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739">
              <a:defRPr/>
            </a:pPr>
            <a:endParaRPr lang="en-US" dirty="0"/>
          </a:p>
          <a:p>
            <a:pPr defTabSz="474739">
              <a:defRPr/>
            </a:pPr>
            <a:r>
              <a:rPr lang="en-US" dirty="0"/>
              <a:t>E-cigs do not produce cigarette smoke or vapor but rather an aerosol</a:t>
            </a:r>
            <a:r>
              <a:rPr lang="en-US" baseline="0" dirty="0"/>
              <a:t> that contains nicotine and a number of chemicals.</a:t>
            </a:r>
            <a:endParaRPr lang="en-US" dirty="0"/>
          </a:p>
          <a:p>
            <a:pPr defTabSz="474739">
              <a:defRPr/>
            </a:pPr>
            <a:endParaRPr lang="en-US" dirty="0"/>
          </a:p>
          <a:p>
            <a:pPr defTabSz="474739">
              <a:defRPr/>
            </a:pPr>
            <a:r>
              <a:rPr lang="en-US" dirty="0"/>
              <a:t>They have a heating element that atomizes a liquid solution known as e-liquid or e-juice. E-liquids are usually a mixture of propylene glycol, glycerin, nicotine, and flavorings.   Propylene glycol is used by the chemical, food, and pharmaceutical industries. It is a solvent for food colors and flavors, and in the paint and plastics industries and as an ingredient in antifreeze.  Propylene glycol also is used to create artificial smoke or fog used in fire-fighting training and in theatrical productions.</a:t>
            </a:r>
          </a:p>
          <a:p>
            <a:pPr defTabSz="474739">
              <a:defRPr/>
            </a:pPr>
            <a:r>
              <a:rPr lang="en-US" dirty="0"/>
              <a:t>                                                    </a:t>
            </a:r>
          </a:p>
          <a:p>
            <a:pPr defTabSz="474739">
              <a:defRPr/>
            </a:pPr>
            <a:r>
              <a:rPr lang="en-US" dirty="0"/>
              <a:t>The Food and Drug Administration</a:t>
            </a:r>
            <a:r>
              <a:rPr lang="en-US" baseline="0" dirty="0"/>
              <a:t> (the FDA) regulates </a:t>
            </a:r>
            <a:r>
              <a:rPr lang="en-US" baseline="0"/>
              <a:t>electronic cigarettes.</a:t>
            </a:r>
            <a:endParaRPr lang="en-US" dirty="0"/>
          </a:p>
          <a:p>
            <a:pPr defTabSz="474739">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9</a:t>
            </a:fld>
            <a:endParaRPr lang="en-US"/>
          </a:p>
        </p:txBody>
      </p:sp>
    </p:spTree>
    <p:extLst>
      <p:ext uri="{BB962C8B-B14F-4D97-AF65-F5344CB8AC3E}">
        <p14:creationId xmlns:p14="http://schemas.microsoft.com/office/powerpoint/2010/main" val="1247090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defTabSz="474739">
              <a:defRPr/>
            </a:pPr>
            <a:r>
              <a:rPr lang="en-US" dirty="0"/>
              <a:t>Electronic cigarette users say that a reason they like the product is because they can choose the level of nicotine they wish to inhale. However, there have been several cases of mislabeling the level of nicotine in a product.</a:t>
            </a:r>
            <a:r>
              <a:rPr lang="en-US" baseline="0" dirty="0"/>
              <a:t> T</a:t>
            </a:r>
            <a:r>
              <a:rPr lang="en-US" dirty="0"/>
              <a:t>herefore, they are not actually choosing AND in most cases do not know what they are even inhaling. </a:t>
            </a:r>
          </a:p>
          <a:p>
            <a:pPr defTabSz="474739">
              <a:defRPr/>
            </a:pPr>
            <a:endParaRPr lang="en-US" dirty="0"/>
          </a:p>
          <a:p>
            <a:r>
              <a:rPr lang="en-US" dirty="0"/>
              <a:t>E-cigs still are addictive because they contain the ingredient nicotine. So, even if someone stops smoking cigarettes, they still may be addicted to nicotine contained in electronic cigarettes, which also is a toxic agent. </a:t>
            </a:r>
          </a:p>
        </p:txBody>
      </p:sp>
      <p:sp>
        <p:nvSpPr>
          <p:cNvPr id="4" name="Slide Number Placeholder 3"/>
          <p:cNvSpPr>
            <a:spLocks noGrp="1"/>
          </p:cNvSpPr>
          <p:nvPr>
            <p:ph type="sldNum" sz="quarter" idx="10"/>
          </p:nvPr>
        </p:nvSpPr>
        <p:spPr/>
        <p:txBody>
          <a:bodyPr/>
          <a:lstStyle/>
          <a:p>
            <a:fld id="{5CABEA9C-0337-44A1-B3E3-4D40AA9E4301}" type="slidenum">
              <a:rPr lang="en-US" smtClean="0"/>
              <a:t>10</a:t>
            </a:fld>
            <a:endParaRPr lang="en-US"/>
          </a:p>
        </p:txBody>
      </p:sp>
    </p:spTree>
    <p:extLst>
      <p:ext uri="{BB962C8B-B14F-4D97-AF65-F5344CB8AC3E}">
        <p14:creationId xmlns:p14="http://schemas.microsoft.com/office/powerpoint/2010/main" val="1315641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defTabSz="474739">
              <a:defRPr/>
            </a:pPr>
            <a:r>
              <a:rPr lang="en-US" dirty="0"/>
              <a:t>Although there are numerous discussions and claims that seem to say</a:t>
            </a:r>
            <a:r>
              <a:rPr lang="en-US" baseline="0" dirty="0"/>
              <a:t> e-cigs help some people stop smoking</a:t>
            </a:r>
            <a:r>
              <a:rPr lang="en-US" dirty="0"/>
              <a:t>, there is NO scientific proof to support this claim.</a:t>
            </a:r>
          </a:p>
        </p:txBody>
      </p:sp>
      <p:sp>
        <p:nvSpPr>
          <p:cNvPr id="4" name="Slide Number Placeholder 3"/>
          <p:cNvSpPr>
            <a:spLocks noGrp="1"/>
          </p:cNvSpPr>
          <p:nvPr>
            <p:ph type="sldNum" sz="quarter" idx="10"/>
          </p:nvPr>
        </p:nvSpPr>
        <p:spPr/>
        <p:txBody>
          <a:bodyPr/>
          <a:lstStyle/>
          <a:p>
            <a:fld id="{5CABEA9C-0337-44A1-B3E3-4D40AA9E4301}" type="slidenum">
              <a:rPr lang="en-US" smtClean="0"/>
              <a:t>11</a:t>
            </a:fld>
            <a:endParaRPr lang="en-US"/>
          </a:p>
        </p:txBody>
      </p:sp>
    </p:spTree>
    <p:extLst>
      <p:ext uri="{BB962C8B-B14F-4D97-AF65-F5344CB8AC3E}">
        <p14:creationId xmlns:p14="http://schemas.microsoft.com/office/powerpoint/2010/main" val="42854366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dirty="0"/>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D862E7-95FA-4FC4-9EC5-DDBFA8DC7417}" type="datetimeFigureOut">
              <a:rPr lang="en-US" dirty="0"/>
              <a:t>8/21/2019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B987F2-A784-4F72-BB57-0E9EACDE722E}" type="datetimeFigureOut">
              <a:rPr lang="en-US" dirty="0"/>
              <a:t>8/21/2019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BBD51E-4B19-444E-85C0-DBD7EB6263F4}" type="datetimeFigureOut">
              <a:rPr lang="en-US" dirty="0"/>
              <a:t>8/21/2019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D7255A-4AD5-4D3E-9A0A-689DA3BA976C}" type="datetimeFigureOut">
              <a:rPr lang="en-US" dirty="0"/>
              <a:t>8/21/2019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EE0AD15-87AC-45B2-9EE5-8D165AF83CD7}" type="datetimeFigureOut">
              <a:rPr lang="en-US" dirty="0"/>
              <a:t>8/21/2019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CC40CCD-F0D6-4CC2-A4C8-2D7D0D875F02}" type="datetimeFigureOut">
              <a:rPr lang="en-US" dirty="0"/>
              <a:t>8/21/2019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CFE2CC-454D-4466-AC55-B86DA0A87BAE}" type="datetimeFigureOut">
              <a:rPr lang="en-US" dirty="0"/>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647B1BF-4039-460D-A637-65428CBD720E}" type="datetimeFigureOut">
              <a:rPr lang="en-US" dirty="0"/>
              <a:t>8/21/2019</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39ACE-9343-4EBE-B5CA-AEA240A1DC53}" type="datetimeFigureOut">
              <a:rPr lang="en-US" dirty="0"/>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00F7B-89C5-4DF7-A309-6263220147D4}" type="datetimeFigureOut">
              <a:rPr lang="en-US" dirty="0"/>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dirty="0"/>
              <a:t>8/21/2019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EB0BBD-30FE-4CF1-900A-0C45149F8AF8}" type="datetimeFigureOut">
              <a:rPr lang="en-US" dirty="0"/>
              <a:t>8/21/2019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dirty="0"/>
              <a:t>8/21/2019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t>8/21/2019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DCB01F-D966-4C62-B900-0BE008A90C98}" type="datetimeFigureOut">
              <a:rPr lang="en-US" dirty="0"/>
              <a:t>8/21/2019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73A0EA-7DC7-4964-BB97-B173EF3B859A}" type="datetimeFigureOut">
              <a:rPr lang="en-US" dirty="0"/>
              <a:t>8/21/2019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0EF52CC-F3D9-41D4-BCE4-C208E61A3F31}" type="datetimeFigureOut">
              <a:rPr lang="en-US" dirty="0"/>
              <a:t>8/21/2019</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cdc.gov/tobacco/" TargetMode="External"/><Relationship Id="rId7" Type="http://schemas.openxmlformats.org/officeDocument/2006/relationships/hyperlink" Target="http://www.vfhy.org/"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s://teens.drugabuse.gov/drug-facts/tobacco-nicotine-e-cigarettes" TargetMode="External"/><Relationship Id="rId5" Type="http://schemas.openxmlformats.org/officeDocument/2006/relationships/hyperlink" Target="https://www.fda.gov/tobacco-products/ctp-newsroom/how-are-non-combusted-cigarettes-sometimes-called-heat-not-burn-products-different-e-cigarettes-and" TargetMode="External"/><Relationship Id="rId4" Type="http://schemas.openxmlformats.org/officeDocument/2006/relationships/hyperlink" Target="https://www.cdc.gov/tobacco/basic_information/e-cigarettes/Quick-Facts-on-the-Risks-of-E-cigarettes-for-Kids-Teens-and-Young-Adults.htm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8FE19-156F-4767-8A1F-A11AF0BBC623}"/>
              </a:ext>
            </a:extLst>
          </p:cNvPr>
          <p:cNvSpPr>
            <a:spLocks noGrp="1"/>
          </p:cNvSpPr>
          <p:nvPr>
            <p:ph type="ctrTitle"/>
          </p:nvPr>
        </p:nvSpPr>
        <p:spPr>
          <a:xfrm>
            <a:off x="762618" y="2463961"/>
            <a:ext cx="8144134" cy="1373070"/>
          </a:xfrm>
        </p:spPr>
        <p:txBody>
          <a:bodyPr/>
          <a:lstStyle/>
          <a:p>
            <a:r>
              <a:rPr lang="en-US" dirty="0"/>
              <a:t>TOBACCO &amp; NICOTINE</a:t>
            </a:r>
          </a:p>
        </p:txBody>
      </p:sp>
      <p:sp>
        <p:nvSpPr>
          <p:cNvPr id="3" name="Subtitle 2">
            <a:extLst>
              <a:ext uri="{FF2B5EF4-FFF2-40B4-BE49-F238E27FC236}">
                <a16:creationId xmlns:a16="http://schemas.microsoft.com/office/drawing/2014/main" id="{5C0E69AF-EEDC-4D20-B793-74C6E9C1F3EA}"/>
              </a:ext>
            </a:extLst>
          </p:cNvPr>
          <p:cNvSpPr>
            <a:spLocks noGrp="1"/>
          </p:cNvSpPr>
          <p:nvPr>
            <p:ph type="subTitle" idx="1"/>
          </p:nvPr>
        </p:nvSpPr>
        <p:spPr/>
        <p:txBody>
          <a:bodyPr>
            <a:normAutofit/>
          </a:bodyPr>
          <a:lstStyle/>
          <a:p>
            <a:r>
              <a:rPr lang="en-US" sz="4800" dirty="0"/>
              <a:t>KNOW THE FACTS</a:t>
            </a:r>
          </a:p>
        </p:txBody>
      </p:sp>
    </p:spTree>
    <p:extLst>
      <p:ext uri="{BB962C8B-B14F-4D97-AF65-F5344CB8AC3E}">
        <p14:creationId xmlns:p14="http://schemas.microsoft.com/office/powerpoint/2010/main" val="851958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6726" y="2175486"/>
            <a:ext cx="6458041" cy="1811650"/>
          </a:xfrm>
          <a:prstGeom prst="rect">
            <a:avLst/>
          </a:prstGeom>
        </p:spPr>
        <p:txBody>
          <a:bodyPr wrap="square">
            <a:spAutoFit/>
          </a:bodyPr>
          <a:lstStyle/>
          <a:p>
            <a:pPr>
              <a:lnSpc>
                <a:spcPct val="120000"/>
              </a:lnSpc>
              <a:spcAft>
                <a:spcPts val="1200"/>
              </a:spcAft>
            </a:pPr>
            <a:r>
              <a:rPr lang="en-US" sz="3200" dirty="0"/>
              <a:t>Nicotine levels have been found to be </a:t>
            </a:r>
            <a:r>
              <a:rPr lang="en-US" sz="3200" b="1" dirty="0">
                <a:solidFill>
                  <a:schemeClr val="tx2"/>
                </a:solidFill>
              </a:rPr>
              <a:t>mislabeled</a:t>
            </a:r>
            <a:r>
              <a:rPr lang="en-US" sz="3200" dirty="0"/>
              <a:t> on electronic cigarette packages.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7387" y="3631262"/>
            <a:ext cx="2733675" cy="1676400"/>
          </a:xfrm>
          <a:prstGeom prst="rect">
            <a:avLst/>
          </a:prstGeom>
          <a:effectLst>
            <a:softEdge rad="139700"/>
          </a:effectLst>
        </p:spPr>
      </p:pic>
      <p:pic>
        <p:nvPicPr>
          <p:cNvPr id="5"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3285">
            <a:off x="6714815" y="1200299"/>
            <a:ext cx="2602524" cy="3470032"/>
          </a:xfrm>
          <a:prstGeom prst="rect">
            <a:avLst/>
          </a:prstGeom>
        </p:spPr>
      </p:pic>
    </p:spTree>
    <p:extLst>
      <p:ext uri="{BB962C8B-B14F-4D97-AF65-F5344CB8AC3E}">
        <p14:creationId xmlns:p14="http://schemas.microsoft.com/office/powerpoint/2010/main" val="2024544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1757" y="2202634"/>
            <a:ext cx="5869396" cy="2402581"/>
          </a:xfrm>
          <a:prstGeom prst="rect">
            <a:avLst/>
          </a:prstGeom>
        </p:spPr>
        <p:txBody>
          <a:bodyPr wrap="square">
            <a:spAutoFit/>
          </a:bodyPr>
          <a:lstStyle/>
          <a:p>
            <a:pPr>
              <a:lnSpc>
                <a:spcPct val="120000"/>
              </a:lnSpc>
            </a:pPr>
            <a:r>
              <a:rPr lang="en-US" sz="3200" dirty="0"/>
              <a:t>E-cigs have </a:t>
            </a:r>
            <a:r>
              <a:rPr lang="en-US" sz="3200" b="1" dirty="0">
                <a:solidFill>
                  <a:schemeClr val="tx2"/>
                </a:solidFill>
              </a:rPr>
              <a:t>not</a:t>
            </a:r>
            <a:r>
              <a:rPr lang="en-US" sz="3200" dirty="0"/>
              <a:t> been </a:t>
            </a:r>
            <a:r>
              <a:rPr lang="en-US" sz="3200" b="1" dirty="0">
                <a:solidFill>
                  <a:schemeClr val="tx2"/>
                </a:solidFill>
              </a:rPr>
              <a:t>scientifically </a:t>
            </a:r>
            <a:r>
              <a:rPr lang="en-US" sz="3200" dirty="0"/>
              <a:t>proven</a:t>
            </a:r>
            <a:r>
              <a:rPr lang="en-US" sz="3200" b="1" dirty="0">
                <a:solidFill>
                  <a:schemeClr val="tx2"/>
                </a:solidFill>
              </a:rPr>
              <a:t> </a:t>
            </a:r>
            <a:r>
              <a:rPr lang="en-US" sz="3200" dirty="0"/>
              <a:t>to help people quit using tobacco products.</a:t>
            </a: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143" y="1904253"/>
            <a:ext cx="3790950" cy="2958454"/>
          </a:xfrm>
          <a:prstGeom prst="rect">
            <a:avLst/>
          </a:prstGeom>
        </p:spPr>
      </p:pic>
      <p:sp>
        <p:nvSpPr>
          <p:cNvPr id="6" name="&quot;No&quot; Symbol 5"/>
          <p:cNvSpPr/>
          <p:nvPr/>
        </p:nvSpPr>
        <p:spPr>
          <a:xfrm>
            <a:off x="7900138" y="2053444"/>
            <a:ext cx="2660073" cy="2660073"/>
          </a:xfrm>
          <a:prstGeom prst="noSmoking">
            <a:avLst/>
          </a:prstGeom>
          <a:solidFill>
            <a:schemeClr val="tx2">
              <a:alpha val="50000"/>
            </a:schemeClr>
          </a:solidFill>
          <a:ln>
            <a:solidFill>
              <a:schemeClr val="bg1">
                <a:lumMod val="5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93772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38130" y="4638488"/>
            <a:ext cx="7095995" cy="1077218"/>
          </a:xfrm>
          <a:prstGeom prst="rect">
            <a:avLst/>
          </a:prstGeom>
        </p:spPr>
        <p:txBody>
          <a:bodyPr wrap="square">
            <a:spAutoFit/>
          </a:bodyPr>
          <a:lstStyle/>
          <a:p>
            <a:pPr algn="ctr"/>
            <a:r>
              <a:rPr lang="en-US" sz="3200" dirty="0"/>
              <a:t>Fruity flavors merely </a:t>
            </a:r>
            <a:r>
              <a:rPr lang="en-US" sz="3200" b="1" dirty="0">
                <a:solidFill>
                  <a:schemeClr val="tx2"/>
                </a:solidFill>
              </a:rPr>
              <a:t>cover up </a:t>
            </a:r>
            <a:r>
              <a:rPr lang="en-US" sz="3200" dirty="0"/>
              <a:t>the toxic danger of the tobacco product.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293" y="1910184"/>
            <a:ext cx="3734446" cy="2005404"/>
          </a:xfrm>
          <a:prstGeom prst="rect">
            <a:avLst/>
          </a:prstGeom>
          <a:effectLst>
            <a:outerShdw blurRad="50800" dist="38100" dir="8100000" algn="tr"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8720" y="1893416"/>
            <a:ext cx="2665114" cy="1981068"/>
          </a:xfrm>
          <a:prstGeom prst="rect">
            <a:avLst/>
          </a:prstGeom>
          <a:effectLst>
            <a:outerShdw blurRad="50800" dist="38100" dir="10800000" algn="r" rotWithShape="0">
              <a:prstClr val="black">
                <a:alpha val="40000"/>
              </a:prstClr>
            </a:outerShdw>
          </a:effectLst>
        </p:spPr>
      </p:pic>
      <p:sp>
        <p:nvSpPr>
          <p:cNvPr id="7" name="Rectangle 6"/>
          <p:cNvSpPr/>
          <p:nvPr/>
        </p:nvSpPr>
        <p:spPr>
          <a:xfrm>
            <a:off x="1326588" y="1325409"/>
            <a:ext cx="2763898" cy="584775"/>
          </a:xfrm>
          <a:prstGeom prst="rect">
            <a:avLst/>
          </a:prstGeom>
        </p:spPr>
        <p:txBody>
          <a:bodyPr wrap="none">
            <a:spAutoFit/>
          </a:bodyPr>
          <a:lstStyle/>
          <a:p>
            <a:r>
              <a:rPr lang="en-US" sz="3200" b="1" dirty="0">
                <a:solidFill>
                  <a:schemeClr val="tx2"/>
                </a:solidFill>
              </a:rPr>
              <a:t>Advertised as</a:t>
            </a:r>
          </a:p>
        </p:txBody>
      </p:sp>
      <p:sp>
        <p:nvSpPr>
          <p:cNvPr id="8" name="Rectangle 7"/>
          <p:cNvSpPr/>
          <p:nvPr/>
        </p:nvSpPr>
        <p:spPr>
          <a:xfrm>
            <a:off x="3716687" y="1325409"/>
            <a:ext cx="4572000" cy="646331"/>
          </a:xfrm>
          <a:prstGeom prst="rect">
            <a:avLst/>
          </a:prstGeom>
        </p:spPr>
        <p:txBody>
          <a:bodyPr>
            <a:spAutoFit/>
          </a:bodyPr>
          <a:lstStyle/>
          <a:p>
            <a:pPr algn="ctr"/>
            <a:r>
              <a:rPr lang="en-US" i="1" dirty="0">
                <a:solidFill>
                  <a:schemeClr val="tx2"/>
                </a:solidFill>
                <a:latin typeface="Arial Black" pitchFamily="34" charset="0"/>
              </a:rPr>
              <a:t>…BUT</a:t>
            </a:r>
          </a:p>
          <a:p>
            <a:pPr algn="ctr"/>
            <a:r>
              <a:rPr lang="en-US" i="1" dirty="0">
                <a:solidFill>
                  <a:schemeClr val="tx2"/>
                </a:solidFill>
                <a:latin typeface="Arial Black" pitchFamily="34" charset="0"/>
              </a:rPr>
              <a:t>REALLY…</a:t>
            </a:r>
          </a:p>
        </p:txBody>
      </p:sp>
      <p:sp>
        <p:nvSpPr>
          <p:cNvPr id="9" name="Rectangle 8"/>
          <p:cNvSpPr/>
          <p:nvPr/>
        </p:nvSpPr>
        <p:spPr>
          <a:xfrm>
            <a:off x="7270519" y="1360637"/>
            <a:ext cx="3201517" cy="584775"/>
          </a:xfrm>
          <a:prstGeom prst="rect">
            <a:avLst/>
          </a:prstGeom>
        </p:spPr>
        <p:txBody>
          <a:bodyPr wrap="none">
            <a:spAutoFit/>
          </a:bodyPr>
          <a:lstStyle/>
          <a:p>
            <a:r>
              <a:rPr lang="en-US" sz="3200" b="1" dirty="0">
                <a:solidFill>
                  <a:schemeClr val="tx2"/>
                </a:solidFill>
              </a:rPr>
              <a:t>Actual Products</a:t>
            </a:r>
          </a:p>
        </p:txBody>
      </p:sp>
    </p:spTree>
    <p:extLst>
      <p:ext uri="{BB962C8B-B14F-4D97-AF65-F5344CB8AC3E}">
        <p14:creationId xmlns:p14="http://schemas.microsoft.com/office/powerpoint/2010/main" val="1096472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3378" y="251389"/>
            <a:ext cx="5655523" cy="769441"/>
          </a:xfrm>
          <a:prstGeom prst="rect">
            <a:avLst/>
          </a:prstGeom>
        </p:spPr>
        <p:txBody>
          <a:bodyPr wrap="none">
            <a:spAutoFit/>
          </a:bodyPr>
          <a:lstStyle/>
          <a:p>
            <a:r>
              <a:rPr lang="en-US" sz="4400" dirty="0">
                <a:solidFill>
                  <a:schemeClr val="bg1"/>
                </a:solidFill>
                <a:latin typeface="Arial Black" panose="020B0A04020102020204" pitchFamily="34" charset="0"/>
              </a:rPr>
              <a:t>E-liquid Poisoning</a:t>
            </a:r>
          </a:p>
        </p:txBody>
      </p:sp>
      <p:sp>
        <p:nvSpPr>
          <p:cNvPr id="3" name="TextBox 2">
            <a:extLst>
              <a:ext uri="{FF2B5EF4-FFF2-40B4-BE49-F238E27FC236}">
                <a16:creationId xmlns:a16="http://schemas.microsoft.com/office/drawing/2014/main" id="{DEF7CDBB-6BD7-4560-9FDB-8A484C2B443E}"/>
              </a:ext>
            </a:extLst>
          </p:cNvPr>
          <p:cNvSpPr txBox="1"/>
          <p:nvPr/>
        </p:nvSpPr>
        <p:spPr>
          <a:xfrm>
            <a:off x="445546" y="1146267"/>
            <a:ext cx="5946110" cy="4401205"/>
          </a:xfrm>
          <a:prstGeom prst="rect">
            <a:avLst/>
          </a:prstGeom>
          <a:noFill/>
        </p:spPr>
        <p:txBody>
          <a:bodyPr wrap="square" rtlCol="0">
            <a:spAutoFit/>
          </a:bodyPr>
          <a:lstStyle/>
          <a:p>
            <a:r>
              <a:rPr lang="en-US" sz="2800" dirty="0"/>
              <a:t>Between 2012-2017, 8,269 e-liquid poisonings of children under 6 were reported to poison centers. </a:t>
            </a:r>
          </a:p>
          <a:p>
            <a:endParaRPr lang="en-US" sz="2800" dirty="0"/>
          </a:p>
          <a:p>
            <a:r>
              <a:rPr lang="en-US" sz="2800" dirty="0"/>
              <a:t>As well, second hand e-cigarette aerosol exposure is harmful.</a:t>
            </a:r>
          </a:p>
          <a:p>
            <a:endParaRPr lang="en-US" sz="2800" dirty="0"/>
          </a:p>
          <a:p>
            <a:r>
              <a:rPr lang="en-US" sz="2800" dirty="0"/>
              <a:t>Pets are also at risk for exposure to the accidental ingestion of e-liquids.</a:t>
            </a:r>
          </a:p>
        </p:txBody>
      </p:sp>
      <p:pic>
        <p:nvPicPr>
          <p:cNvPr id="5" name="Picture 4">
            <a:extLst>
              <a:ext uri="{FF2B5EF4-FFF2-40B4-BE49-F238E27FC236}">
                <a16:creationId xmlns:a16="http://schemas.microsoft.com/office/drawing/2014/main" id="{DB8496E6-EE4E-490D-A9C2-E02BA3C786E2}"/>
              </a:ext>
            </a:extLst>
          </p:cNvPr>
          <p:cNvPicPr>
            <a:picLocks noChangeAspect="1"/>
          </p:cNvPicPr>
          <p:nvPr/>
        </p:nvPicPr>
        <p:blipFill>
          <a:blip r:embed="rId3"/>
          <a:stretch>
            <a:fillRect/>
          </a:stretch>
        </p:blipFill>
        <p:spPr>
          <a:xfrm>
            <a:off x="8088854" y="1146267"/>
            <a:ext cx="3355012" cy="2708453"/>
          </a:xfrm>
          <a:prstGeom prst="rect">
            <a:avLst/>
          </a:prstGeom>
        </p:spPr>
      </p:pic>
      <p:pic>
        <p:nvPicPr>
          <p:cNvPr id="8" name="Picture 7">
            <a:extLst>
              <a:ext uri="{FF2B5EF4-FFF2-40B4-BE49-F238E27FC236}">
                <a16:creationId xmlns:a16="http://schemas.microsoft.com/office/drawing/2014/main" id="{A3BC6A8D-6625-4396-B399-60C021C1696C}"/>
              </a:ext>
            </a:extLst>
          </p:cNvPr>
          <p:cNvPicPr>
            <a:picLocks noChangeAspect="1"/>
          </p:cNvPicPr>
          <p:nvPr/>
        </p:nvPicPr>
        <p:blipFill>
          <a:blip r:embed="rId4"/>
          <a:stretch>
            <a:fillRect/>
          </a:stretch>
        </p:blipFill>
        <p:spPr>
          <a:xfrm>
            <a:off x="6622647" y="3980157"/>
            <a:ext cx="4821219" cy="2199681"/>
          </a:xfrm>
          <a:prstGeom prst="rect">
            <a:avLst/>
          </a:prstGeom>
        </p:spPr>
      </p:pic>
    </p:spTree>
    <p:extLst>
      <p:ext uri="{BB962C8B-B14F-4D97-AF65-F5344CB8AC3E}">
        <p14:creationId xmlns:p14="http://schemas.microsoft.com/office/powerpoint/2010/main" val="378550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005A95-F21A-4EE2-A193-8B878DA926C0}"/>
              </a:ext>
            </a:extLst>
          </p:cNvPr>
          <p:cNvPicPr>
            <a:picLocks noChangeAspect="1"/>
          </p:cNvPicPr>
          <p:nvPr/>
        </p:nvPicPr>
        <p:blipFill rotWithShape="1">
          <a:blip r:embed="rId3"/>
          <a:srcRect l="4487" t="11781" r="34130" b="9279"/>
          <a:stretch/>
        </p:blipFill>
        <p:spPr>
          <a:xfrm>
            <a:off x="8276111" y="1543392"/>
            <a:ext cx="3092929" cy="2237385"/>
          </a:xfrm>
          <a:prstGeom prst="rect">
            <a:avLst/>
          </a:prstGeom>
        </p:spPr>
      </p:pic>
      <p:sp>
        <p:nvSpPr>
          <p:cNvPr id="2" name="Rectangle 1"/>
          <p:cNvSpPr/>
          <p:nvPr/>
        </p:nvSpPr>
        <p:spPr>
          <a:xfrm>
            <a:off x="3673795" y="321078"/>
            <a:ext cx="4382931" cy="769441"/>
          </a:xfrm>
          <a:prstGeom prst="rect">
            <a:avLst/>
          </a:prstGeom>
        </p:spPr>
        <p:txBody>
          <a:bodyPr wrap="none">
            <a:spAutoFit/>
          </a:bodyPr>
          <a:lstStyle/>
          <a:p>
            <a:r>
              <a:rPr lang="en-US" sz="4400" dirty="0">
                <a:solidFill>
                  <a:schemeClr val="bg1"/>
                </a:solidFill>
                <a:latin typeface="Arial Black" panose="020B0A04020102020204" pitchFamily="34" charset="0"/>
              </a:rPr>
              <a:t>E-Cigs:  JUUL</a:t>
            </a:r>
          </a:p>
        </p:txBody>
      </p:sp>
      <p:sp>
        <p:nvSpPr>
          <p:cNvPr id="3" name="Rectangle 2"/>
          <p:cNvSpPr/>
          <p:nvPr/>
        </p:nvSpPr>
        <p:spPr>
          <a:xfrm>
            <a:off x="585217" y="1449155"/>
            <a:ext cx="7813040" cy="4447371"/>
          </a:xfrm>
          <a:prstGeom prst="rect">
            <a:avLst/>
          </a:prstGeom>
        </p:spPr>
        <p:txBody>
          <a:bodyPr wrap="square">
            <a:spAutoFit/>
          </a:bodyPr>
          <a:lstStyle/>
          <a:p>
            <a:pPr marL="457200" indent="-457200">
              <a:buFont typeface="Arial" panose="020B0604020202020204" pitchFamily="34" charset="0"/>
              <a:buChar char="•"/>
            </a:pPr>
            <a:r>
              <a:rPr lang="en-US" sz="3200" dirty="0"/>
              <a:t>JUUL is a newer type of electronic nicotine delivery device.  </a:t>
            </a:r>
          </a:p>
          <a:p>
            <a:pPr marL="457200" indent="-457200">
              <a:buFont typeface="Arial" panose="020B0604020202020204" pitchFamily="34" charset="0"/>
              <a:buChar char="•"/>
            </a:pPr>
            <a:endParaRPr lang="en-US" sz="900" dirty="0"/>
          </a:p>
          <a:p>
            <a:pPr marL="457200" indent="-457200">
              <a:buFont typeface="Arial" panose="020B0604020202020204" pitchFamily="34" charset="0"/>
              <a:buChar char="•"/>
            </a:pPr>
            <a:r>
              <a:rPr lang="en-US" sz="3200" dirty="0"/>
              <a:t>It resembles a USB flash drive.  </a:t>
            </a:r>
          </a:p>
          <a:p>
            <a:pPr marL="457200" indent="-457200">
              <a:buFont typeface="Arial" panose="020B0604020202020204" pitchFamily="34" charset="0"/>
              <a:buChar char="•"/>
            </a:pPr>
            <a:endParaRPr lang="en-US" sz="900" dirty="0"/>
          </a:p>
          <a:p>
            <a:pPr marL="457200" indent="-457200">
              <a:buFont typeface="Arial" panose="020B0604020202020204" pitchFamily="34" charset="0"/>
              <a:buChar char="•"/>
            </a:pPr>
            <a:r>
              <a:rPr lang="en-US" sz="3200" dirty="0"/>
              <a:t>JUUL’s fruit &amp; candy flavors attract younger users.</a:t>
            </a:r>
          </a:p>
          <a:p>
            <a:pPr marL="457200" indent="-457200">
              <a:buFont typeface="Arial" panose="020B0604020202020204" pitchFamily="34" charset="0"/>
              <a:buChar char="•"/>
            </a:pPr>
            <a:endParaRPr lang="en-US" sz="900" dirty="0"/>
          </a:p>
          <a:p>
            <a:pPr marL="457200" indent="-457200">
              <a:buFont typeface="Arial" panose="020B0604020202020204" pitchFamily="34" charset="0"/>
              <a:buChar char="•"/>
            </a:pPr>
            <a:r>
              <a:rPr lang="en-US" sz="3200" dirty="0"/>
              <a:t>JUUL pods have a higher concentration of nicotine than many other e-cigs, posing additional health concerns.</a:t>
            </a:r>
          </a:p>
        </p:txBody>
      </p:sp>
    </p:spTree>
    <p:extLst>
      <p:ext uri="{BB962C8B-B14F-4D97-AF65-F5344CB8AC3E}">
        <p14:creationId xmlns:p14="http://schemas.microsoft.com/office/powerpoint/2010/main" val="534932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0A09FF-954F-4973-BB9A-73468BC6BE8D}"/>
              </a:ext>
            </a:extLst>
          </p:cNvPr>
          <p:cNvSpPr/>
          <p:nvPr/>
        </p:nvSpPr>
        <p:spPr>
          <a:xfrm>
            <a:off x="6818191" y="2395728"/>
            <a:ext cx="4447217" cy="2029968"/>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073378" y="251389"/>
            <a:ext cx="6719019" cy="769441"/>
          </a:xfrm>
          <a:prstGeom prst="rect">
            <a:avLst/>
          </a:prstGeom>
        </p:spPr>
        <p:txBody>
          <a:bodyPr wrap="none">
            <a:spAutoFit/>
          </a:bodyPr>
          <a:lstStyle/>
          <a:p>
            <a:r>
              <a:rPr lang="en-US" sz="4400" dirty="0">
                <a:solidFill>
                  <a:schemeClr val="bg1"/>
                </a:solidFill>
                <a:latin typeface="Arial Black" panose="020B0A04020102020204" pitchFamily="34" charset="0"/>
              </a:rPr>
              <a:t>Vaping &amp; Explosions</a:t>
            </a:r>
          </a:p>
        </p:txBody>
      </p:sp>
      <p:sp>
        <p:nvSpPr>
          <p:cNvPr id="6" name="TextBox 5">
            <a:extLst>
              <a:ext uri="{FF2B5EF4-FFF2-40B4-BE49-F238E27FC236}">
                <a16:creationId xmlns:a16="http://schemas.microsoft.com/office/drawing/2014/main" id="{80AE5594-7A7E-432E-8E49-A9A8D3745963}"/>
              </a:ext>
            </a:extLst>
          </p:cNvPr>
          <p:cNvSpPr txBox="1"/>
          <p:nvPr/>
        </p:nvSpPr>
        <p:spPr>
          <a:xfrm>
            <a:off x="6990670" y="1695350"/>
            <a:ext cx="3989656" cy="2554545"/>
          </a:xfrm>
          <a:prstGeom prst="rect">
            <a:avLst/>
          </a:prstGeom>
          <a:noFill/>
        </p:spPr>
        <p:txBody>
          <a:bodyPr wrap="square" rtlCol="0">
            <a:spAutoFit/>
          </a:bodyPr>
          <a:lstStyle/>
          <a:p>
            <a:r>
              <a:rPr lang="en-US" sz="2000" dirty="0"/>
              <a:t>A variety of injuries can occur from exploding vaping devices:</a:t>
            </a:r>
          </a:p>
          <a:p>
            <a:endParaRPr lang="en-US" sz="2000" dirty="0"/>
          </a:p>
          <a:p>
            <a:pPr marL="342900" indent="-342900">
              <a:buFont typeface="Arial" panose="020B0604020202020204" pitchFamily="34" charset="0"/>
              <a:buChar char="•"/>
            </a:pPr>
            <a:r>
              <a:rPr lang="en-US" sz="2000" dirty="0"/>
              <a:t>1</a:t>
            </a:r>
            <a:r>
              <a:rPr lang="en-US" sz="2000" baseline="30000" dirty="0"/>
              <a:t>st</a:t>
            </a:r>
            <a:r>
              <a:rPr lang="en-US" sz="2000" dirty="0"/>
              <a:t>, 2</a:t>
            </a:r>
            <a:r>
              <a:rPr lang="en-US" sz="2000" baseline="30000" dirty="0"/>
              <a:t>nd</a:t>
            </a:r>
            <a:r>
              <a:rPr lang="en-US" sz="2000" dirty="0"/>
              <a:t>, &amp; 3</a:t>
            </a:r>
            <a:r>
              <a:rPr lang="en-US" sz="2000" baseline="30000" dirty="0"/>
              <a:t>rd</a:t>
            </a:r>
            <a:r>
              <a:rPr lang="en-US" sz="2000" dirty="0"/>
              <a:t> Degree Burns</a:t>
            </a:r>
          </a:p>
          <a:p>
            <a:pPr marL="342900" indent="-342900">
              <a:buFont typeface="Arial" panose="020B0604020202020204" pitchFamily="34" charset="0"/>
              <a:buChar char="•"/>
            </a:pPr>
            <a:r>
              <a:rPr lang="en-US" sz="2000" dirty="0"/>
              <a:t>Broken Teeth</a:t>
            </a:r>
          </a:p>
          <a:p>
            <a:pPr marL="342900" indent="-342900">
              <a:buFont typeface="Arial" panose="020B0604020202020204" pitchFamily="34" charset="0"/>
              <a:buChar char="•"/>
            </a:pPr>
            <a:r>
              <a:rPr lang="en-US" sz="2000" dirty="0"/>
              <a:t>Eye injuries</a:t>
            </a:r>
          </a:p>
          <a:p>
            <a:pPr marL="342900" indent="-342900">
              <a:buFont typeface="Arial" panose="020B0604020202020204" pitchFamily="34" charset="0"/>
              <a:buChar char="•"/>
            </a:pPr>
            <a:r>
              <a:rPr lang="en-US" sz="2000" dirty="0"/>
              <a:t>Smoke Inhalation</a:t>
            </a:r>
          </a:p>
          <a:p>
            <a:pPr marL="342900" indent="-342900">
              <a:buFont typeface="Arial" panose="020B0604020202020204" pitchFamily="34" charset="0"/>
              <a:buChar char="•"/>
            </a:pPr>
            <a:r>
              <a:rPr lang="en-US" sz="2000" dirty="0"/>
              <a:t>Death</a:t>
            </a:r>
          </a:p>
        </p:txBody>
      </p:sp>
      <p:sp>
        <p:nvSpPr>
          <p:cNvPr id="11" name="TextBox 10">
            <a:extLst>
              <a:ext uri="{FF2B5EF4-FFF2-40B4-BE49-F238E27FC236}">
                <a16:creationId xmlns:a16="http://schemas.microsoft.com/office/drawing/2014/main" id="{D4E299A9-9EF3-4759-B5CF-5B5DFE20D9D5}"/>
              </a:ext>
            </a:extLst>
          </p:cNvPr>
          <p:cNvSpPr txBox="1"/>
          <p:nvPr/>
        </p:nvSpPr>
        <p:spPr>
          <a:xfrm>
            <a:off x="222680" y="1586442"/>
            <a:ext cx="5885689" cy="5755422"/>
          </a:xfrm>
          <a:prstGeom prst="rect">
            <a:avLst/>
          </a:prstGeom>
          <a:noFill/>
        </p:spPr>
        <p:txBody>
          <a:bodyPr wrap="square" rtlCol="0">
            <a:spAutoFit/>
          </a:bodyPr>
          <a:lstStyle/>
          <a:p>
            <a:pPr marL="342900" indent="-342900">
              <a:buFont typeface="Arial" panose="020B0604020202020204" pitchFamily="34" charset="0"/>
              <a:buChar char="•"/>
            </a:pPr>
            <a:r>
              <a:rPr lang="en-US" sz="2400" dirty="0"/>
              <a:t>As of February 2018, 274 e-cig explosions have been reported. Of these, 182 resulted in injuries.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Explosions include a loud noise, light flashes, smoke, fire and projection of device parts.  More than half the time, fires are started on nearby objects.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Newer vapes using lithium-ion batteries seem to explode more often than previous models.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algn="r"/>
            <a:endParaRPr lang="en-US" sz="2000" dirty="0"/>
          </a:p>
          <a:p>
            <a:pPr algn="r"/>
            <a:endParaRPr lang="en-US" sz="2000" dirty="0"/>
          </a:p>
        </p:txBody>
      </p:sp>
      <p:pic>
        <p:nvPicPr>
          <p:cNvPr id="12" name="Picture 11">
            <a:extLst>
              <a:ext uri="{FF2B5EF4-FFF2-40B4-BE49-F238E27FC236}">
                <a16:creationId xmlns:a16="http://schemas.microsoft.com/office/drawing/2014/main" id="{E125F17C-39E6-4BFE-9387-58DC432758C1}"/>
              </a:ext>
            </a:extLst>
          </p:cNvPr>
          <p:cNvPicPr>
            <a:picLocks noChangeAspect="1"/>
          </p:cNvPicPr>
          <p:nvPr/>
        </p:nvPicPr>
        <p:blipFill>
          <a:blip r:embed="rId3"/>
          <a:stretch>
            <a:fillRect/>
          </a:stretch>
        </p:blipFill>
        <p:spPr>
          <a:xfrm>
            <a:off x="7291382" y="4771103"/>
            <a:ext cx="2698335" cy="1349168"/>
          </a:xfrm>
          <a:prstGeom prst="rect">
            <a:avLst/>
          </a:prstGeom>
        </p:spPr>
      </p:pic>
    </p:spTree>
    <p:extLst>
      <p:ext uri="{BB962C8B-B14F-4D97-AF65-F5344CB8AC3E}">
        <p14:creationId xmlns:p14="http://schemas.microsoft.com/office/powerpoint/2010/main" val="2862967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4776623" y="2821141"/>
            <a:ext cx="6735265" cy="1215717"/>
          </a:xfrm>
          <a:prstGeom prst="rect">
            <a:avLst/>
          </a:prstGeom>
          <a:noFill/>
        </p:spPr>
        <p:txBody>
          <a:bodyPr wrap="square" rtlCol="0">
            <a:spAutoFit/>
          </a:bodyPr>
          <a:lstStyle/>
          <a:p>
            <a:pPr algn="ctr"/>
            <a:r>
              <a:rPr lang="en-US" sz="7300" dirty="0">
                <a:solidFill>
                  <a:schemeClr val="tx2"/>
                </a:solidFill>
                <a:latin typeface="Arial"/>
                <a:cs typeface="Arial"/>
              </a:rPr>
              <a:t>HOOKAH</a:t>
            </a:r>
            <a:endParaRPr lang="en-US" sz="4000" b="1" dirty="0">
              <a:solidFill>
                <a:schemeClr val="tx2"/>
              </a:solidFill>
              <a:latin typeface="Arial"/>
              <a:cs typeface="Arial"/>
            </a:endParaRPr>
          </a:p>
        </p:txBody>
      </p:sp>
    </p:spTree>
    <p:extLst>
      <p:ext uri="{BB962C8B-B14F-4D97-AF65-F5344CB8AC3E}">
        <p14:creationId xmlns:p14="http://schemas.microsoft.com/office/powerpoint/2010/main" val="1652701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Props>
              </a:ext>
              <a:ext uri="{28A0092B-C50C-407E-A947-70E740481C1C}">
                <a14:useLocalDpi xmlns:a14="http://schemas.microsoft.com/office/drawing/2010/main" val="0"/>
              </a:ext>
            </a:extLst>
          </a:blip>
          <a:stretch>
            <a:fillRect/>
          </a:stretch>
        </p:blipFill>
        <p:spPr>
          <a:xfrm>
            <a:off x="309185" y="1752129"/>
            <a:ext cx="2442570" cy="3731279"/>
          </a:xfrm>
          <a:prstGeom prst="rect">
            <a:avLst/>
          </a:prstGeom>
          <a:ln>
            <a:noFill/>
          </a:ln>
          <a:effectLst>
            <a:outerShdw blurRad="50800" dist="38100" dir="10800000" algn="r" rotWithShape="0">
              <a:prstClr val="black">
                <a:alpha val="40000"/>
              </a:prst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1557">
            <a:off x="3112499" y="1286006"/>
            <a:ext cx="1928413" cy="1142763"/>
          </a:xfrm>
          <a:prstGeom prst="rect">
            <a:avLst/>
          </a:prstGeom>
          <a:ln>
            <a:noFill/>
          </a:ln>
          <a:effectLst>
            <a:outerShdw blurRad="50800" dist="38100" dir="10800000" algn="r" rotWithShape="0">
              <a:prstClr val="black">
                <a:alpha val="40000"/>
              </a:prstClr>
            </a:outerShdw>
          </a:effectLst>
        </p:spPr>
      </p:pic>
      <p:sp>
        <p:nvSpPr>
          <p:cNvPr id="3" name="Rectangle 2"/>
          <p:cNvSpPr/>
          <p:nvPr/>
        </p:nvSpPr>
        <p:spPr>
          <a:xfrm>
            <a:off x="1530470" y="417932"/>
            <a:ext cx="8515473" cy="769441"/>
          </a:xfrm>
          <a:prstGeom prst="rect">
            <a:avLst/>
          </a:prstGeom>
        </p:spPr>
        <p:txBody>
          <a:bodyPr wrap="none">
            <a:spAutoFit/>
          </a:bodyPr>
          <a:lstStyle/>
          <a:p>
            <a:r>
              <a:rPr lang="en-US" sz="4400" dirty="0">
                <a:solidFill>
                  <a:schemeClr val="bg1"/>
                </a:solidFill>
                <a:latin typeface="Arial Black" panose="020B0A04020102020204" pitchFamily="34" charset="0"/>
              </a:rPr>
              <a:t>HOOKAH &amp; HOOKAH PENS</a:t>
            </a:r>
          </a:p>
        </p:txBody>
      </p:sp>
      <p:sp>
        <p:nvSpPr>
          <p:cNvPr id="5" name="Rectangle 4"/>
          <p:cNvSpPr/>
          <p:nvPr/>
        </p:nvSpPr>
        <p:spPr>
          <a:xfrm>
            <a:off x="3375496" y="2527402"/>
            <a:ext cx="5158903" cy="1754326"/>
          </a:xfrm>
          <a:prstGeom prst="rect">
            <a:avLst/>
          </a:prstGeom>
        </p:spPr>
        <p:txBody>
          <a:bodyPr wrap="square">
            <a:spAutoFit/>
          </a:bodyPr>
          <a:lstStyle/>
          <a:p>
            <a:r>
              <a:rPr lang="en-US" sz="3600" dirty="0"/>
              <a:t>Hookah use is </a:t>
            </a:r>
            <a:r>
              <a:rPr lang="en-US" sz="3600" b="1" dirty="0">
                <a:solidFill>
                  <a:schemeClr val="tx2"/>
                </a:solidFill>
              </a:rPr>
              <a:t>equally damaging </a:t>
            </a:r>
            <a:r>
              <a:rPr lang="en-US" sz="3600" dirty="0"/>
              <a:t>to your health as cigarettes.</a:t>
            </a:r>
          </a:p>
        </p:txBody>
      </p:sp>
      <p:pic>
        <p:nvPicPr>
          <p:cNvPr id="2" name="Picture 1">
            <a:extLst>
              <a:ext uri="{FF2B5EF4-FFF2-40B4-BE49-F238E27FC236}">
                <a16:creationId xmlns:a16="http://schemas.microsoft.com/office/drawing/2014/main" id="{69CEAEF3-F415-40B9-B80A-4BF15DF1C8B1}"/>
              </a:ext>
            </a:extLst>
          </p:cNvPr>
          <p:cNvPicPr>
            <a:picLocks noChangeAspect="1"/>
          </p:cNvPicPr>
          <p:nvPr/>
        </p:nvPicPr>
        <p:blipFill rotWithShape="1">
          <a:blip r:embed="rId6"/>
          <a:srcRect l="35918" t="21433" r="37726" b="30792"/>
          <a:stretch/>
        </p:blipFill>
        <p:spPr>
          <a:xfrm>
            <a:off x="8534399" y="3166525"/>
            <a:ext cx="2555310" cy="2605413"/>
          </a:xfrm>
          <a:prstGeom prst="rect">
            <a:avLst/>
          </a:prstGeom>
        </p:spPr>
      </p:pic>
    </p:spTree>
    <p:extLst>
      <p:ext uri="{BB962C8B-B14F-4D97-AF65-F5344CB8AC3E}">
        <p14:creationId xmlns:p14="http://schemas.microsoft.com/office/powerpoint/2010/main" val="3680533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8177" y="1187841"/>
            <a:ext cx="8345512" cy="4482317"/>
          </a:xfrm>
          <a:prstGeom prst="rect">
            <a:avLst/>
          </a:prstGeom>
        </p:spPr>
        <p:txBody>
          <a:bodyPr wrap="square">
            <a:spAutoFit/>
          </a:bodyPr>
          <a:lstStyle/>
          <a:p>
            <a:pPr marL="342900" indent="-342900">
              <a:lnSpc>
                <a:spcPct val="120000"/>
              </a:lnSpc>
              <a:spcAft>
                <a:spcPts val="1200"/>
              </a:spcAft>
              <a:buFont typeface="Arial" panose="020B0604020202020204" pitchFamily="34" charset="0"/>
              <a:buChar char="•"/>
            </a:pPr>
            <a:r>
              <a:rPr lang="en-US" sz="3200" dirty="0">
                <a:latin typeface="Arial" panose="020B0604020202020204" pitchFamily="34" charset="0"/>
                <a:cs typeface="Arial" panose="020B0604020202020204" pitchFamily="34" charset="0"/>
              </a:rPr>
              <a:t>Smoke from the heated tobacco in hookahs </a:t>
            </a:r>
            <a:r>
              <a:rPr lang="en-US" sz="3200" b="1" dirty="0">
                <a:solidFill>
                  <a:schemeClr val="tx2"/>
                </a:solidFill>
                <a:latin typeface="Arial" panose="020B0604020202020204" pitchFamily="34" charset="0"/>
                <a:cs typeface="Arial" panose="020B0604020202020204" pitchFamily="34" charset="0"/>
              </a:rPr>
              <a:t>clogs</a:t>
            </a:r>
            <a:r>
              <a:rPr lang="en-US" sz="3200" dirty="0">
                <a:latin typeface="Arial" panose="020B0604020202020204" pitchFamily="34" charset="0"/>
                <a:cs typeface="Arial" panose="020B0604020202020204" pitchFamily="34" charset="0"/>
              </a:rPr>
              <a:t> the pores in your respiratory system.</a:t>
            </a:r>
          </a:p>
          <a:p>
            <a:pPr marL="342900" indent="-342900">
              <a:lnSpc>
                <a:spcPct val="120000"/>
              </a:lnSpc>
              <a:spcAft>
                <a:spcPts val="1200"/>
              </a:spcAft>
              <a:buFont typeface="Arial" panose="020B0604020202020204" pitchFamily="34" charset="0"/>
              <a:buChar char="•"/>
            </a:pPr>
            <a:r>
              <a:rPr lang="en-US" sz="3200" dirty="0">
                <a:latin typeface="Arial" panose="020B0604020202020204" pitchFamily="34" charset="0"/>
                <a:cs typeface="Arial" panose="020B0604020202020204" pitchFamily="34" charset="0"/>
              </a:rPr>
              <a:t>Hookah users are </a:t>
            </a:r>
            <a:r>
              <a:rPr lang="en-US" sz="3200" b="1" dirty="0">
                <a:solidFill>
                  <a:schemeClr val="tx2"/>
                </a:solidFill>
                <a:latin typeface="Arial" panose="020B0604020202020204" pitchFamily="34" charset="0"/>
                <a:cs typeface="Arial" panose="020B0604020202020204" pitchFamily="34" charset="0"/>
              </a:rPr>
              <a:t>exposed</a:t>
            </a:r>
            <a:r>
              <a:rPr lang="en-US" sz="3200" dirty="0">
                <a:latin typeface="Arial" panose="020B0604020202020204" pitchFamily="34" charset="0"/>
                <a:cs typeface="Arial" panose="020B0604020202020204" pitchFamily="34" charset="0"/>
              </a:rPr>
              <a:t> to more smoke than cigarette users. </a:t>
            </a:r>
          </a:p>
          <a:p>
            <a:pPr marL="342900" indent="-342900">
              <a:lnSpc>
                <a:spcPct val="120000"/>
              </a:lnSpc>
              <a:spcAft>
                <a:spcPts val="1200"/>
              </a:spcAft>
              <a:buFont typeface="Arial" panose="020B0604020202020204" pitchFamily="34" charset="0"/>
              <a:buChar char="•"/>
            </a:pPr>
            <a:r>
              <a:rPr lang="en-US" sz="3200" dirty="0">
                <a:latin typeface="Arial" panose="020B0604020202020204" pitchFamily="34" charset="0"/>
                <a:cs typeface="Arial" panose="020B0604020202020204" pitchFamily="34" charset="0"/>
              </a:rPr>
              <a:t>The water moving through the pipes does NOT </a:t>
            </a:r>
            <a:r>
              <a:rPr lang="en-US" sz="3200" b="1" dirty="0">
                <a:solidFill>
                  <a:schemeClr val="tx2"/>
                </a:solidFill>
                <a:latin typeface="Arial" panose="020B0604020202020204" pitchFamily="34" charset="0"/>
                <a:cs typeface="Arial" panose="020B0604020202020204" pitchFamily="34" charset="0"/>
              </a:rPr>
              <a:t>“clean” </a:t>
            </a:r>
            <a:r>
              <a:rPr lang="en-US" sz="3200" dirty="0">
                <a:latin typeface="Arial" panose="020B0604020202020204" pitchFamily="34" charset="0"/>
                <a:cs typeface="Arial" panose="020B0604020202020204" pitchFamily="34" charset="0"/>
              </a:rPr>
              <a:t>the smoke inhaled.</a:t>
            </a:r>
          </a:p>
        </p:txBody>
      </p:sp>
      <p:pic>
        <p:nvPicPr>
          <p:cNvPr id="5" name="Content Placeholder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6297" y="979014"/>
            <a:ext cx="2504868" cy="4525963"/>
          </a:xfrm>
          <a:prstGeom prst="rect">
            <a:avLst/>
          </a:prstGeom>
        </p:spPr>
      </p:pic>
    </p:spTree>
    <p:extLst>
      <p:ext uri="{BB962C8B-B14F-4D97-AF65-F5344CB8AC3E}">
        <p14:creationId xmlns:p14="http://schemas.microsoft.com/office/powerpoint/2010/main" val="1985993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01" y="1356739"/>
            <a:ext cx="2348168" cy="3587070"/>
          </a:xfrm>
          <a:prstGeom prst="rect">
            <a:avLst/>
          </a:prstGeom>
        </p:spPr>
      </p:pic>
      <p:sp>
        <p:nvSpPr>
          <p:cNvPr id="3" name="Rectangle 2"/>
          <p:cNvSpPr/>
          <p:nvPr/>
        </p:nvSpPr>
        <p:spPr>
          <a:xfrm>
            <a:off x="5368877" y="2746982"/>
            <a:ext cx="1454244" cy="1107996"/>
          </a:xfrm>
          <a:prstGeom prst="rect">
            <a:avLst/>
          </a:prstGeom>
        </p:spPr>
        <p:txBody>
          <a:bodyPr wrap="none">
            <a:spAutoFit/>
          </a:bodyPr>
          <a:lstStyle/>
          <a:p>
            <a:r>
              <a:rPr lang="en-US" sz="6600" b="1" dirty="0">
                <a:solidFill>
                  <a:schemeClr val="tx2"/>
                </a:solidFill>
                <a:effectLst>
                  <a:outerShdw blurRad="38100" dist="38100" dir="2700000" algn="tl">
                    <a:srgbClr val="000000">
                      <a:alpha val="43137"/>
                    </a:srgbClr>
                  </a:outerShdw>
                </a:effectLst>
                <a:latin typeface="Arial Black" pitchFamily="34" charset="0"/>
              </a:rPr>
              <a:t>VS</a:t>
            </a:r>
            <a:endParaRPr lang="en-US" sz="6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026" y="1808362"/>
            <a:ext cx="3371637" cy="2683823"/>
          </a:xfrm>
          <a:prstGeom prst="rect">
            <a:avLst/>
          </a:prstGeom>
        </p:spPr>
      </p:pic>
      <p:sp>
        <p:nvSpPr>
          <p:cNvPr id="7" name="Rectangle 6"/>
          <p:cNvSpPr/>
          <p:nvPr/>
        </p:nvSpPr>
        <p:spPr>
          <a:xfrm>
            <a:off x="2272676" y="5450922"/>
            <a:ext cx="7646645" cy="562590"/>
          </a:xfrm>
          <a:prstGeom prst="rect">
            <a:avLst/>
          </a:prstGeom>
        </p:spPr>
        <p:txBody>
          <a:bodyPr wrap="none">
            <a:spAutoFit/>
          </a:bodyPr>
          <a:lstStyle/>
          <a:p>
            <a:pPr algn="ctr">
              <a:lnSpc>
                <a:spcPct val="120000"/>
              </a:lnSpc>
              <a:spcAft>
                <a:spcPts val="1200"/>
              </a:spcAft>
            </a:pPr>
            <a:r>
              <a:rPr lang="en-US" sz="2800" dirty="0"/>
              <a:t>One Hookah session = </a:t>
            </a:r>
            <a:r>
              <a:rPr lang="en-US" sz="2800" b="1" dirty="0">
                <a:solidFill>
                  <a:schemeClr val="tx2"/>
                </a:solidFill>
              </a:rPr>
              <a:t>100 or more </a:t>
            </a:r>
            <a:r>
              <a:rPr lang="en-US" sz="2800" dirty="0"/>
              <a:t>cigarettes </a:t>
            </a:r>
          </a:p>
        </p:txBody>
      </p:sp>
    </p:spTree>
    <p:extLst>
      <p:ext uri="{BB962C8B-B14F-4D97-AF65-F5344CB8AC3E}">
        <p14:creationId xmlns:p14="http://schemas.microsoft.com/office/powerpoint/2010/main" val="1575911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146221" y="329782"/>
            <a:ext cx="8007478" cy="5386090"/>
          </a:xfrm>
          <a:prstGeom prst="rect">
            <a:avLst/>
          </a:prstGeom>
          <a:noFill/>
        </p:spPr>
        <p:txBody>
          <a:bodyPr wrap="square" rtlCol="0">
            <a:spAutoFit/>
          </a:bodyPr>
          <a:lstStyle/>
          <a:p>
            <a:pPr algn="ctr"/>
            <a:r>
              <a:rPr lang="en-US" sz="3600" dirty="0">
                <a:solidFill>
                  <a:schemeClr val="bg1"/>
                </a:solidFill>
                <a:latin typeface="Arial"/>
                <a:cs typeface="Arial"/>
              </a:rPr>
              <a:t>There are many different types of tobacco products and all of them contain nicotine:</a:t>
            </a:r>
          </a:p>
          <a:p>
            <a:pPr algn="ctr"/>
            <a:endParaRPr lang="en-US" sz="3600" dirty="0">
              <a:solidFill>
                <a:schemeClr val="bg1"/>
              </a:solidFill>
              <a:latin typeface="Arial"/>
              <a:cs typeface="Arial"/>
            </a:endParaRPr>
          </a:p>
          <a:p>
            <a:pPr algn="ctr"/>
            <a:r>
              <a:rPr lang="en-US" sz="4000" dirty="0">
                <a:latin typeface="Arial"/>
                <a:cs typeface="Arial"/>
              </a:rPr>
              <a:t>Cigarettes</a:t>
            </a:r>
          </a:p>
          <a:p>
            <a:pPr algn="ctr"/>
            <a:r>
              <a:rPr lang="en-US" sz="4000" dirty="0">
                <a:latin typeface="Arial"/>
                <a:cs typeface="Arial"/>
              </a:rPr>
              <a:t>Vaping &amp; E-Cigs</a:t>
            </a:r>
          </a:p>
          <a:p>
            <a:pPr algn="ctr"/>
            <a:r>
              <a:rPr lang="en-US" sz="4000" dirty="0">
                <a:latin typeface="Arial"/>
                <a:cs typeface="Arial"/>
              </a:rPr>
              <a:t>Hookah</a:t>
            </a:r>
          </a:p>
          <a:p>
            <a:pPr algn="ctr"/>
            <a:r>
              <a:rPr lang="en-US" sz="4000" dirty="0">
                <a:latin typeface="Arial"/>
                <a:cs typeface="Arial"/>
              </a:rPr>
              <a:t>Cigars</a:t>
            </a:r>
          </a:p>
          <a:p>
            <a:pPr algn="ctr"/>
            <a:r>
              <a:rPr lang="en-US" sz="4000" dirty="0">
                <a:latin typeface="Arial"/>
                <a:cs typeface="Arial"/>
              </a:rPr>
              <a:t>Smokeless Tobacco</a:t>
            </a:r>
          </a:p>
        </p:txBody>
      </p:sp>
    </p:spTree>
    <p:extLst>
      <p:ext uri="{BB962C8B-B14F-4D97-AF65-F5344CB8AC3E}">
        <p14:creationId xmlns:p14="http://schemas.microsoft.com/office/powerpoint/2010/main" val="3318915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4972104" y="2744670"/>
            <a:ext cx="6735265" cy="1215717"/>
          </a:xfrm>
          <a:prstGeom prst="rect">
            <a:avLst/>
          </a:prstGeom>
          <a:noFill/>
        </p:spPr>
        <p:txBody>
          <a:bodyPr wrap="square" rtlCol="0">
            <a:spAutoFit/>
          </a:bodyPr>
          <a:lstStyle/>
          <a:p>
            <a:pPr algn="ctr"/>
            <a:r>
              <a:rPr lang="en-US" sz="7300" dirty="0">
                <a:solidFill>
                  <a:schemeClr val="tx2"/>
                </a:solidFill>
                <a:latin typeface="Arial"/>
                <a:cs typeface="Arial"/>
              </a:rPr>
              <a:t>CIGARS</a:t>
            </a:r>
            <a:endParaRPr lang="en-US" sz="4000" b="1" dirty="0">
              <a:solidFill>
                <a:schemeClr val="tx2"/>
              </a:solidFill>
              <a:latin typeface="Arial"/>
              <a:cs typeface="Arial"/>
            </a:endParaRPr>
          </a:p>
        </p:txBody>
      </p:sp>
    </p:spTree>
    <p:extLst>
      <p:ext uri="{BB962C8B-B14F-4D97-AF65-F5344CB8AC3E}">
        <p14:creationId xmlns:p14="http://schemas.microsoft.com/office/powerpoint/2010/main" val="3920795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095" y="1820517"/>
            <a:ext cx="5199515" cy="3216966"/>
          </a:xfrm>
          <a:prstGeom prst="rect">
            <a:avLst/>
          </a:prstGeom>
          <a:noFill/>
          <a:ln>
            <a:noFill/>
          </a:ln>
        </p:spPr>
      </p:pic>
      <p:sp>
        <p:nvSpPr>
          <p:cNvPr id="3" name="Rectangle 2"/>
          <p:cNvSpPr/>
          <p:nvPr/>
        </p:nvSpPr>
        <p:spPr>
          <a:xfrm>
            <a:off x="1289304" y="1637637"/>
            <a:ext cx="4690872" cy="3046988"/>
          </a:xfrm>
          <a:prstGeom prst="rect">
            <a:avLst/>
          </a:prstGeom>
        </p:spPr>
        <p:txBody>
          <a:bodyPr wrap="square">
            <a:spAutoFit/>
          </a:bodyPr>
          <a:lstStyle/>
          <a:p>
            <a:r>
              <a:rPr lang="en-US" sz="3200" dirty="0"/>
              <a:t>There are 3 major types of cigars</a:t>
            </a:r>
            <a:r>
              <a:rPr lang="en-US" sz="3200" b="1" dirty="0"/>
              <a:t>: </a:t>
            </a:r>
          </a:p>
          <a:p>
            <a:endParaRPr lang="en-US" sz="3200" b="1" dirty="0"/>
          </a:p>
          <a:p>
            <a:pPr marL="457200" indent="-457200">
              <a:buFont typeface="Arial" panose="020B0604020202020204" pitchFamily="34" charset="0"/>
              <a:buChar char="•"/>
            </a:pPr>
            <a:r>
              <a:rPr lang="en-US" sz="3200" b="1" dirty="0">
                <a:solidFill>
                  <a:schemeClr val="tx2"/>
                </a:solidFill>
              </a:rPr>
              <a:t>Little Cigar</a:t>
            </a:r>
          </a:p>
          <a:p>
            <a:pPr marL="457200" indent="-457200">
              <a:buFont typeface="Arial" panose="020B0604020202020204" pitchFamily="34" charset="0"/>
              <a:buChar char="•"/>
            </a:pPr>
            <a:r>
              <a:rPr lang="en-US" sz="3200" b="1" dirty="0">
                <a:solidFill>
                  <a:schemeClr val="tx2"/>
                </a:solidFill>
              </a:rPr>
              <a:t>Cigarillo</a:t>
            </a:r>
          </a:p>
          <a:p>
            <a:pPr marL="457200" indent="-457200">
              <a:buFont typeface="Arial" panose="020B0604020202020204" pitchFamily="34" charset="0"/>
              <a:buChar char="•"/>
            </a:pPr>
            <a:r>
              <a:rPr lang="en-US" sz="3200" b="1" dirty="0">
                <a:solidFill>
                  <a:schemeClr val="tx2"/>
                </a:solidFill>
              </a:rPr>
              <a:t>Cigar </a:t>
            </a:r>
          </a:p>
        </p:txBody>
      </p:sp>
    </p:spTree>
    <p:extLst>
      <p:ext uri="{BB962C8B-B14F-4D97-AF65-F5344CB8AC3E}">
        <p14:creationId xmlns:p14="http://schemas.microsoft.com/office/powerpoint/2010/main" val="955826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0390" y="1362940"/>
            <a:ext cx="6661801" cy="3691716"/>
          </a:xfrm>
          <a:prstGeom prst="rect">
            <a:avLst/>
          </a:prstGeom>
        </p:spPr>
        <p:txBody>
          <a:bodyPr wrap="square">
            <a:spAutoFit/>
          </a:bodyPr>
          <a:lstStyle/>
          <a:p>
            <a:pPr>
              <a:lnSpc>
                <a:spcPct val="110000"/>
              </a:lnSpc>
            </a:pPr>
            <a:r>
              <a:rPr lang="en-US" sz="2800" dirty="0"/>
              <a:t>Cigars are </a:t>
            </a:r>
            <a:r>
              <a:rPr lang="en-US" sz="2800" b="1" dirty="0">
                <a:solidFill>
                  <a:schemeClr val="tx2"/>
                </a:solidFill>
              </a:rPr>
              <a:t>perceived</a:t>
            </a:r>
            <a:r>
              <a:rPr lang="en-US" sz="2800" dirty="0"/>
              <a:t> as healthier than cigarettes, BUT, the only difference between the two is what they are wrapped in. </a:t>
            </a:r>
          </a:p>
          <a:p>
            <a:pPr>
              <a:lnSpc>
                <a:spcPct val="110000"/>
              </a:lnSpc>
            </a:pPr>
            <a:endParaRPr lang="en-US" sz="2800" dirty="0"/>
          </a:p>
          <a:p>
            <a:pPr lvl="1">
              <a:lnSpc>
                <a:spcPct val="110000"/>
              </a:lnSpc>
            </a:pPr>
            <a:r>
              <a:rPr lang="en-US" sz="2800" b="1" dirty="0">
                <a:solidFill>
                  <a:schemeClr val="tx2"/>
                </a:solidFill>
              </a:rPr>
              <a:t>Cigars: </a:t>
            </a:r>
            <a:r>
              <a:rPr lang="en-US" sz="2800" dirty="0"/>
              <a:t>Wrapped in tobacco </a:t>
            </a:r>
          </a:p>
          <a:p>
            <a:pPr lvl="1">
              <a:lnSpc>
                <a:spcPct val="110000"/>
              </a:lnSpc>
            </a:pPr>
            <a:r>
              <a:rPr lang="en-US" sz="2800" b="1" dirty="0">
                <a:solidFill>
                  <a:schemeClr val="tx2"/>
                </a:solidFill>
              </a:rPr>
              <a:t>Cigarettes: </a:t>
            </a:r>
            <a:r>
              <a:rPr lang="en-US" sz="2800" dirty="0"/>
              <a:t>Wrapped in paper</a:t>
            </a:r>
          </a:p>
          <a:p>
            <a:pPr>
              <a:lnSpc>
                <a:spcPct val="110000"/>
              </a:lnSpc>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8264" y="1577235"/>
            <a:ext cx="3393306" cy="1104488"/>
          </a:xfrm>
          <a:prstGeom prst="rect">
            <a:avLst/>
          </a:prstGeom>
        </p:spPr>
      </p:pic>
      <p:pic>
        <p:nvPicPr>
          <p:cNvPr id="6"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4938" y="3626205"/>
            <a:ext cx="3379964" cy="1100145"/>
          </a:xfrm>
          <a:prstGeom prst="rect">
            <a:avLst/>
          </a:prstGeom>
        </p:spPr>
      </p:pic>
    </p:spTree>
    <p:extLst>
      <p:ext uri="{BB962C8B-B14F-4D97-AF65-F5344CB8AC3E}">
        <p14:creationId xmlns:p14="http://schemas.microsoft.com/office/powerpoint/2010/main" val="3443117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6656" y="2644170"/>
            <a:ext cx="6096000" cy="1569660"/>
          </a:xfrm>
          <a:prstGeom prst="rect">
            <a:avLst/>
          </a:prstGeom>
        </p:spPr>
        <p:txBody>
          <a:bodyPr wrap="square">
            <a:spAutoFit/>
          </a:bodyPr>
          <a:lstStyle/>
          <a:p>
            <a:r>
              <a:rPr lang="en-US" sz="3200" dirty="0"/>
              <a:t>The tobacco industry packages their products to </a:t>
            </a:r>
            <a:r>
              <a:rPr lang="en-US" sz="3200" b="1" dirty="0">
                <a:solidFill>
                  <a:schemeClr val="tx2"/>
                </a:solidFill>
              </a:rPr>
              <a:t>appear</a:t>
            </a:r>
            <a:r>
              <a:rPr lang="en-US" sz="3200" dirty="0"/>
              <a:t> as candy or other sweets. </a:t>
            </a:r>
          </a:p>
        </p:txBody>
      </p:sp>
      <p:pic>
        <p:nvPicPr>
          <p:cNvPr id="5" name="Content Placeholder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5394" y="987553"/>
            <a:ext cx="3394472" cy="4525963"/>
          </a:xfrm>
          <a:prstGeom prst="rect">
            <a:avLst/>
          </a:prstGeom>
        </p:spPr>
      </p:pic>
    </p:spTree>
    <p:extLst>
      <p:ext uri="{BB962C8B-B14F-4D97-AF65-F5344CB8AC3E}">
        <p14:creationId xmlns:p14="http://schemas.microsoft.com/office/powerpoint/2010/main" val="698548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7824" y="1915958"/>
            <a:ext cx="6240550" cy="3539430"/>
          </a:xfrm>
          <a:prstGeom prst="rect">
            <a:avLst/>
          </a:prstGeom>
        </p:spPr>
        <p:txBody>
          <a:bodyPr wrap="square">
            <a:spAutoFit/>
          </a:bodyPr>
          <a:lstStyle/>
          <a:p>
            <a:r>
              <a:rPr lang="en-US" sz="3200" dirty="0"/>
              <a:t>It is common for the tobacco industry to promote their products as </a:t>
            </a:r>
            <a:r>
              <a:rPr lang="en-US" sz="3200" b="1" dirty="0">
                <a:solidFill>
                  <a:schemeClr val="tx2"/>
                </a:solidFill>
              </a:rPr>
              <a:t>affordable.</a:t>
            </a:r>
          </a:p>
          <a:p>
            <a:endParaRPr lang="en-US" sz="3200" b="1" dirty="0">
              <a:solidFill>
                <a:schemeClr val="tx2"/>
              </a:solidFill>
            </a:endParaRPr>
          </a:p>
          <a:p>
            <a:r>
              <a:rPr lang="en-US" sz="3200" dirty="0"/>
              <a:t>They are taxed differently and packaged differently to be less expensive.</a:t>
            </a:r>
          </a:p>
        </p:txBody>
      </p:sp>
      <p:pic>
        <p:nvPicPr>
          <p:cNvPr id="5" name="Content Placeholder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0439" y="1912938"/>
            <a:ext cx="4297561" cy="3223171"/>
          </a:xfrm>
          <a:prstGeom prst="rect">
            <a:avLst/>
          </a:prstGeom>
        </p:spPr>
      </p:pic>
    </p:spTree>
    <p:extLst>
      <p:ext uri="{BB962C8B-B14F-4D97-AF65-F5344CB8AC3E}">
        <p14:creationId xmlns:p14="http://schemas.microsoft.com/office/powerpoint/2010/main" val="686598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432264" y="2967335"/>
            <a:ext cx="9878864" cy="923330"/>
          </a:xfrm>
          <a:prstGeom prst="rect">
            <a:avLst/>
          </a:prstGeom>
          <a:noFill/>
        </p:spPr>
        <p:txBody>
          <a:bodyPr wrap="square" rtlCol="0">
            <a:spAutoFit/>
          </a:bodyPr>
          <a:lstStyle/>
          <a:p>
            <a:pPr algn="ctr"/>
            <a:r>
              <a:rPr lang="en-US" sz="5400" dirty="0">
                <a:solidFill>
                  <a:schemeClr val="tx2"/>
                </a:solidFill>
                <a:latin typeface="Arial"/>
                <a:cs typeface="Arial"/>
              </a:rPr>
              <a:t>SMOKELESS TOBACCO</a:t>
            </a:r>
            <a:endParaRPr lang="en-US" sz="5400" b="1" dirty="0">
              <a:solidFill>
                <a:schemeClr val="tx2"/>
              </a:solidFill>
              <a:latin typeface="Arial"/>
              <a:cs typeface="Arial"/>
            </a:endParaRPr>
          </a:p>
        </p:txBody>
      </p:sp>
    </p:spTree>
    <p:extLst>
      <p:ext uri="{BB962C8B-B14F-4D97-AF65-F5344CB8AC3E}">
        <p14:creationId xmlns:p14="http://schemas.microsoft.com/office/powerpoint/2010/main" val="3277913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5881" y="1042415"/>
            <a:ext cx="5210368" cy="2062103"/>
          </a:xfrm>
          <a:prstGeom prst="rect">
            <a:avLst/>
          </a:prstGeom>
        </p:spPr>
        <p:txBody>
          <a:bodyPr wrap="square">
            <a:spAutoFit/>
          </a:bodyPr>
          <a:lstStyle/>
          <a:p>
            <a:r>
              <a:rPr lang="en-US" sz="3200" dirty="0"/>
              <a:t>Smokeless tobacco products are </a:t>
            </a:r>
            <a:r>
              <a:rPr lang="en-US" sz="3200" b="1" dirty="0">
                <a:solidFill>
                  <a:schemeClr val="tx2"/>
                </a:solidFill>
              </a:rPr>
              <a:t>equally</a:t>
            </a:r>
            <a:r>
              <a:rPr lang="en-US" sz="3200" dirty="0">
                <a:solidFill>
                  <a:schemeClr val="tx2"/>
                </a:solidFill>
              </a:rPr>
              <a:t> </a:t>
            </a:r>
            <a:r>
              <a:rPr lang="en-US" sz="3200" dirty="0"/>
              <a:t>as addictive as traditional tobacco products.</a:t>
            </a:r>
          </a:p>
        </p:txBody>
      </p:sp>
      <p:pic>
        <p:nvPicPr>
          <p:cNvPr id="5" name="Picture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3443" y="3429000"/>
            <a:ext cx="7257349" cy="3058454"/>
          </a:xfrm>
          <a:prstGeom prst="rect">
            <a:avLst/>
          </a:prstGeom>
          <a:noFill/>
          <a:ln>
            <a:noFill/>
          </a:ln>
        </p:spPr>
      </p:pic>
    </p:spTree>
    <p:extLst>
      <p:ext uri="{BB962C8B-B14F-4D97-AF65-F5344CB8AC3E}">
        <p14:creationId xmlns:p14="http://schemas.microsoft.com/office/powerpoint/2010/main" val="1996362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3815" y="715061"/>
            <a:ext cx="7845553" cy="4222310"/>
          </a:xfrm>
          <a:prstGeom prst="rect">
            <a:avLst/>
          </a:prstGeom>
        </p:spPr>
        <p:txBody>
          <a:bodyPr wrap="square">
            <a:spAutoFit/>
          </a:bodyPr>
          <a:lstStyle/>
          <a:p>
            <a:pPr marL="457200" indent="-457200">
              <a:lnSpc>
                <a:spcPct val="120000"/>
              </a:lnSpc>
              <a:buFont typeface="Arial" panose="020B0604020202020204" pitchFamily="34" charset="0"/>
              <a:buChar char="•"/>
            </a:pPr>
            <a:r>
              <a:rPr lang="en-US" sz="2600" dirty="0"/>
              <a:t>Smokeless tobacco products deliver </a:t>
            </a:r>
            <a:r>
              <a:rPr lang="en-US" sz="2600" b="1" dirty="0">
                <a:solidFill>
                  <a:schemeClr val="tx2"/>
                </a:solidFill>
              </a:rPr>
              <a:t>more nicotine</a:t>
            </a:r>
            <a:r>
              <a:rPr lang="en-US" sz="2600" dirty="0"/>
              <a:t> in a shorter time span.</a:t>
            </a:r>
          </a:p>
          <a:p>
            <a:pPr marL="457200" indent="-457200">
              <a:lnSpc>
                <a:spcPct val="120000"/>
              </a:lnSpc>
              <a:buFont typeface="Arial" panose="020B0604020202020204" pitchFamily="34" charset="0"/>
              <a:buChar char="•"/>
            </a:pPr>
            <a:endParaRPr lang="en-US" sz="900" dirty="0"/>
          </a:p>
          <a:p>
            <a:pPr marL="457200" indent="-457200">
              <a:lnSpc>
                <a:spcPct val="120000"/>
              </a:lnSpc>
              <a:buFont typeface="Arial" panose="020B0604020202020204" pitchFamily="34" charset="0"/>
              <a:buChar char="•"/>
            </a:pPr>
            <a:r>
              <a:rPr lang="en-US" sz="2600" dirty="0"/>
              <a:t>Smokeless tobacco causes </a:t>
            </a:r>
            <a:r>
              <a:rPr lang="en-US" sz="2600" b="1" dirty="0">
                <a:solidFill>
                  <a:schemeClr val="tx2"/>
                </a:solidFill>
              </a:rPr>
              <a:t>tooth decay</a:t>
            </a:r>
            <a:r>
              <a:rPr lang="en-US" sz="2600" b="1" dirty="0"/>
              <a:t>.</a:t>
            </a:r>
          </a:p>
          <a:p>
            <a:pPr marL="457200" indent="-457200">
              <a:lnSpc>
                <a:spcPct val="120000"/>
              </a:lnSpc>
              <a:buFont typeface="Arial" panose="020B0604020202020204" pitchFamily="34" charset="0"/>
              <a:buChar char="•"/>
            </a:pPr>
            <a:r>
              <a:rPr lang="en-US" sz="2600" dirty="0"/>
              <a:t>Over 70% of smokeless tobacco users suffer from the </a:t>
            </a:r>
            <a:r>
              <a:rPr lang="en-US" sz="2600" b="1" dirty="0">
                <a:solidFill>
                  <a:schemeClr val="tx2"/>
                </a:solidFill>
              </a:rPr>
              <a:t>disease</a:t>
            </a:r>
            <a:r>
              <a:rPr lang="en-US" sz="2600" dirty="0"/>
              <a:t> Leukoplakia.</a:t>
            </a:r>
          </a:p>
          <a:p>
            <a:pPr marL="457200" indent="-457200">
              <a:lnSpc>
                <a:spcPct val="120000"/>
              </a:lnSpc>
              <a:buFont typeface="Arial" panose="020B0604020202020204" pitchFamily="34" charset="0"/>
              <a:buChar char="•"/>
            </a:pPr>
            <a:endParaRPr lang="en-US" sz="900" dirty="0"/>
          </a:p>
          <a:p>
            <a:pPr marL="457200" indent="-457200">
              <a:lnSpc>
                <a:spcPct val="120000"/>
              </a:lnSpc>
              <a:buFont typeface="Arial" panose="020B0604020202020204" pitchFamily="34" charset="0"/>
              <a:buChar char="•"/>
            </a:pPr>
            <a:r>
              <a:rPr lang="en-US" sz="2600" dirty="0"/>
              <a:t>Chewing tobacco, dip, and snuff have been linked with esophageal, mouth, and pancreatic </a:t>
            </a:r>
            <a:r>
              <a:rPr lang="en-US" sz="2600" b="1" dirty="0">
                <a:solidFill>
                  <a:schemeClr val="tx2"/>
                </a:solidFill>
              </a:rPr>
              <a:t>cancer</a:t>
            </a:r>
            <a:r>
              <a:rPr lang="en-US" sz="2600" b="1" dirty="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9368" y="1057247"/>
            <a:ext cx="1863123" cy="1838282"/>
          </a:xfrm>
          <a:prstGeom prst="rect">
            <a:avLst/>
          </a:prstGeom>
        </p:spPr>
      </p:pic>
      <p:pic>
        <p:nvPicPr>
          <p:cNvPr id="6" name="Content Placeholder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4104" y="4571611"/>
            <a:ext cx="2610527" cy="1766456"/>
          </a:xfrm>
          <a:prstGeom prst="rect">
            <a:avLst/>
          </a:prstGeom>
        </p:spPr>
      </p:pic>
    </p:spTree>
    <p:extLst>
      <p:ext uri="{BB962C8B-B14F-4D97-AF65-F5344CB8AC3E}">
        <p14:creationId xmlns:p14="http://schemas.microsoft.com/office/powerpoint/2010/main" val="882331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0537" y="2068271"/>
            <a:ext cx="7139418" cy="2554545"/>
          </a:xfrm>
          <a:prstGeom prst="rect">
            <a:avLst/>
          </a:prstGeom>
        </p:spPr>
        <p:txBody>
          <a:bodyPr wrap="square">
            <a:spAutoFit/>
          </a:bodyPr>
          <a:lstStyle/>
          <a:p>
            <a:r>
              <a:rPr lang="en-US" sz="3200" dirty="0"/>
              <a:t>Some smokeless tobacco products are also </a:t>
            </a:r>
            <a:r>
              <a:rPr lang="en-US" sz="3200" b="1" dirty="0">
                <a:solidFill>
                  <a:schemeClr val="tx2"/>
                </a:solidFill>
              </a:rPr>
              <a:t>spitless</a:t>
            </a:r>
            <a:r>
              <a:rPr lang="en-US" sz="3200" b="1" dirty="0"/>
              <a:t>, </a:t>
            </a:r>
            <a:r>
              <a:rPr lang="en-US" sz="3200" dirty="0"/>
              <a:t>making them more convenient to use.  But they still contain the highly addictive ingredient, nicotine.</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29584" y="2519067"/>
            <a:ext cx="2429271" cy="210374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366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DEBDFE-8298-4A70-9D07-390A5F8431CF}"/>
              </a:ext>
            </a:extLst>
          </p:cNvPr>
          <p:cNvSpPr/>
          <p:nvPr/>
        </p:nvSpPr>
        <p:spPr>
          <a:xfrm>
            <a:off x="947928" y="1054748"/>
            <a:ext cx="10296144" cy="5727189"/>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386333" y="112828"/>
            <a:ext cx="3419334" cy="769441"/>
          </a:xfrm>
          <a:prstGeom prst="rect">
            <a:avLst/>
          </a:prstGeom>
        </p:spPr>
        <p:txBody>
          <a:bodyPr wrap="none">
            <a:spAutoFit/>
          </a:bodyPr>
          <a:lstStyle/>
          <a:p>
            <a:r>
              <a:rPr lang="en-US" sz="4400" dirty="0">
                <a:solidFill>
                  <a:schemeClr val="bg1"/>
                </a:solidFill>
                <a:latin typeface="Arial Black" panose="020B0A04020102020204" pitchFamily="34" charset="0"/>
              </a:rPr>
              <a:t>SUMMARY</a:t>
            </a:r>
          </a:p>
        </p:txBody>
      </p:sp>
      <p:sp>
        <p:nvSpPr>
          <p:cNvPr id="3" name="Rectangle 2"/>
          <p:cNvSpPr/>
          <p:nvPr/>
        </p:nvSpPr>
        <p:spPr>
          <a:xfrm>
            <a:off x="1407140" y="1233057"/>
            <a:ext cx="9739396" cy="5370573"/>
          </a:xfrm>
          <a:prstGeom prst="rect">
            <a:avLst/>
          </a:prstGeom>
        </p:spPr>
        <p:txBody>
          <a:bodyPr wrap="square">
            <a:spAutoFit/>
          </a:bodyPr>
          <a:lstStyle/>
          <a:p>
            <a:pPr marL="457200" indent="-457200">
              <a:lnSpc>
                <a:spcPct val="120000"/>
              </a:lnSpc>
              <a:buFont typeface="Arial" panose="020B0604020202020204" pitchFamily="34" charset="0"/>
              <a:buChar char="•"/>
            </a:pPr>
            <a:r>
              <a:rPr lang="en-US" sz="2400" dirty="0"/>
              <a:t>All tobacco related products contain nicotine.</a:t>
            </a:r>
          </a:p>
          <a:p>
            <a:pPr marL="457200" indent="-457200">
              <a:lnSpc>
                <a:spcPct val="120000"/>
              </a:lnSpc>
              <a:buFont typeface="Arial" panose="020B0604020202020204" pitchFamily="34" charset="0"/>
              <a:buChar char="•"/>
            </a:pPr>
            <a:r>
              <a:rPr lang="en-US" sz="2400" dirty="0"/>
              <a:t>The nicotine in cigarettes and other products is highly addictive. </a:t>
            </a:r>
          </a:p>
          <a:p>
            <a:pPr marL="457200" indent="-457200">
              <a:lnSpc>
                <a:spcPct val="120000"/>
              </a:lnSpc>
              <a:buFont typeface="Arial" panose="020B0604020202020204" pitchFamily="34" charset="0"/>
              <a:buChar char="•"/>
            </a:pPr>
            <a:r>
              <a:rPr lang="en-US" sz="2400" dirty="0"/>
              <a:t>E-cigs, hookah, cigars, and smokeless tobacco products contain toxic chemicals, including nicotine.</a:t>
            </a:r>
          </a:p>
          <a:p>
            <a:pPr marL="457200" indent="-457200">
              <a:lnSpc>
                <a:spcPct val="120000"/>
              </a:lnSpc>
              <a:buFont typeface="Arial" panose="020B0604020202020204" pitchFamily="34" charset="0"/>
              <a:buChar char="•"/>
            </a:pPr>
            <a:r>
              <a:rPr lang="en-US" sz="2400" dirty="0"/>
              <a:t>Vaping mist contains harmful chemicals.</a:t>
            </a:r>
          </a:p>
          <a:p>
            <a:pPr marL="457200" indent="-457200">
              <a:lnSpc>
                <a:spcPct val="120000"/>
              </a:lnSpc>
              <a:buFont typeface="Arial" panose="020B0604020202020204" pitchFamily="34" charset="0"/>
              <a:buChar char="•"/>
            </a:pPr>
            <a:r>
              <a:rPr lang="en-US" sz="2400" dirty="0"/>
              <a:t>E-cigs can also cause injuries through battery explosions. </a:t>
            </a:r>
          </a:p>
          <a:p>
            <a:pPr marL="457200" indent="-457200">
              <a:lnSpc>
                <a:spcPct val="120000"/>
              </a:lnSpc>
              <a:buFont typeface="Arial" panose="020B0604020202020204" pitchFamily="34" charset="0"/>
              <a:buChar char="•"/>
            </a:pPr>
            <a:r>
              <a:rPr lang="en-US" sz="2400" dirty="0"/>
              <a:t>Tobacco companies product packaging makes them appear healthy and safe.</a:t>
            </a:r>
          </a:p>
          <a:p>
            <a:pPr marL="457200" indent="-457200">
              <a:lnSpc>
                <a:spcPct val="120000"/>
              </a:lnSpc>
              <a:buFont typeface="Arial" panose="020B0604020202020204" pitchFamily="34" charset="0"/>
              <a:buChar char="•"/>
            </a:pPr>
            <a:r>
              <a:rPr lang="en-US" sz="2400" dirty="0"/>
              <a:t>Candy flavors only mask the bitter taste and harmful effects of tobacco products.</a:t>
            </a:r>
          </a:p>
          <a:p>
            <a:pPr marL="457200" indent="-457200">
              <a:lnSpc>
                <a:spcPct val="120000"/>
              </a:lnSpc>
              <a:buFont typeface="Arial" panose="020B0604020202020204" pitchFamily="34" charset="0"/>
              <a:buChar char="•"/>
            </a:pPr>
            <a:r>
              <a:rPr lang="en-US" sz="2400" dirty="0"/>
              <a:t>There is </a:t>
            </a:r>
            <a:r>
              <a:rPr lang="en-US" sz="2400" b="1" dirty="0"/>
              <a:t>NO</a:t>
            </a:r>
            <a:r>
              <a:rPr lang="en-US" sz="2400" dirty="0"/>
              <a:t> safe way to use the tobacco products reviewed in this presentation.</a:t>
            </a:r>
          </a:p>
        </p:txBody>
      </p:sp>
    </p:spTree>
    <p:extLst>
      <p:ext uri="{BB962C8B-B14F-4D97-AF65-F5344CB8AC3E}">
        <p14:creationId xmlns:p14="http://schemas.microsoft.com/office/powerpoint/2010/main" val="3220462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830C-48F3-4DF4-9DD9-7737B2781C7F}"/>
              </a:ext>
            </a:extLst>
          </p:cNvPr>
          <p:cNvSpPr>
            <a:spLocks noGrp="1"/>
          </p:cNvSpPr>
          <p:nvPr>
            <p:ph type="title"/>
          </p:nvPr>
        </p:nvSpPr>
        <p:spPr/>
        <p:txBody>
          <a:bodyPr>
            <a:noAutofit/>
          </a:bodyPr>
          <a:lstStyle/>
          <a:p>
            <a:r>
              <a:rPr lang="en-US" sz="8000" dirty="0"/>
              <a:t>Cigarettes</a:t>
            </a:r>
          </a:p>
        </p:txBody>
      </p:sp>
    </p:spTree>
    <p:extLst>
      <p:ext uri="{BB962C8B-B14F-4D97-AF65-F5344CB8AC3E}">
        <p14:creationId xmlns:p14="http://schemas.microsoft.com/office/powerpoint/2010/main" val="615726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6B4D96-9782-4F25-8E97-13F84243353E}"/>
              </a:ext>
            </a:extLst>
          </p:cNvPr>
          <p:cNvSpPr txBox="1"/>
          <p:nvPr/>
        </p:nvSpPr>
        <p:spPr>
          <a:xfrm>
            <a:off x="1337481" y="675986"/>
            <a:ext cx="9867331" cy="6494085"/>
          </a:xfrm>
          <a:prstGeom prst="rect">
            <a:avLst/>
          </a:prstGeom>
          <a:noFill/>
        </p:spPr>
        <p:txBody>
          <a:bodyPr wrap="square" rtlCol="0">
            <a:spAutoFit/>
          </a:bodyPr>
          <a:lstStyle/>
          <a:p>
            <a:r>
              <a:rPr lang="en-US" sz="3200" dirty="0">
                <a:solidFill>
                  <a:schemeClr val="bg1"/>
                </a:solidFill>
              </a:rPr>
              <a:t>Resources</a:t>
            </a:r>
          </a:p>
          <a:p>
            <a:pPr fontAlgn="base"/>
            <a:r>
              <a:rPr lang="en-US" sz="2400" u="sng" dirty="0">
                <a:solidFill>
                  <a:schemeClr val="bg1"/>
                </a:solidFill>
                <a:hlinkClick r:id="rId3">
                  <a:extLst>
                    <a:ext uri="{A12FA001-AC4F-418D-AE19-62706E023703}">
                      <ahyp:hlinkClr xmlns:ahyp="http://schemas.microsoft.com/office/drawing/2018/hyperlinkcolor" val="tx"/>
                    </a:ext>
                  </a:extLst>
                </a:hlinkClick>
              </a:rPr>
              <a:t>https://www.cdc.gov/tobacco/</a:t>
            </a:r>
            <a:r>
              <a:rPr lang="en-US" sz="2400" dirty="0">
                <a:solidFill>
                  <a:schemeClr val="bg1"/>
                </a:solidFill>
              </a:rPr>
              <a:t> </a:t>
            </a:r>
          </a:p>
          <a:p>
            <a:pPr fontAlgn="base"/>
            <a:r>
              <a:rPr lang="en-US" sz="2400" dirty="0">
                <a:solidFill>
                  <a:schemeClr val="bg1"/>
                </a:solidFill>
              </a:rPr>
              <a:t> </a:t>
            </a:r>
          </a:p>
          <a:p>
            <a:pPr fontAlgn="base"/>
            <a:r>
              <a:rPr lang="en-US" sz="2400" u="sng" dirty="0">
                <a:solidFill>
                  <a:schemeClr val="bg1"/>
                </a:solidFill>
                <a:hlinkClick r:id="rId4">
                  <a:extLst>
                    <a:ext uri="{A12FA001-AC4F-418D-AE19-62706E023703}">
                      <ahyp:hlinkClr xmlns:ahyp="http://schemas.microsoft.com/office/drawing/2018/hyperlinkcolor" val="tx"/>
                    </a:ext>
                  </a:extLst>
                </a:hlinkClick>
              </a:rPr>
              <a:t>https://www.cdc.gov/tobacco/basic_information/e-cigarettes/Quick-Facts-on-the-Risks-of-E-cigarettes-for-Kids-Teens-and-Young-Adults.html</a:t>
            </a:r>
            <a:r>
              <a:rPr lang="en-US" sz="2400" dirty="0">
                <a:solidFill>
                  <a:schemeClr val="bg1"/>
                </a:solidFill>
              </a:rPr>
              <a:t> </a:t>
            </a:r>
          </a:p>
          <a:p>
            <a:pPr fontAlgn="base"/>
            <a:r>
              <a:rPr lang="en-US" sz="2400" dirty="0">
                <a:solidFill>
                  <a:schemeClr val="bg1"/>
                </a:solidFill>
              </a:rPr>
              <a:t> </a:t>
            </a:r>
          </a:p>
          <a:p>
            <a:pPr fontAlgn="base"/>
            <a:r>
              <a:rPr lang="en-US" sz="2400" u="sng" dirty="0">
                <a:solidFill>
                  <a:schemeClr val="bg1"/>
                </a:solidFill>
                <a:hlinkClick r:id="rId5">
                  <a:extLst>
                    <a:ext uri="{A12FA001-AC4F-418D-AE19-62706E023703}">
                      <ahyp:hlinkClr xmlns:ahyp="http://schemas.microsoft.com/office/drawing/2018/hyperlinkcolor" val="tx"/>
                    </a:ext>
                  </a:extLst>
                </a:hlinkClick>
              </a:rPr>
              <a:t>https://www.fda.gov/tobacco-products/ctp-newsroom/how-are-non-combusted-cigarettes-sometimes-called-heat-not-burn-products-different-e-cigarettes-and</a:t>
            </a:r>
            <a:r>
              <a:rPr lang="en-US" sz="2400" dirty="0">
                <a:solidFill>
                  <a:schemeClr val="bg1"/>
                </a:solidFill>
              </a:rPr>
              <a:t> </a:t>
            </a:r>
          </a:p>
          <a:p>
            <a:pPr fontAlgn="base"/>
            <a:r>
              <a:rPr lang="en-US" sz="2400" dirty="0">
                <a:solidFill>
                  <a:schemeClr val="bg1"/>
                </a:solidFill>
              </a:rPr>
              <a:t> </a:t>
            </a:r>
          </a:p>
          <a:p>
            <a:pPr fontAlgn="base"/>
            <a:r>
              <a:rPr lang="en-US" sz="2400" u="sng" dirty="0">
                <a:solidFill>
                  <a:schemeClr val="bg1"/>
                </a:solidFill>
                <a:hlinkClick r:id="rId6">
                  <a:extLst>
                    <a:ext uri="{A12FA001-AC4F-418D-AE19-62706E023703}">
                      <ahyp:hlinkClr xmlns:ahyp="http://schemas.microsoft.com/office/drawing/2018/hyperlinkcolor" val="tx"/>
                    </a:ext>
                  </a:extLst>
                </a:hlinkClick>
              </a:rPr>
              <a:t>https://teens.drugabuse.gov/drug-facts/tobacco-nicotine-e-cigarettes</a:t>
            </a:r>
            <a:r>
              <a:rPr lang="en-US" sz="2400" dirty="0">
                <a:solidFill>
                  <a:schemeClr val="bg1"/>
                </a:solidFill>
              </a:rPr>
              <a:t> </a:t>
            </a:r>
          </a:p>
          <a:p>
            <a:pPr fontAlgn="base"/>
            <a:endParaRPr lang="en-US" sz="2400" dirty="0">
              <a:solidFill>
                <a:schemeClr val="bg1"/>
              </a:solidFill>
            </a:endParaRPr>
          </a:p>
          <a:p>
            <a:pPr fontAlgn="base"/>
            <a:r>
              <a:rPr lang="en-US" sz="2400" dirty="0">
                <a:solidFill>
                  <a:schemeClr val="bg1"/>
                </a:solidFill>
                <a:hlinkClick r:id="rId7">
                  <a:extLst>
                    <a:ext uri="{A12FA001-AC4F-418D-AE19-62706E023703}">
                      <ahyp:hlinkClr xmlns:ahyp="http://schemas.microsoft.com/office/drawing/2018/hyperlinkcolor" val="tx"/>
                    </a:ext>
                  </a:extLst>
                </a:hlinkClick>
              </a:rPr>
              <a:t>www.vfhy.org</a:t>
            </a:r>
            <a:endParaRPr lang="en-US" sz="2400" dirty="0">
              <a:solidFill>
                <a:schemeClr val="bg1"/>
              </a:solidFill>
            </a:endParaRPr>
          </a:p>
          <a:p>
            <a:pPr fontAlgn="base"/>
            <a:endParaRPr lang="en-US" sz="2400" dirty="0">
              <a:solidFill>
                <a:schemeClr val="bg1"/>
              </a:solidFill>
            </a:endParaRPr>
          </a:p>
          <a:p>
            <a:pPr fontAlgn="base"/>
            <a:endParaRPr lang="en-US" sz="2400" dirty="0">
              <a:solidFill>
                <a:schemeClr val="bg1"/>
              </a:solidFill>
            </a:endParaRPr>
          </a:p>
        </p:txBody>
      </p:sp>
    </p:spTree>
    <p:extLst>
      <p:ext uri="{BB962C8B-B14F-4D97-AF65-F5344CB8AC3E}">
        <p14:creationId xmlns:p14="http://schemas.microsoft.com/office/powerpoint/2010/main" val="642944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9C78E-C239-4AD2-8191-5859CD22B37B}"/>
              </a:ext>
            </a:extLst>
          </p:cNvPr>
          <p:cNvSpPr>
            <a:spLocks noGrp="1"/>
          </p:cNvSpPr>
          <p:nvPr>
            <p:ph type="title"/>
          </p:nvPr>
        </p:nvSpPr>
        <p:spPr/>
        <p:txBody>
          <a:bodyPr/>
          <a:lstStyle/>
          <a:p>
            <a:r>
              <a:rPr lang="en-US" dirty="0"/>
              <a:t>Standards of Learning: Grade 6</a:t>
            </a:r>
          </a:p>
        </p:txBody>
      </p:sp>
      <p:sp>
        <p:nvSpPr>
          <p:cNvPr id="3" name="Content Placeholder 2">
            <a:extLst>
              <a:ext uri="{FF2B5EF4-FFF2-40B4-BE49-F238E27FC236}">
                <a16:creationId xmlns:a16="http://schemas.microsoft.com/office/drawing/2014/main" id="{77472AD0-522E-4BA3-80D7-918C9D124D53}"/>
              </a:ext>
            </a:extLst>
          </p:cNvPr>
          <p:cNvSpPr>
            <a:spLocks noGrp="1"/>
          </p:cNvSpPr>
          <p:nvPr>
            <p:ph idx="1"/>
          </p:nvPr>
        </p:nvSpPr>
        <p:spPr>
          <a:xfrm>
            <a:off x="789504" y="2091212"/>
            <a:ext cx="9814806" cy="4418769"/>
          </a:xfrm>
        </p:spPr>
        <p:txBody>
          <a:bodyPr>
            <a:normAutofit/>
          </a:bodyPr>
          <a:lstStyle/>
          <a:p>
            <a:pPr marL="0" indent="0">
              <a:buNone/>
            </a:pPr>
            <a:r>
              <a:rPr lang="en-US" dirty="0"/>
              <a:t>Healthy Decisions</a:t>
            </a:r>
          </a:p>
          <a:p>
            <a:pPr marL="0" lvl="0" indent="0">
              <a:buNone/>
            </a:pPr>
            <a:r>
              <a:rPr lang="en-US" dirty="0"/>
              <a:t>6.2 The student will describe the influence of family, peers, and media on personal health decisions.</a:t>
            </a:r>
          </a:p>
          <a:p>
            <a:pPr marL="0" indent="0">
              <a:buNone/>
            </a:pPr>
            <a:r>
              <a:rPr lang="en-US" dirty="0"/>
              <a:t>d. Identify the benefits of a tobacco-free environment.</a:t>
            </a:r>
          </a:p>
          <a:p>
            <a:pPr mar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indent="0">
              <a:buNone/>
            </a:pPr>
            <a:endParaRPr lang="en-US" dirty="0"/>
          </a:p>
        </p:txBody>
      </p:sp>
    </p:spTree>
    <p:extLst>
      <p:ext uri="{BB962C8B-B14F-4D97-AF65-F5344CB8AC3E}">
        <p14:creationId xmlns:p14="http://schemas.microsoft.com/office/powerpoint/2010/main" val="3825922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09C9-F58B-4127-94DF-6444B8FD7CB8}"/>
              </a:ext>
            </a:extLst>
          </p:cNvPr>
          <p:cNvSpPr>
            <a:spLocks noGrp="1"/>
          </p:cNvSpPr>
          <p:nvPr>
            <p:ph type="title"/>
          </p:nvPr>
        </p:nvSpPr>
        <p:spPr/>
        <p:txBody>
          <a:bodyPr/>
          <a:lstStyle/>
          <a:p>
            <a:r>
              <a:rPr lang="en-US" dirty="0"/>
              <a:t>Standards of Learning: Grade 7</a:t>
            </a:r>
          </a:p>
        </p:txBody>
      </p:sp>
      <p:sp>
        <p:nvSpPr>
          <p:cNvPr id="3" name="Content Placeholder 2">
            <a:extLst>
              <a:ext uri="{FF2B5EF4-FFF2-40B4-BE49-F238E27FC236}">
                <a16:creationId xmlns:a16="http://schemas.microsoft.com/office/drawing/2014/main" id="{90E0F4EE-85C0-4F1A-B060-0931F594743D}"/>
              </a:ext>
            </a:extLst>
          </p:cNvPr>
          <p:cNvSpPr>
            <a:spLocks noGrp="1"/>
          </p:cNvSpPr>
          <p:nvPr>
            <p:ph idx="1"/>
          </p:nvPr>
        </p:nvSpPr>
        <p:spPr>
          <a:xfrm>
            <a:off x="680321" y="2336873"/>
            <a:ext cx="10156001" cy="4364178"/>
          </a:xfrm>
        </p:spPr>
        <p:txBody>
          <a:bodyPr>
            <a:normAutofit fontScale="85000" lnSpcReduction="20000"/>
          </a:bodyPr>
          <a:lstStyle/>
          <a:p>
            <a:pPr marL="0" indent="0">
              <a:buNone/>
            </a:pPr>
            <a:r>
              <a:rPr lang="en-US" dirty="0"/>
              <a:t>Essential Health Concepts</a:t>
            </a:r>
          </a:p>
          <a:p>
            <a:pPr marL="0" lvl="0" indent="0">
              <a:buNone/>
            </a:pPr>
            <a:r>
              <a:rPr lang="en-US" dirty="0"/>
              <a:t>7.1 The student will identify and explain essential health concepts to understand personal health.</a:t>
            </a:r>
          </a:p>
          <a:p>
            <a:pPr marL="514350" indent="-514350">
              <a:buAutoNum type="romanLcPeriod"/>
            </a:pPr>
            <a:r>
              <a:rPr lang="en-US" dirty="0"/>
              <a:t>Explain the link between addiction to alcohol, tobacco, and other drugs, chronic disease, and engaging in risky behaviors.</a:t>
            </a:r>
          </a:p>
          <a:p>
            <a:pPr marL="0" indent="0">
              <a:buNone/>
            </a:pPr>
            <a:r>
              <a:rPr lang="en-US" dirty="0"/>
              <a:t>m. Recognize harmful and risky behaviors.</a:t>
            </a:r>
          </a:p>
          <a:p>
            <a:pPr marL="0" indent="0">
              <a:buNone/>
            </a:pPr>
            <a:endParaRPr lang="en-US" dirty="0"/>
          </a:p>
          <a:p>
            <a:pPr marL="0" indent="0">
              <a:buNone/>
            </a:pPr>
            <a:r>
              <a:rPr lang="en-US" dirty="0"/>
              <a:t>Healthy Decisions </a:t>
            </a:r>
          </a:p>
          <a:p>
            <a:pPr marL="0" indent="0">
              <a:buNone/>
            </a:pPr>
            <a:r>
              <a:rPr lang="en-US" dirty="0"/>
              <a:t>7.2 The student will use decision-making skills to promote health and personal wellness.</a:t>
            </a:r>
          </a:p>
          <a:p>
            <a:pPr marL="0" lvl="0" indent="0">
              <a:buNone/>
            </a:pPr>
            <a:r>
              <a:rPr lang="en-US" dirty="0"/>
              <a:t>l. Identify consequences of engaging in risky behaviors, to include alcohol, tobacco, and drug use, gang involvement, and imitating gang-related behaviors.</a:t>
            </a:r>
          </a:p>
          <a:p>
            <a:pPr marL="0" lvl="0" indent="0">
              <a:buNone/>
            </a:pPr>
            <a:r>
              <a:rPr lang="en-US" dirty="0"/>
              <a:t>m. Identify strategies for avoiding alcohol, tobacco, inhalants, and other harmful substances.</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77487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C1D28-09FC-405A-B7EB-A91B56173917}"/>
              </a:ext>
            </a:extLst>
          </p:cNvPr>
          <p:cNvSpPr>
            <a:spLocks noGrp="1"/>
          </p:cNvSpPr>
          <p:nvPr>
            <p:ph type="title"/>
          </p:nvPr>
        </p:nvSpPr>
        <p:spPr/>
        <p:txBody>
          <a:bodyPr/>
          <a:lstStyle/>
          <a:p>
            <a:r>
              <a:rPr lang="en-US" dirty="0"/>
              <a:t>Standards of Learning: Grade 8</a:t>
            </a:r>
          </a:p>
        </p:txBody>
      </p:sp>
      <p:sp>
        <p:nvSpPr>
          <p:cNvPr id="3" name="Content Placeholder 2">
            <a:extLst>
              <a:ext uri="{FF2B5EF4-FFF2-40B4-BE49-F238E27FC236}">
                <a16:creationId xmlns:a16="http://schemas.microsoft.com/office/drawing/2014/main" id="{97634C7F-9180-4D11-87F9-F50B657A869E}"/>
              </a:ext>
            </a:extLst>
          </p:cNvPr>
          <p:cNvSpPr>
            <a:spLocks noGrp="1"/>
          </p:cNvSpPr>
          <p:nvPr>
            <p:ph idx="1"/>
          </p:nvPr>
        </p:nvSpPr>
        <p:spPr>
          <a:xfrm>
            <a:off x="680321" y="2063918"/>
            <a:ext cx="10306127" cy="4254996"/>
          </a:xfrm>
        </p:spPr>
        <p:txBody>
          <a:bodyPr>
            <a:normAutofit fontScale="85000" lnSpcReduction="20000"/>
          </a:bodyPr>
          <a:lstStyle/>
          <a:p>
            <a:pPr marL="0" indent="0">
              <a:buNone/>
            </a:pPr>
            <a:r>
              <a:rPr lang="en-US" dirty="0"/>
              <a:t>Essential Health Concepts</a:t>
            </a:r>
          </a:p>
          <a:p>
            <a:pPr marL="0" indent="0">
              <a:buNone/>
            </a:pPr>
            <a:r>
              <a:rPr lang="en-US" dirty="0"/>
              <a:t>8.1 The student will identify and explain essential health concepts to demonstrate an understanding of personal health. </a:t>
            </a:r>
          </a:p>
          <a:p>
            <a:pPr marL="0" lvl="0" indent="0">
              <a:buNone/>
            </a:pPr>
            <a:r>
              <a:rPr lang="en-US" dirty="0" err="1"/>
              <a:t>i</a:t>
            </a:r>
            <a:r>
              <a:rPr lang="en-US" dirty="0"/>
              <a:t>. Describe the short- and long-term health issues related to alcohol, tobacco, and other drug use, including inhalants, marijuana, cocaine, stimulants, methamphetamines, opiates, steroids, and performance-enhancing drugs.</a:t>
            </a:r>
          </a:p>
          <a:p>
            <a:pPr marL="0" lvl="0" indent="0">
              <a:buNone/>
            </a:pPr>
            <a:r>
              <a:rPr lang="en-US" dirty="0"/>
              <a:t>j. Research the signs, symptoms, and causes of addiction.</a:t>
            </a:r>
          </a:p>
          <a:p>
            <a:pPr marL="0" lvl="0" indent="0">
              <a:buNone/>
            </a:pPr>
            <a:r>
              <a:rPr lang="en-US" dirty="0"/>
              <a:t>k. Explain how drugs affect the brain.</a:t>
            </a:r>
          </a:p>
          <a:p>
            <a:pPr marL="0" lvl="0" indent="0">
              <a:buNone/>
            </a:pPr>
            <a:r>
              <a:rPr lang="en-US" dirty="0"/>
              <a:t>l. Describe the relationship between healthy behaviors and cognitive performance.</a:t>
            </a:r>
          </a:p>
          <a:p>
            <a:pPr marL="0" lvl="0" indent="0">
              <a:buNone/>
            </a:pPr>
            <a:endParaRPr lang="en-US" dirty="0"/>
          </a:p>
          <a:p>
            <a:pPr marL="0" lvl="0" indent="0">
              <a:buNone/>
            </a:pPr>
            <a:r>
              <a:rPr lang="en-US" dirty="0"/>
              <a:t>Healthy Decisions</a:t>
            </a:r>
          </a:p>
          <a:p>
            <a:pPr marL="0" lvl="0" indent="0">
              <a:buNone/>
            </a:pPr>
            <a:r>
              <a:rPr lang="en-US" dirty="0"/>
              <a:t>8.2 The student will apply health concepts and skills to the management of personal and family health. </a:t>
            </a:r>
          </a:p>
          <a:p>
            <a:pPr marL="0" indent="0">
              <a:buNone/>
            </a:pPr>
            <a:r>
              <a:rPr lang="en-US" dirty="0" err="1"/>
              <a:t>i</a:t>
            </a:r>
            <a:r>
              <a:rPr lang="en-US" dirty="0"/>
              <a:t>. Explain why most teenagers do not use alcohol, tobacco, or other drugs.</a:t>
            </a:r>
          </a:p>
          <a:p>
            <a:pPr marL="0" indent="0">
              <a:buNone/>
            </a:pPr>
            <a:endParaRPr lang="en-US" dirty="0"/>
          </a:p>
        </p:txBody>
      </p:sp>
    </p:spTree>
    <p:extLst>
      <p:ext uri="{BB962C8B-B14F-4D97-AF65-F5344CB8AC3E}">
        <p14:creationId xmlns:p14="http://schemas.microsoft.com/office/powerpoint/2010/main" val="707158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3EF9A-FC9D-4EBD-84BE-58BE8326227F}"/>
              </a:ext>
            </a:extLst>
          </p:cNvPr>
          <p:cNvSpPr>
            <a:spLocks noGrp="1"/>
          </p:cNvSpPr>
          <p:nvPr>
            <p:ph type="title"/>
          </p:nvPr>
        </p:nvSpPr>
        <p:spPr/>
        <p:txBody>
          <a:bodyPr/>
          <a:lstStyle/>
          <a:p>
            <a:r>
              <a:rPr lang="en-US" dirty="0"/>
              <a:t>Standards of Learning: Grade 9</a:t>
            </a:r>
          </a:p>
        </p:txBody>
      </p:sp>
      <p:sp>
        <p:nvSpPr>
          <p:cNvPr id="3" name="Content Placeholder 2">
            <a:extLst>
              <a:ext uri="{FF2B5EF4-FFF2-40B4-BE49-F238E27FC236}">
                <a16:creationId xmlns:a16="http://schemas.microsoft.com/office/drawing/2014/main" id="{39FF8BE2-ADD9-4E3B-8E41-449BAF3C502E}"/>
              </a:ext>
            </a:extLst>
          </p:cNvPr>
          <p:cNvSpPr>
            <a:spLocks noGrp="1"/>
          </p:cNvSpPr>
          <p:nvPr>
            <p:ph idx="1"/>
          </p:nvPr>
        </p:nvSpPr>
        <p:spPr/>
        <p:txBody>
          <a:bodyPr>
            <a:normAutofit fontScale="85000" lnSpcReduction="10000"/>
          </a:bodyPr>
          <a:lstStyle/>
          <a:p>
            <a:pPr marL="0" indent="0">
              <a:buNone/>
            </a:pPr>
            <a:r>
              <a:rPr lang="en-US" dirty="0"/>
              <a:t>Healthy Decisions</a:t>
            </a:r>
          </a:p>
          <a:p>
            <a:pPr marL="0" indent="0">
              <a:buNone/>
            </a:pPr>
            <a:r>
              <a:rPr lang="en-US" dirty="0"/>
              <a:t>9.2 The student will explain the impact of health risks and identify strategies and resources to limit risk. G. </a:t>
            </a:r>
          </a:p>
          <a:p>
            <a:pPr marL="0" indent="0">
              <a:buNone/>
            </a:pPr>
            <a:r>
              <a:rPr lang="en-US" dirty="0"/>
              <a:t>d. Identify health-related decisions that contribute to heart disease, stroke, diabetes, and other chronic diseases and conditions.</a:t>
            </a:r>
          </a:p>
          <a:p>
            <a:pPr marL="0" indent="0">
              <a:buNone/>
            </a:pPr>
            <a:r>
              <a:rPr lang="en-US" dirty="0"/>
              <a:t>g. Identify common types of cancer, risk factors, and prevention strategies.</a:t>
            </a:r>
          </a:p>
          <a:p>
            <a:pPr marL="0" lvl="0" indent="0">
              <a:buNone/>
            </a:pPr>
            <a:r>
              <a:rPr lang="en-US" dirty="0" err="1"/>
              <a:t>i</a:t>
            </a:r>
            <a:r>
              <a:rPr lang="en-US" dirty="0"/>
              <a:t>. Evaluate the effects of alcohol and other drug use on human body systems, brain function, and behavior, and describe health benefits associated with abstaining from the use of alcohol, tobacco, or other drugs.</a:t>
            </a:r>
          </a:p>
          <a:p>
            <a:pPr marL="0" lvl="0" indent="0">
              <a:buNone/>
            </a:pPr>
            <a:r>
              <a:rPr lang="en-US" dirty="0"/>
              <a:t>j. Develop a set of personal standards to resist the use of alcohol, tobacco, and other harmful substances, and other harmful behaviors. </a:t>
            </a:r>
          </a:p>
          <a:p>
            <a:pPr marL="0" indent="0">
              <a:buNone/>
            </a:pPr>
            <a:endParaRPr lang="en-US" dirty="0"/>
          </a:p>
        </p:txBody>
      </p:sp>
    </p:spTree>
    <p:extLst>
      <p:ext uri="{BB962C8B-B14F-4D97-AF65-F5344CB8AC3E}">
        <p14:creationId xmlns:p14="http://schemas.microsoft.com/office/powerpoint/2010/main" val="295730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8E9BA-C1E6-4F17-ADDD-A736648F2AB8}"/>
              </a:ext>
            </a:extLst>
          </p:cNvPr>
          <p:cNvSpPr>
            <a:spLocks noGrp="1"/>
          </p:cNvSpPr>
          <p:nvPr>
            <p:ph type="title"/>
          </p:nvPr>
        </p:nvSpPr>
        <p:spPr/>
        <p:txBody>
          <a:bodyPr/>
          <a:lstStyle/>
          <a:p>
            <a:r>
              <a:rPr lang="en-US" dirty="0"/>
              <a:t>Standards of Learning: Grade 10</a:t>
            </a:r>
          </a:p>
        </p:txBody>
      </p:sp>
      <p:sp>
        <p:nvSpPr>
          <p:cNvPr id="3" name="Content Placeholder 2">
            <a:extLst>
              <a:ext uri="{FF2B5EF4-FFF2-40B4-BE49-F238E27FC236}">
                <a16:creationId xmlns:a16="http://schemas.microsoft.com/office/drawing/2014/main" id="{35BFCB25-135A-41D1-A846-1D17565EDF46}"/>
              </a:ext>
            </a:extLst>
          </p:cNvPr>
          <p:cNvSpPr>
            <a:spLocks noGrp="1"/>
          </p:cNvSpPr>
          <p:nvPr>
            <p:ph idx="1"/>
          </p:nvPr>
        </p:nvSpPr>
        <p:spPr/>
        <p:txBody>
          <a:bodyPr/>
          <a:lstStyle/>
          <a:p>
            <a:pPr marL="0" indent="0">
              <a:buNone/>
            </a:pPr>
            <a:r>
              <a:rPr lang="en-US" dirty="0"/>
              <a:t>Essential Health Concepts</a:t>
            </a:r>
          </a:p>
          <a:p>
            <a:pPr marL="0" indent="0">
              <a:buNone/>
            </a:pPr>
            <a:r>
              <a:rPr lang="en-US" dirty="0"/>
              <a:t>10.1</a:t>
            </a:r>
          </a:p>
          <a:p>
            <a:pPr marL="0" lvl="0" indent="0">
              <a:buNone/>
            </a:pPr>
            <a:r>
              <a:rPr lang="en-US" dirty="0"/>
              <a:t>g. Research trends in teen use/abuse of alcohol, tobacco, and other drugs and their impact on the community.</a:t>
            </a:r>
          </a:p>
          <a:p>
            <a:pPr marL="0" lvl="0" indent="0">
              <a:buNone/>
            </a:pPr>
            <a:r>
              <a:rPr lang="en-US" dirty="0"/>
              <a:t>h. Evaluate the causal relationship between tobacco, alcohol, inhalant, and other drug use and chronic disease.</a:t>
            </a:r>
          </a:p>
          <a:p>
            <a:pPr marL="0" indent="0">
              <a:buNone/>
            </a:pPr>
            <a:endParaRPr lang="en-US" dirty="0"/>
          </a:p>
        </p:txBody>
      </p:sp>
    </p:spTree>
    <p:extLst>
      <p:ext uri="{BB962C8B-B14F-4D97-AF65-F5344CB8AC3E}">
        <p14:creationId xmlns:p14="http://schemas.microsoft.com/office/powerpoint/2010/main" val="4271377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BAD2DC-B0F3-4CD9-A75B-A4E90568858A}"/>
              </a:ext>
            </a:extLst>
          </p:cNvPr>
          <p:cNvSpPr txBox="1"/>
          <p:nvPr/>
        </p:nvSpPr>
        <p:spPr>
          <a:xfrm>
            <a:off x="1126272" y="1228397"/>
            <a:ext cx="6913756"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t>The tobacco in cigarettes contains nicotine – the addictive ingredient in all tobacco related products.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Nicotine addiction symptoms can occur in just weeks after smoking begins.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1/3 of youth that try smoking become daily users.</a:t>
            </a:r>
          </a:p>
          <a:p>
            <a:endParaRPr lang="en-US" sz="2800" dirty="0"/>
          </a:p>
        </p:txBody>
      </p:sp>
    </p:spTree>
    <p:extLst>
      <p:ext uri="{BB962C8B-B14F-4D97-AF65-F5344CB8AC3E}">
        <p14:creationId xmlns:p14="http://schemas.microsoft.com/office/powerpoint/2010/main" val="4127977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BFDCF3-0F58-4E7F-A038-E69D81E6E7A4}"/>
              </a:ext>
            </a:extLst>
          </p:cNvPr>
          <p:cNvSpPr txBox="1"/>
          <p:nvPr/>
        </p:nvSpPr>
        <p:spPr>
          <a:xfrm>
            <a:off x="758283" y="791736"/>
            <a:ext cx="7729167" cy="5016758"/>
          </a:xfrm>
          <a:prstGeom prst="rect">
            <a:avLst/>
          </a:prstGeom>
          <a:noFill/>
        </p:spPr>
        <p:txBody>
          <a:bodyPr wrap="none" rtlCol="0">
            <a:spAutoFit/>
          </a:bodyPr>
          <a:lstStyle/>
          <a:p>
            <a:r>
              <a:rPr lang="en-US" sz="3200" dirty="0">
                <a:solidFill>
                  <a:schemeClr val="bg1"/>
                </a:solidFill>
              </a:rPr>
              <a:t>Short Term Effects of Smoking Cigarettes</a:t>
            </a:r>
          </a:p>
          <a:p>
            <a:endParaRPr lang="en-US" sz="2800" dirty="0"/>
          </a:p>
          <a:p>
            <a:pPr marL="457200" indent="-457200">
              <a:buFont typeface="Arial" panose="020B0604020202020204" pitchFamily="34" charset="0"/>
              <a:buChar char="•"/>
            </a:pPr>
            <a:r>
              <a:rPr lang="en-US" sz="2800" dirty="0"/>
              <a:t>Stained teeth &amp; periodontal disease</a:t>
            </a:r>
          </a:p>
          <a:p>
            <a:pPr marL="457200" indent="-457200">
              <a:buFont typeface="Arial" panose="020B0604020202020204" pitchFamily="34" charset="0"/>
              <a:buChar char="•"/>
            </a:pPr>
            <a:r>
              <a:rPr lang="en-US" sz="2800" dirty="0"/>
              <a:t>Chronic coughing</a:t>
            </a:r>
          </a:p>
          <a:p>
            <a:pPr marL="457200" indent="-457200">
              <a:buFont typeface="Arial" panose="020B0604020202020204" pitchFamily="34" charset="0"/>
              <a:buChar char="•"/>
            </a:pPr>
            <a:r>
              <a:rPr lang="en-US" sz="2800" dirty="0"/>
              <a:t>Increased phlegm</a:t>
            </a:r>
          </a:p>
          <a:p>
            <a:pPr marL="457200" indent="-457200">
              <a:buFont typeface="Arial" panose="020B0604020202020204" pitchFamily="34" charset="0"/>
              <a:buChar char="•"/>
            </a:pPr>
            <a:r>
              <a:rPr lang="en-US" sz="2800" dirty="0"/>
              <a:t>Shortness of breath</a:t>
            </a:r>
          </a:p>
          <a:p>
            <a:pPr marL="457200" indent="-457200">
              <a:buFont typeface="Arial" panose="020B0604020202020204" pitchFamily="34" charset="0"/>
              <a:buChar char="•"/>
            </a:pPr>
            <a:r>
              <a:rPr lang="en-US" sz="2800" dirty="0"/>
              <a:t>Hearing loss</a:t>
            </a:r>
          </a:p>
          <a:p>
            <a:pPr marL="457200" indent="-457200">
              <a:buFont typeface="Arial" panose="020B0604020202020204" pitchFamily="34" charset="0"/>
              <a:buChar char="•"/>
            </a:pPr>
            <a:r>
              <a:rPr lang="en-US" sz="2800" dirty="0"/>
              <a:t>Vision problems</a:t>
            </a:r>
          </a:p>
          <a:p>
            <a:pPr marL="457200" indent="-457200">
              <a:buFont typeface="Arial" panose="020B0604020202020204" pitchFamily="34" charset="0"/>
              <a:buChar char="•"/>
            </a:pPr>
            <a:r>
              <a:rPr lang="en-US" sz="2800" dirty="0"/>
              <a:t>Headaches</a:t>
            </a:r>
          </a:p>
          <a:p>
            <a:pPr marL="457200" indent="-457200">
              <a:buFont typeface="Arial" panose="020B0604020202020204" pitchFamily="34" charset="0"/>
              <a:buChar char="•"/>
            </a:pPr>
            <a:r>
              <a:rPr lang="en-US" sz="2800" dirty="0"/>
              <a:t>Faster resting heartrate</a:t>
            </a:r>
          </a:p>
          <a:p>
            <a:endParaRPr lang="en-US" dirty="0"/>
          </a:p>
          <a:p>
            <a:endParaRPr lang="en-US" dirty="0"/>
          </a:p>
        </p:txBody>
      </p:sp>
    </p:spTree>
    <p:extLst>
      <p:ext uri="{BB962C8B-B14F-4D97-AF65-F5344CB8AC3E}">
        <p14:creationId xmlns:p14="http://schemas.microsoft.com/office/powerpoint/2010/main" val="3255384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B0608C-0EFD-4BF5-ADC6-4DB0F387C783}"/>
              </a:ext>
            </a:extLst>
          </p:cNvPr>
          <p:cNvSpPr txBox="1"/>
          <p:nvPr/>
        </p:nvSpPr>
        <p:spPr>
          <a:xfrm>
            <a:off x="1179577" y="1234440"/>
            <a:ext cx="9656746" cy="4031873"/>
          </a:xfrm>
          <a:prstGeom prst="rect">
            <a:avLst/>
          </a:prstGeom>
          <a:noFill/>
        </p:spPr>
        <p:txBody>
          <a:bodyPr wrap="square" rtlCol="0">
            <a:spAutoFit/>
          </a:bodyPr>
          <a:lstStyle/>
          <a:p>
            <a:r>
              <a:rPr lang="en-US" sz="3200" dirty="0">
                <a:solidFill>
                  <a:schemeClr val="bg1"/>
                </a:solidFill>
              </a:rPr>
              <a:t>Long-term Effects of Smoking Cigarettes</a:t>
            </a:r>
          </a:p>
          <a:p>
            <a:endParaRPr lang="en-US" sz="2800" dirty="0"/>
          </a:p>
          <a:p>
            <a:r>
              <a:rPr lang="en-US" sz="2800" dirty="0"/>
              <a:t>Includes all the short-term effects as well as increased chances of:</a:t>
            </a:r>
          </a:p>
          <a:p>
            <a:endParaRPr lang="en-US" sz="2800" dirty="0"/>
          </a:p>
          <a:p>
            <a:pPr marL="457200" indent="-457200">
              <a:buFont typeface="Arial" panose="020B0604020202020204" pitchFamily="34" charset="0"/>
              <a:buChar char="•"/>
            </a:pPr>
            <a:r>
              <a:rPr lang="en-US" sz="2800" dirty="0"/>
              <a:t>Heart disease</a:t>
            </a:r>
          </a:p>
          <a:p>
            <a:pPr marL="457200" indent="-457200">
              <a:buFont typeface="Arial" panose="020B0604020202020204" pitchFamily="34" charset="0"/>
              <a:buChar char="•"/>
            </a:pPr>
            <a:r>
              <a:rPr lang="en-US" sz="2800" dirty="0"/>
              <a:t>Chronic lung disease</a:t>
            </a:r>
          </a:p>
          <a:p>
            <a:pPr marL="457200" indent="-457200">
              <a:buFont typeface="Arial" panose="020B0604020202020204" pitchFamily="34" charset="0"/>
              <a:buChar char="•"/>
            </a:pPr>
            <a:r>
              <a:rPr lang="en-US" sz="2800" dirty="0"/>
              <a:t>Lung and other cancers</a:t>
            </a:r>
          </a:p>
          <a:p>
            <a:pPr marL="457200" indent="-457200">
              <a:buFont typeface="Arial" panose="020B0604020202020204" pitchFamily="34" charset="0"/>
              <a:buChar char="•"/>
            </a:pPr>
            <a:r>
              <a:rPr lang="en-US" sz="2800" dirty="0"/>
              <a:t>Stress</a:t>
            </a:r>
          </a:p>
        </p:txBody>
      </p:sp>
    </p:spTree>
    <p:extLst>
      <p:ext uri="{BB962C8B-B14F-4D97-AF65-F5344CB8AC3E}">
        <p14:creationId xmlns:p14="http://schemas.microsoft.com/office/powerpoint/2010/main" val="1484615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830C-48F3-4DF4-9DD9-7737B2781C7F}"/>
              </a:ext>
            </a:extLst>
          </p:cNvPr>
          <p:cNvSpPr>
            <a:spLocks noGrp="1"/>
          </p:cNvSpPr>
          <p:nvPr>
            <p:ph type="title"/>
          </p:nvPr>
        </p:nvSpPr>
        <p:spPr>
          <a:xfrm>
            <a:off x="374904" y="2869895"/>
            <a:ext cx="9919278" cy="1090788"/>
          </a:xfrm>
        </p:spPr>
        <p:txBody>
          <a:bodyPr>
            <a:noAutofit/>
          </a:bodyPr>
          <a:lstStyle/>
          <a:p>
            <a:r>
              <a:rPr lang="en-US" sz="8000" dirty="0"/>
              <a:t>Electronic Cigarettes</a:t>
            </a:r>
          </a:p>
        </p:txBody>
      </p:sp>
      <p:sp>
        <p:nvSpPr>
          <p:cNvPr id="3" name="Text Placeholder 2">
            <a:extLst>
              <a:ext uri="{FF2B5EF4-FFF2-40B4-BE49-F238E27FC236}">
                <a16:creationId xmlns:a16="http://schemas.microsoft.com/office/drawing/2014/main" id="{76A6EAEB-45C8-4413-92B1-90E3B9CDD2E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85579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39F7FF-05A7-4243-9BF8-AEAF0FDC8EA5}"/>
              </a:ext>
            </a:extLst>
          </p:cNvPr>
          <p:cNvPicPr>
            <a:picLocks noChangeAspect="1"/>
          </p:cNvPicPr>
          <p:nvPr/>
        </p:nvPicPr>
        <p:blipFill rotWithShape="1">
          <a:blip r:embed="rId3"/>
          <a:srcRect l="1" t="21359" r="822" b="16955"/>
          <a:stretch/>
        </p:blipFill>
        <p:spPr>
          <a:xfrm>
            <a:off x="8739277" y="3825918"/>
            <a:ext cx="1645692" cy="1023583"/>
          </a:xfrm>
          <a:prstGeom prst="rect">
            <a:avLst/>
          </a:prstGeom>
        </p:spPr>
      </p:pic>
      <p:sp>
        <p:nvSpPr>
          <p:cNvPr id="3" name="Rectangle 2"/>
          <p:cNvSpPr/>
          <p:nvPr/>
        </p:nvSpPr>
        <p:spPr>
          <a:xfrm>
            <a:off x="845575" y="1977160"/>
            <a:ext cx="6094386" cy="3416320"/>
          </a:xfrm>
          <a:prstGeom prst="rect">
            <a:avLst/>
          </a:prstGeom>
        </p:spPr>
        <p:txBody>
          <a:bodyPr wrap="square">
            <a:spAutoFit/>
          </a:bodyPr>
          <a:lstStyle/>
          <a:p>
            <a:r>
              <a:rPr lang="en-US" sz="3600" dirty="0"/>
              <a:t>E-cigs do not contain tobacco, but they do use nicotine from tobacco. Nicotine is the addictive ingredient that comes from tobacco.</a:t>
            </a:r>
          </a:p>
        </p:txBody>
      </p:sp>
      <p:pic>
        <p:nvPicPr>
          <p:cNvPr id="2" name="Picture 1">
            <a:extLst>
              <a:ext uri="{FF2B5EF4-FFF2-40B4-BE49-F238E27FC236}">
                <a16:creationId xmlns:a16="http://schemas.microsoft.com/office/drawing/2014/main" id="{BCB47F81-78E2-4A64-9063-245D792BAFC8}"/>
              </a:ext>
            </a:extLst>
          </p:cNvPr>
          <p:cNvPicPr>
            <a:picLocks noChangeAspect="1"/>
          </p:cNvPicPr>
          <p:nvPr/>
        </p:nvPicPr>
        <p:blipFill rotWithShape="1">
          <a:blip r:embed="rId4"/>
          <a:srcRect l="4139" t="18663" r="62200" b="11923"/>
          <a:stretch/>
        </p:blipFill>
        <p:spPr>
          <a:xfrm>
            <a:off x="7600400" y="2197714"/>
            <a:ext cx="721401" cy="1487606"/>
          </a:xfrm>
          <a:prstGeom prst="rect">
            <a:avLst/>
          </a:prstGeom>
        </p:spPr>
      </p:pic>
      <p:pic>
        <p:nvPicPr>
          <p:cNvPr id="5" name="Picture Placeholder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6513" y="2422719"/>
            <a:ext cx="2905344" cy="1677263"/>
          </a:xfrm>
          <a:prstGeom prst="rect">
            <a:avLst/>
          </a:prstGeom>
          <a:noFill/>
          <a:ln>
            <a:noFill/>
          </a:ln>
        </p:spPr>
      </p:pic>
    </p:spTree>
    <p:extLst>
      <p:ext uri="{BB962C8B-B14F-4D97-AF65-F5344CB8AC3E}">
        <p14:creationId xmlns:p14="http://schemas.microsoft.com/office/powerpoint/2010/main" val="2026335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7897" y="1721651"/>
            <a:ext cx="4643742" cy="3414698"/>
          </a:xfrm>
          <a:prstGeom prst="rect">
            <a:avLst/>
          </a:prstGeom>
        </p:spPr>
      </p:pic>
      <p:sp>
        <p:nvSpPr>
          <p:cNvPr id="6" name="TextBox 5"/>
          <p:cNvSpPr txBox="1"/>
          <p:nvPr/>
        </p:nvSpPr>
        <p:spPr>
          <a:xfrm>
            <a:off x="373769" y="1721651"/>
            <a:ext cx="6054128" cy="2246769"/>
          </a:xfrm>
          <a:prstGeom prst="rect">
            <a:avLst/>
          </a:prstGeom>
          <a:noFill/>
        </p:spPr>
        <p:txBody>
          <a:bodyPr wrap="square" rtlCol="0">
            <a:spAutoFit/>
          </a:bodyPr>
          <a:lstStyle/>
          <a:p>
            <a:r>
              <a:rPr lang="en-US" sz="2800" dirty="0"/>
              <a:t>E-cigs do </a:t>
            </a:r>
            <a:r>
              <a:rPr lang="en-US" sz="2800" i="1" dirty="0"/>
              <a:t>not</a:t>
            </a:r>
            <a:r>
              <a:rPr lang="en-US" sz="2800" dirty="0"/>
              <a:t> produce a harmless “vapor” – it is an aerosol that contains nicotine and a number of chemicals.</a:t>
            </a:r>
          </a:p>
          <a:p>
            <a:endParaRPr lang="en-US" sz="2800" dirty="0"/>
          </a:p>
        </p:txBody>
      </p:sp>
    </p:spTree>
    <p:extLst>
      <p:ext uri="{BB962C8B-B14F-4D97-AF65-F5344CB8AC3E}">
        <p14:creationId xmlns:p14="http://schemas.microsoft.com/office/powerpoint/2010/main" val="1405800527"/>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A392F764D43344B98CD0EA2550B2EE" ma:contentTypeVersion="12" ma:contentTypeDescription="Create a new document." ma:contentTypeScope="" ma:versionID="3e510996f781541b8453456a390caa39">
  <xsd:schema xmlns:xsd="http://www.w3.org/2001/XMLSchema" xmlns:xs="http://www.w3.org/2001/XMLSchema" xmlns:p="http://schemas.microsoft.com/office/2006/metadata/properties" xmlns:ns2="10588291-9529-460b-bace-d6cdc90849bd" xmlns:ns3="be1d227a-4af6-4899-aa8e-7c3f0f5f99a0" targetNamespace="http://schemas.microsoft.com/office/2006/metadata/properties" ma:root="true" ma:fieldsID="187c81b34988ae1a9796098fcb74e2cf" ns2:_="" ns3:_="">
    <xsd:import namespace="10588291-9529-460b-bace-d6cdc90849bd"/>
    <xsd:import namespace="be1d227a-4af6-4899-aa8e-7c3f0f5f99a0"/>
    <xsd:element name="properties">
      <xsd:complexType>
        <xsd:sequence>
          <xsd:element name="documentManagement">
            <xsd:complexType>
              <xsd:all>
                <xsd:element ref="ns2:SharedWithUser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2:SharedWithDetails"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588291-9529-460b-bace-d6cdc90849b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e1d227a-4af6-4899-aa8e-7c3f0f5f99a0"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79C46DF-ED3D-41C7-B4B6-C1680D2E72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588291-9529-460b-bace-d6cdc90849bd"/>
    <ds:schemaRef ds:uri="be1d227a-4af6-4899-aa8e-7c3f0f5f99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357CB9-6BC1-4990-9515-3A5686BC71E7}">
  <ds:schemaRefs>
    <ds:schemaRef ds:uri="http://schemas.microsoft.com/sharepoint/v3/contenttype/forms"/>
  </ds:schemaRefs>
</ds:datastoreItem>
</file>

<file path=customXml/itemProps3.xml><?xml version="1.0" encoding="utf-8"?>
<ds:datastoreItem xmlns:ds="http://schemas.openxmlformats.org/officeDocument/2006/customXml" ds:itemID="{5EFC01D9-2981-4D6A-BA02-F8140A1C8FD6}">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be1d227a-4af6-4899-aa8e-7c3f0f5f99a0"/>
    <ds:schemaRef ds:uri="http://purl.org/dc/elements/1.1/"/>
    <ds:schemaRef ds:uri="http://schemas.microsoft.com/office/infopath/2007/PartnerControls"/>
    <ds:schemaRef ds:uri="10588291-9529-460b-bace-d6cdc90849b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Berlin</Template>
  <TotalTime>1413</TotalTime>
  <Words>2760</Words>
  <Application>Microsoft Office PowerPoint</Application>
  <PresentationFormat>Widescreen</PresentationFormat>
  <Paragraphs>304</Paragraphs>
  <Slides>35</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Arial Black</vt:lpstr>
      <vt:lpstr>Calibri</vt:lpstr>
      <vt:lpstr>Trebuchet MS</vt:lpstr>
      <vt:lpstr>Berlin</vt:lpstr>
      <vt:lpstr>TOBACCO &amp; NICOTINE</vt:lpstr>
      <vt:lpstr>PowerPoint Presentation</vt:lpstr>
      <vt:lpstr>Cigarettes</vt:lpstr>
      <vt:lpstr>PowerPoint Presentation</vt:lpstr>
      <vt:lpstr>PowerPoint Presentation</vt:lpstr>
      <vt:lpstr>PowerPoint Presentation</vt:lpstr>
      <vt:lpstr>Electronic Cigarettes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Standards of Learning: Grade 6</vt:lpstr>
      <vt:lpstr>Standards of Learning: Grade 7</vt:lpstr>
      <vt:lpstr>Standards of Learning: Grade 8</vt:lpstr>
      <vt:lpstr>Standards of Learning: Grade 9</vt:lpstr>
      <vt:lpstr>Standards of Learning: Grade 10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TOBACCO &amp; NICOTINE</dc:title>
  <dc:creator>Donna Gassie</dc:creator>
  <cp:lastModifiedBy>Marge White</cp:lastModifiedBy>
  <cp:revision>18</cp:revision>
  <cp:lastPrinted>2019-04-16T16:03:03Z</cp:lastPrinted>
  <dcterms:created xsi:type="dcterms:W3CDTF">2019-04-16T15:38:48Z</dcterms:created>
  <dcterms:modified xsi:type="dcterms:W3CDTF">2019-08-21T13:40:01Z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0x010100E4A392F764D43344B98CD0EA2550B2EE</vt:lpwstr>
  </property>
</Properties>
</file>