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30"/>
  </p:notesMasterIdLst>
  <p:handoutMasterIdLst>
    <p:handoutMasterId r:id="rId31"/>
  </p:handoutMasterIdLst>
  <p:sldIdLst>
    <p:sldId id="28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0A2C"/>
    <a:srgbClr val="66CCCC"/>
    <a:srgbClr val="00ADDC"/>
    <a:srgbClr val="15284B"/>
    <a:srgbClr val="00A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C06217-1B76-45B0-B79E-3FBB4A711334}">
  <a:tblStyle styleId="{90C06217-1B76-45B0-B79E-3FBB4A7113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0"/>
    <p:restoredTop sz="89670" autoAdjust="0"/>
  </p:normalViewPr>
  <p:slideViewPr>
    <p:cSldViewPr snapToGrid="0" snapToObjects="1">
      <p:cViewPr>
        <p:scale>
          <a:sx n="170" d="100"/>
          <a:sy n="170" d="100"/>
        </p:scale>
        <p:origin x="-325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DD44BB-1F87-8C44-A7D4-242D2B40DF23}" type="datetimeFigureOut">
              <a:rPr lang="en-US" smtClean="0"/>
              <a:t>11/11/16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4515EB-C86A-C442-95D8-26437B4577C1}" type="slidenum">
              <a:rPr lang="en-US" smtClean="0"/>
              <a:t>‹#›</a:t>
            </a:fld>
            <a:endParaRPr lang="en-US"/>
          </a:p>
        </p:txBody>
      </p:sp>
    </p:spTree>
    <p:extLst>
      <p:ext uri="{BB962C8B-B14F-4D97-AF65-F5344CB8AC3E}">
        <p14:creationId xmlns:p14="http://schemas.microsoft.com/office/powerpoint/2010/main" val="3992325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832801"/>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meo.com/191025996" TargetMode="External"/><Relationship Id="rId4" Type="http://schemas.openxmlformats.org/officeDocument/2006/relationships/hyperlink" Target="https://vimeo.com/191025723" TargetMode="External"/><Relationship Id="rId5" Type="http://schemas.openxmlformats.org/officeDocument/2006/relationships/hyperlink" Target="https://vimeo.com/191025767" TargetMode="External"/><Relationship Id="rId6" Type="http://schemas.openxmlformats.org/officeDocument/2006/relationships/hyperlink" Target="https://vimeo.com/191025872"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Direct students to do an aerobic exercise in place for one minute and describe how they feel before and after doing it. Write these words in the “Before” and “After” columns of a T-Chart.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79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After watching this video, students should be able the explain the five main steps in the process of neural transmission. You may wish to pause the video frequently for students to take notes as they complete the activity in the Educator Guide, or plan to watch the video several times as a class</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https://science360.gov/</a:t>
            </a:r>
            <a:r>
              <a:rPr lang="en-US" sz="1200" b="0" i="0" u="none" strike="noStrike" cap="none" dirty="0" err="1" smtClean="0">
                <a:solidFill>
                  <a:schemeClr val="dk1"/>
                </a:solidFill>
                <a:latin typeface="Calibri"/>
                <a:ea typeface="Calibri"/>
                <a:cs typeface="Calibri"/>
                <a:sym typeface="Calibri"/>
              </a:rPr>
              <a:t>obj</a:t>
            </a: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err="1" smtClean="0">
                <a:solidFill>
                  <a:schemeClr val="dk1"/>
                </a:solidFill>
                <a:latin typeface="Calibri"/>
                <a:ea typeface="Calibri"/>
                <a:cs typeface="Calibri"/>
                <a:sym typeface="Calibri"/>
              </a:rPr>
              <a:t>tkn</a:t>
            </a:r>
            <a:r>
              <a:rPr lang="en-US" sz="1200" b="0" i="0" u="none" strike="noStrike" cap="none" dirty="0" smtClean="0">
                <a:solidFill>
                  <a:schemeClr val="dk1"/>
                </a:solidFill>
                <a:latin typeface="Calibri"/>
                <a:ea typeface="Calibri"/>
                <a:cs typeface="Calibri"/>
                <a:sym typeface="Calibri"/>
              </a:rPr>
              <a:t>-video/0e2ab299-9dfe-4cad-b517-85ad949a67db/mysteries-brain-thinking-brain</a:t>
            </a:r>
          </a:p>
        </p:txBody>
      </p:sp>
      <p:sp>
        <p:nvSpPr>
          <p:cNvPr id="161" name="Shape 1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80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Present students will this analogy: neurotransmitters are like “keys” that fit certain “locks” in the brain. Different keys fit different locks. Because the shapes of opioids and endorphins are similar, opioids are able to fit into “locks” intended for endorphins.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to display the </a:t>
            </a:r>
            <a:r>
              <a:rPr lang="en-US" sz="1200" b="0" i="0" u="none" strike="noStrike" cap="none" dirty="0" smtClean="0">
                <a:solidFill>
                  <a:schemeClr val="dk1"/>
                </a:solidFill>
                <a:latin typeface="Calibri"/>
                <a:ea typeface="Calibri"/>
                <a:cs typeface="Calibri"/>
                <a:sym typeface="Calibri"/>
              </a:rPr>
              <a:t>images </a:t>
            </a:r>
            <a:r>
              <a:rPr lang="en-US" sz="1200" b="0" i="0" u="none" strike="noStrike" cap="none" dirty="0">
                <a:solidFill>
                  <a:schemeClr val="dk1"/>
                </a:solidFill>
                <a:latin typeface="Calibri"/>
                <a:ea typeface="Calibri"/>
                <a:cs typeface="Calibri"/>
                <a:sym typeface="Calibri"/>
              </a:rPr>
              <a:t>and ask students a series of questions to guide their inquiry: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do you notice about the shape of each “key”—i.e., the natural endorphin and an opioid like morphine? (Circle the bottom section of each—i.e., the section that fits into the endorphin receptors. They are similar.)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endorphin receptor is the “lock” from the analogy. What type of “lock” does each key fit into? (Both natural endorphins and opioid receptors fit into endorphin receptors.)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conclusion can you draw from this relationship? (The brain cannot tell the difference between natural endorphins and opioids.)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After students have drawn their own conclusions, explain that opioids mimic the action of endorphins by fitting in the same locks (binding to endorphin receptor sites in the brain). This affects feelings of pain as well as a person’s overall emotional state. However, endorphins are not harmful or addictive like opioid drugs are. Endorphins come from positive activities such as exercising, laughing, and eating certain foods. Click the slide to display the text (“The brain cannot tell the difference!”).</a:t>
            </a:r>
          </a:p>
        </p:txBody>
      </p:sp>
      <p:sp>
        <p:nvSpPr>
          <p:cNvPr id="170" name="Shape 1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19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Display the images of the body systems before displaying the text labels. Ask students to reflect on how each body system functions in a healthy person. If time allows, each student should write a six-word description of each system.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88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Students should be able to identify the short-term effects on the nervous system (euphoria), circulatory system (slowed heart function), respiratory system (slowed breathing), digestive system (dry mouth, nausea, vomiting), muscular system (warm flushing of the skin, heavy feeling in fingers and toes, itching), and skeletal system (bone thinning). Connect these short-term effects to the brain and nervous system by interacting with the image and saying the following: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slow breathing by altering activity in the brainstem (</a:t>
            </a:r>
            <a:r>
              <a:rPr lang="en-US" sz="1200" b="0" i="1" u="none" strike="noStrike" cap="none" dirty="0">
                <a:solidFill>
                  <a:schemeClr val="dk1"/>
                </a:solidFill>
                <a:latin typeface="Calibri"/>
                <a:ea typeface="Calibri"/>
                <a:cs typeface="Calibri"/>
                <a:sym typeface="Calibri"/>
              </a:rPr>
              <a:t>point to this section</a:t>
            </a:r>
            <a:r>
              <a:rPr lang="en-US" sz="1200" b="0" i="0" u="none" strike="noStrike" cap="none" dirty="0">
                <a:solidFill>
                  <a:schemeClr val="dk1"/>
                </a:solidFill>
                <a:latin typeface="Calibri"/>
                <a:ea typeface="Calibri"/>
                <a:cs typeface="Calibri"/>
                <a:sym typeface="Calibri"/>
              </a:rPr>
              <a:t>), which controls automatic body functions such as breathing and heart rate.”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increase feelings of pleasure by altering activity in the limbic system (</a:t>
            </a:r>
            <a:r>
              <a:rPr lang="en-US" sz="1200" b="0" i="1" u="none" strike="noStrike" cap="none" dirty="0">
                <a:solidFill>
                  <a:schemeClr val="dk1"/>
                </a:solidFill>
                <a:latin typeface="Calibri"/>
                <a:ea typeface="Calibri"/>
                <a:cs typeface="Calibri"/>
                <a:sym typeface="Calibri"/>
              </a:rPr>
              <a:t>circle this system</a:t>
            </a:r>
            <a:r>
              <a:rPr lang="en-US" sz="1200" b="0" i="0" u="none" strike="noStrike" cap="none" dirty="0">
                <a:solidFill>
                  <a:schemeClr val="dk1"/>
                </a:solidFill>
                <a:latin typeface="Calibri"/>
                <a:ea typeface="Calibri"/>
                <a:cs typeface="Calibri"/>
                <a:sym typeface="Calibri"/>
              </a:rPr>
              <a:t>), which controls emotions.”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block pain messages transmitted through the spinal cord (</a:t>
            </a:r>
            <a:r>
              <a:rPr lang="en-US" sz="1200" b="0" i="1" u="none" strike="noStrike" cap="none" dirty="0">
                <a:solidFill>
                  <a:schemeClr val="dk1"/>
                </a:solidFill>
                <a:latin typeface="Calibri"/>
                <a:ea typeface="Calibri"/>
                <a:cs typeface="Calibri"/>
                <a:sym typeface="Calibri"/>
              </a:rPr>
              <a:t>draw an arrow up along this section</a:t>
            </a:r>
            <a:r>
              <a:rPr lang="en-US" sz="1200" b="0" i="0" u="none" strike="noStrike" cap="none" dirty="0">
                <a:solidFill>
                  <a:schemeClr val="dk1"/>
                </a:solidFill>
                <a:latin typeface="Calibri"/>
                <a:ea typeface="Calibri"/>
                <a:cs typeface="Calibri"/>
                <a:sym typeface="Calibri"/>
              </a:rPr>
              <a:t>) from the body.”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876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Students should be able to identify the long-term effects on the circulatory system (infection of heart, collapsed veins), respiratory system (pneumonia), digestive system (decreased liver function), and nervous system (tolerance, dependence).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61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Notes</a:t>
            </a:r>
            <a:r>
              <a:rPr lang="en-US" sz="1200" b="0" i="0" u="none" strike="noStrike" cap="none" dirty="0" smtClean="0">
                <a:solidFill>
                  <a:schemeClr val="dk1"/>
                </a:solidFill>
                <a:latin typeface="Calibri"/>
                <a:ea typeface="Calibri"/>
                <a:cs typeface="Calibri"/>
                <a:sym typeface="Calibri"/>
              </a:rPr>
              <a:t>: Preface this video by explaining that the Federal Bureau of Investigation (FBI) and the Drug Enforcement Administration (DEA) collaborated on this hour-long documentary that features “stark first-person accounts told by individuals who have misused opioids or whose children have misused opioids, with tragic consequences.”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Play the selected segments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and pause to ask students a discussion question.</a:t>
            </a:r>
          </a:p>
          <a:p>
            <a:endParaRPr lang="en-US" sz="1200" b="1" i="0" u="none" strike="noStrike" kern="1200" cap="none" dirty="0" smtClean="0">
              <a:solidFill>
                <a:schemeClr val="dk1"/>
              </a:solidFill>
              <a:latin typeface="Calibri"/>
              <a:ea typeface="Calibri"/>
              <a:cs typeface="Calibri"/>
              <a:sym typeface="Calibri"/>
            </a:endParaRPr>
          </a:p>
          <a:p>
            <a:r>
              <a:rPr lang="en-US" sz="1200" b="1" i="0" u="none" strike="noStrike" kern="1200" cap="none" dirty="0" smtClean="0">
                <a:solidFill>
                  <a:schemeClr val="dk1"/>
                </a:solidFill>
                <a:latin typeface="Calibri"/>
                <a:ea typeface="Calibri"/>
                <a:cs typeface="Calibri"/>
                <a:sym typeface="Calibri"/>
              </a:rPr>
              <a:t>Clip 1 – Physical Dependency </a:t>
            </a:r>
            <a:r>
              <a:rPr lang="en-US" sz="1200" b="0" i="0" u="sng" strike="noStrike" kern="1200" cap="none" dirty="0" smtClean="0">
                <a:solidFill>
                  <a:schemeClr val="dk1"/>
                </a:solidFill>
                <a:latin typeface="Calibri"/>
                <a:ea typeface="Calibri"/>
                <a:cs typeface="Calibri"/>
                <a:sym typeface="Calibri"/>
                <a:hlinkClick r:id="rId3"/>
              </a:rPr>
              <a:t>https://vimeo.com/191025996</a:t>
            </a:r>
          </a:p>
          <a:p>
            <a:r>
              <a:rPr lang="en-US" sz="1200" b="1" i="0" u="none" strike="noStrike" kern="1200" cap="none" dirty="0" smtClean="0">
                <a:solidFill>
                  <a:schemeClr val="dk1"/>
                </a:solidFill>
                <a:latin typeface="Calibri"/>
                <a:ea typeface="Calibri"/>
                <a:cs typeface="Calibri"/>
                <a:sym typeface="Calibri"/>
              </a:rPr>
              <a:t>Clip 2 - Stealing </a:t>
            </a:r>
            <a:r>
              <a:rPr lang="en-US" sz="1200" b="0" i="0" u="sng" strike="noStrike" kern="1200" cap="none" dirty="0" smtClean="0">
                <a:solidFill>
                  <a:schemeClr val="dk1"/>
                </a:solidFill>
                <a:latin typeface="Calibri"/>
                <a:ea typeface="Calibri"/>
                <a:cs typeface="Calibri"/>
                <a:sym typeface="Calibri"/>
                <a:hlinkClick r:id="rId4"/>
              </a:rPr>
              <a:t>https://vimeo.com/191025723</a:t>
            </a:r>
          </a:p>
          <a:p>
            <a:r>
              <a:rPr lang="en-US" sz="1200" b="1" i="0" u="none" strike="noStrike" kern="1200" cap="none" dirty="0" smtClean="0">
                <a:solidFill>
                  <a:schemeClr val="dk1"/>
                </a:solidFill>
                <a:latin typeface="Calibri"/>
                <a:ea typeface="Calibri"/>
                <a:cs typeface="Calibri"/>
                <a:sym typeface="Calibri"/>
              </a:rPr>
              <a:t>Clip 3 - Shift to Prescription Opioids </a:t>
            </a:r>
            <a:r>
              <a:rPr lang="en-US" sz="1200" b="0" i="0" u="sng" strike="noStrike" kern="1200" cap="none" dirty="0" smtClean="0">
                <a:solidFill>
                  <a:schemeClr val="dk1"/>
                </a:solidFill>
                <a:latin typeface="Calibri"/>
                <a:ea typeface="Calibri"/>
                <a:cs typeface="Calibri"/>
                <a:sym typeface="Calibri"/>
                <a:hlinkClick r:id="rId5"/>
              </a:rPr>
              <a:t>https://vimeo.com/191025767</a:t>
            </a:r>
          </a:p>
          <a:p>
            <a:r>
              <a:rPr lang="en-US" sz="1200" b="1" i="0" u="none" strike="noStrike" kern="1200" cap="none" dirty="0" smtClean="0">
                <a:solidFill>
                  <a:schemeClr val="dk1"/>
                </a:solidFill>
                <a:latin typeface="Calibri"/>
                <a:ea typeface="Calibri"/>
                <a:cs typeface="Calibri"/>
                <a:sym typeface="Calibri"/>
              </a:rPr>
              <a:t>Clip 4 - Challenges </a:t>
            </a:r>
            <a:r>
              <a:rPr lang="en-US" sz="1200" b="0" i="0" u="sng" strike="noStrike" kern="1200" cap="none" dirty="0" smtClean="0">
                <a:solidFill>
                  <a:schemeClr val="dk1"/>
                </a:solidFill>
                <a:latin typeface="Calibri"/>
                <a:ea typeface="Calibri"/>
                <a:cs typeface="Calibri"/>
                <a:sym typeface="Calibri"/>
                <a:hlinkClick r:id="rId6"/>
              </a:rPr>
              <a:t>https://vimeo.com/191025872</a:t>
            </a:r>
            <a:endParaRPr lang="en-US" sz="1200" b="0" i="0" u="none" strike="noStrike" cap="none" dirty="0">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9577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Ask students to imagine how a person would feel if they experienced endorphin rushes every day, multiple times per day. What would happen to the way they feel? If students have misconceptions, ask if they have ever eaten several spicy things back to back. Does the food taste less spicy over time?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Click to display this table and review each effect. Focus on physical dependence and tolerance.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Then, click to display the text below the table. Explain that an overdose is when someone takes too much of a drug and the body starts to shut down, sometimes leading to death. Overdoses are common with opioid misuse because many prescription drugs are very strong and it </a:t>
            </a:r>
            <a:r>
              <a:rPr lang="en-US" sz="1200" b="0" i="0" u="none" strike="noStrike" cap="none" dirty="0" smtClean="0">
                <a:solidFill>
                  <a:schemeClr val="dk1"/>
                </a:solidFill>
                <a:latin typeface="Calibri"/>
                <a:ea typeface="Calibri"/>
                <a:cs typeface="Calibri"/>
                <a:sym typeface="Calibri"/>
              </a:rPr>
              <a:t>is difficult </a:t>
            </a:r>
            <a:r>
              <a:rPr lang="en-US" sz="1200" b="0" i="0" u="none" strike="noStrike" cap="none" dirty="0">
                <a:solidFill>
                  <a:schemeClr val="dk1"/>
                </a:solidFill>
                <a:latin typeface="Calibri"/>
                <a:ea typeface="Calibri"/>
                <a:cs typeface="Calibri"/>
                <a:sym typeface="Calibri"/>
              </a:rPr>
              <a:t>to determine the right </a:t>
            </a:r>
            <a:r>
              <a:rPr lang="en-US" sz="1200" b="0" i="0" u="none" strike="noStrike" cap="none" dirty="0" smtClean="0">
                <a:solidFill>
                  <a:schemeClr val="dk1"/>
                </a:solidFill>
                <a:latin typeface="Calibri"/>
                <a:ea typeface="Calibri"/>
                <a:cs typeface="Calibri"/>
                <a:sym typeface="Calibri"/>
              </a:rPr>
              <a:t>amount.</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74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Ask students if they have any routines (like brushing their teeth every morning) and how their bodies would feel if this routine were interrupted. Click to display the definition of withdrawal. Then, click to display the image and ask students to describe what they see.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97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Present slides 18 to 23 one at a time. Pause after each slide so that students can identify whether it shows a symptom of opioid misuse or withdrawal and identify the body system affected (nervous, respiratory, digestive, or skeletal).</a:t>
            </a:r>
          </a:p>
        </p:txBody>
      </p:sp>
      <p:sp>
        <p:nvSpPr>
          <p:cNvPr id="229" name="Shape 2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47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Notes</a:t>
            </a:r>
            <a:r>
              <a:rPr lang="en-US" sz="1200" b="0" i="0" u="none" strike="noStrike" cap="none" dirty="0" smtClean="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endParaRPr lang="en-US" sz="1200" b="0" i="0" u="none" strike="noStrike" cap="none" dirty="0">
              <a:solidFill>
                <a:schemeClr val="dk1"/>
              </a:solidFill>
              <a:latin typeface="Calibri"/>
              <a:ea typeface="Calibri"/>
              <a:cs typeface="Calibri"/>
              <a:sym typeface="Calibri"/>
            </a:endParaRPr>
          </a:p>
        </p:txBody>
      </p:sp>
      <p:sp>
        <p:nvSpPr>
          <p:cNvPr id="229" name="Shape 22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47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Ask students to share activities that make them laugh and describe how they feel after laughing. Write these words in the “After” column of the T-Chart.</a:t>
            </a:r>
          </a:p>
        </p:txBody>
      </p:sp>
      <p:sp>
        <p:nvSpPr>
          <p:cNvPr id="95" name="Shape 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6179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p>
        </p:txBody>
      </p:sp>
      <p:sp>
        <p:nvSpPr>
          <p:cNvPr id="246" name="Shape 24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251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p>
        </p:txBody>
      </p:sp>
      <p:sp>
        <p:nvSpPr>
          <p:cNvPr id="255" name="Shape 2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5267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p>
        </p:txBody>
      </p:sp>
      <p:sp>
        <p:nvSpPr>
          <p:cNvPr id="264" name="Shape 26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18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Pause after this slide so that students can identify whether it shows a symptom of opioid misuse or withdrawal and identify the body system affected (nervous, respiratory, digestive, or skeletal).</a:t>
            </a:r>
          </a:p>
        </p:txBody>
      </p:sp>
      <p:sp>
        <p:nvSpPr>
          <p:cNvPr id="273" name="Shape 2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3600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Instruct students to match each key term on the left with its definition on the right. Then, display the correct answers.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Click to display the definition of </a:t>
            </a:r>
            <a:r>
              <a:rPr lang="en-US" sz="1200" b="0" i="1" u="none" strike="noStrike" cap="none" dirty="0">
                <a:solidFill>
                  <a:schemeClr val="dk1"/>
                </a:solidFill>
                <a:latin typeface="Calibri"/>
                <a:ea typeface="Calibri"/>
                <a:cs typeface="Calibri"/>
                <a:sym typeface="Calibri"/>
              </a:rPr>
              <a:t>public awareness campaign</a:t>
            </a:r>
            <a:r>
              <a:rPr lang="en-US" sz="1200" b="0" i="0" u="none" strike="noStrike" cap="none" dirty="0">
                <a:solidFill>
                  <a:schemeClr val="dk1"/>
                </a:solidFill>
                <a:latin typeface="Calibri"/>
                <a:ea typeface="Calibri"/>
                <a:cs typeface="Calibri"/>
                <a:sym typeface="Calibri"/>
              </a:rPr>
              <a:t>, and review with students to make sure everyone understands what a campaign is. Then, click to display possible topics. You may wish to provide an example for each topic.</a:t>
            </a:r>
          </a:p>
        </p:txBody>
      </p:sp>
      <p:sp>
        <p:nvSpPr>
          <p:cNvPr id="296" name="Shape 2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858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&lt;</a:t>
            </a:r>
            <a:r>
              <a:rPr lang="en-US" sz="1200" b="1" i="0" u="none" strike="noStrike" cap="none" dirty="0">
                <a:solidFill>
                  <a:schemeClr val="dk1"/>
                </a:solidFill>
                <a:latin typeface="Calibri"/>
                <a:ea typeface="Calibri"/>
                <a:cs typeface="Calibri"/>
                <a:sym typeface="Calibri"/>
              </a:rPr>
              <a:t>Image sources:</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http://</a:t>
            </a:r>
            <a:r>
              <a:rPr lang="en-US" sz="1200" b="0" i="0" u="none" strike="noStrike" cap="none" dirty="0" err="1">
                <a:solidFill>
                  <a:schemeClr val="dk1"/>
                </a:solidFill>
                <a:latin typeface="Calibri"/>
                <a:ea typeface="Calibri"/>
                <a:cs typeface="Calibri"/>
                <a:sym typeface="Calibri"/>
              </a:rPr>
              <a:t>www.cdc.gov</a:t>
            </a:r>
            <a:r>
              <a:rPr lang="en-US" sz="1200" b="0" i="0" u="none" strike="noStrike" cap="none" dirty="0">
                <a:solidFill>
                  <a:schemeClr val="dk1"/>
                </a:solidFill>
                <a:latin typeface="Calibri"/>
                <a:ea typeface="Calibri"/>
                <a:cs typeface="Calibri"/>
                <a:sym typeface="Calibri"/>
              </a:rPr>
              <a:t>/</a:t>
            </a:r>
            <a:r>
              <a:rPr lang="en-US" sz="1200" b="0" i="0" u="none" strike="noStrike" cap="none" dirty="0" err="1">
                <a:solidFill>
                  <a:schemeClr val="dk1"/>
                </a:solidFill>
                <a:latin typeface="Calibri"/>
                <a:ea typeface="Calibri"/>
                <a:cs typeface="Calibri"/>
                <a:sym typeface="Calibri"/>
              </a:rPr>
              <a:t>drugoverdose</a:t>
            </a:r>
            <a:r>
              <a:rPr lang="en-US" sz="1200" b="0" i="0" u="none" strike="noStrike" cap="none" dirty="0">
                <a:solidFill>
                  <a:schemeClr val="dk1"/>
                </a:solidFill>
                <a:latin typeface="Calibri"/>
                <a:ea typeface="Calibri"/>
                <a:cs typeface="Calibri"/>
                <a:sym typeface="Calibri"/>
              </a:rPr>
              <a:t>/media/</a:t>
            </a:r>
            <a:r>
              <a:rPr lang="en-US" sz="1200" b="0" i="0" u="none" strike="noStrike" cap="none" dirty="0" err="1">
                <a:solidFill>
                  <a:schemeClr val="dk1"/>
                </a:solidFill>
                <a:latin typeface="Calibri"/>
                <a:ea typeface="Calibri"/>
                <a:cs typeface="Calibri"/>
                <a:sym typeface="Calibri"/>
              </a:rPr>
              <a:t>rx_resources.html</a:t>
            </a:r>
            <a:endParaRPr lang="en-US"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http://</a:t>
            </a:r>
            <a:r>
              <a:rPr lang="en-US" sz="1200" b="0" i="0" u="none" strike="noStrike" cap="none" dirty="0" err="1">
                <a:solidFill>
                  <a:schemeClr val="dk1"/>
                </a:solidFill>
                <a:latin typeface="Calibri"/>
                <a:ea typeface="Calibri"/>
                <a:cs typeface="Calibri"/>
                <a:sym typeface="Calibri"/>
              </a:rPr>
              <a:t>www.girlslunchout.com</a:t>
            </a:r>
            <a:r>
              <a:rPr lang="en-US" sz="1200" b="0" i="0" u="none" strike="noStrike" cap="none" dirty="0">
                <a:solidFill>
                  <a:schemeClr val="dk1"/>
                </a:solidFill>
                <a:latin typeface="Calibri"/>
                <a:ea typeface="Calibri"/>
                <a:cs typeface="Calibri"/>
                <a:sym typeface="Calibri"/>
              </a:rPr>
              <a:t>/keeping-your-family-safe-twitter-party/</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&gt;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One way that students can help address problems with opioid misuse is by raising awareness through a social media campaign. Discuss both examples illustrated on the slide. These examples will help students brainstorm ideas for their own social media campaign.</a:t>
            </a:r>
          </a:p>
        </p:txBody>
      </p:sp>
      <p:sp>
        <p:nvSpPr>
          <p:cNvPr id="305" name="Shape 3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390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You may wish to present these instructions one at a time so that all students are completing the same step simultaneously. This will help you answer any questions about a particular step for the entire class.</a:t>
            </a:r>
          </a:p>
        </p:txBody>
      </p:sp>
      <p:sp>
        <p:nvSpPr>
          <p:cNvPr id="313" name="Shape 3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828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Prior to class, determine whether anyone has a food allergy or dislikes chocolate so that you can prepare something else for these students to eat. Distribute a small piece of chocolate to each student, and ask them to describe how they feel after eating it. Write these words on the “After” column of the T-Chart.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Connect the three activities in first three slides. Then, ask students to brainstorm other activities that might release the body’s “feel-good” chemicals.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15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Click to reveal the image first, and discuss what students see and what they think is happening. Then, click to reveal the text and define endorphins.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4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Click to reveal the image and then each bullet point of text, and discuss each with students before moving on to the next one.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When people take opioid drugs, they experience a euphoric rush because these drugs also affect the brain regions involved in reward. Some people may misuse opioids because they want to intensify their experience by taking the drug in ways other than those prescribed. Some people don’t use opioids to control pain. They use opioids because it gives them a relaxed, “high” feeling.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67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In small groups, students should read the linked article, take notes on a separate sheet of paper, and then discuss the questions. As a whole class, share out small-group responses.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02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As they view the image, students should note how the brains are different: the left side shows normal activation of the brain during a cognitive task. The right side shows brain activation with the influence of opioids. Activation is shown by color: red shows strongest activity, then orange, then yellow, then green. The image on the left shows strong activation in red and orange in the target area, while the image on the right shows much less and weaker activation, with only a little yellow and green.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3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Conduct the activity described in the Educator Guide.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 Direct students to stand around the room, a little more than an arm’s-length apart. They should not be able to touch each other.</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2. Ask: How can we send a message from student to student using our arms and fingers only?</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3. Students should try to extend their arms and spread their fingers to send signals like sign language. Encourage other creative ways to send a message using only their arms and fingers.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4. See if students can point out a drawback of this model. (There isn’t a direct connection between students.) This will segue into the purpose of neurotransmitters.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93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smtClean="0">
                <a:solidFill>
                  <a:schemeClr val="dk1"/>
                </a:solidFill>
                <a:latin typeface="Calibri"/>
                <a:ea typeface="Calibri"/>
                <a:cs typeface="Calibri"/>
                <a:sym typeface="Calibri"/>
              </a:rPr>
              <a:t>Instructor </a:t>
            </a:r>
            <a:r>
              <a:rPr lang="en-US" sz="1200" b="1" i="0" u="none" strike="noStrike" cap="none" dirty="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Describe how neurons are composed of several parts: the soma (cell body), dendrites (branches), and an axon (fibers) leading to a terminal (bulb). Point to each part in the diagram. Make connections, or encourage students to do so, between their body parts in the previous model activity and the neuron. (The body is the soma, the arm is the axon, and their fingertips are the terminal.) Then, ask students to predict what each part of a neuron does.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Once students have had a chance to explore the image, explain the purpose of each part. The branches (dendrites) receive messages from neighboring neurons. The middle (soma) processes the information. It creates an electrical signal (a major impulse called the </a:t>
            </a:r>
            <a:r>
              <a:rPr lang="en-US" sz="1200" b="0" i="1" u="none" strike="noStrike" cap="none" dirty="0">
                <a:solidFill>
                  <a:schemeClr val="dk1"/>
                </a:solidFill>
                <a:latin typeface="Calibri"/>
                <a:ea typeface="Calibri"/>
                <a:cs typeface="Calibri"/>
                <a:sym typeface="Calibri"/>
              </a:rPr>
              <a:t>action potential)</a:t>
            </a:r>
            <a:r>
              <a:rPr lang="en-US" sz="1200" b="0" i="0" u="none" strike="noStrike" cap="none" dirty="0">
                <a:solidFill>
                  <a:schemeClr val="dk1"/>
                </a:solidFill>
                <a:latin typeface="Calibri"/>
                <a:ea typeface="Calibri"/>
                <a:cs typeface="Calibri"/>
                <a:sym typeface="Calibri"/>
              </a:rPr>
              <a:t> and sends it down the fiber (axon) toward the bulb at the tip (terminal); the signal can then be transferred to the dendrites of a neighboring neuron. Use your finger or the onscreen pointer to trace this movement on the slide.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 is more important for students to understand the purpose of the parts, and the direction that a message moves relative to each part, than to memorize the names of each part. </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05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Shape 20"/>
          <p:cNvSpPr txBox="1">
            <a:spLocks noGrp="1"/>
          </p:cNvSpPr>
          <p:nvPr>
            <p:ph type="sldNum" idx="12"/>
          </p:nvPr>
        </p:nvSpPr>
        <p:spPr>
          <a:xfrm>
            <a:off x="155576" y="6356351"/>
            <a:ext cx="702310" cy="365125"/>
          </a:xfrm>
          <a:prstGeom prst="rect">
            <a:avLst/>
          </a:prstGeom>
          <a:noFill/>
          <a:ln>
            <a:noFill/>
          </a:ln>
        </p:spPr>
        <p:txBody>
          <a:bodyPr lIns="91425" tIns="45700" rIns="91425" bIns="45700" anchor="ctr" anchorCtr="0">
            <a:noAutofit/>
          </a:bodyPr>
          <a:lstStyle>
            <a:lvl1pPr algn="l">
              <a:defRPr sz="1000">
                <a:solidFill>
                  <a:srgbClr val="15284B"/>
                </a:solidFill>
              </a:defRPr>
            </a:lvl1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8" name="Shape 13"/>
          <p:cNvSpPr txBox="1">
            <a:spLocks noGrp="1"/>
          </p:cNvSpPr>
          <p:nvPr>
            <p:ph type="ftr" idx="11"/>
          </p:nvPr>
        </p:nvSpPr>
        <p:spPr>
          <a:xfrm>
            <a:off x="1823563" y="6355568"/>
            <a:ext cx="4184650" cy="365125"/>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smtClean="0"/>
              <a:t>Copyright 2016 Discovery Education, Inc. All rights Reserved. </a:t>
            </a:r>
            <a:endParaRPr lang="en-US" dirty="0"/>
          </a:p>
        </p:txBody>
      </p:sp>
      <p:pic>
        <p:nvPicPr>
          <p:cNvPr id="9" name="Picture 8" descr="DEA_Operation_Prevention_Logo_Two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0" name="Picture 9" descr="DEA_DIS_logopartn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11" name="Straight Connector 1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77" name="Shape 7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83" name="Shape 8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143000" y="3602038"/>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26" name="Shape 26"/>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32" name="Shape 3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39" name="Shape 3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48" name="Shape 48"/>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57" name="Shape 5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64" name="Shape 6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smtClean="0"/>
              <a:t>Copyright 2016 Discovery Education, Inc. All rights Reserved. </a:t>
            </a:r>
            <a:endParaRPr/>
          </a:p>
        </p:txBody>
      </p:sp>
      <p:sp>
        <p:nvSpPr>
          <p:cNvPr id="71" name="Shape 7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smtClean="0"/>
              <a:t>Copyright 2016 Discovery Education, Inc. All rights Reserved. </a:t>
            </a:r>
            <a:endParaRPr dirty="0"/>
          </a:p>
        </p:txBody>
      </p:sp>
      <p:sp>
        <p:nvSpPr>
          <p:cNvPr id="14" name="Shape 1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xmlns:p14="http://schemas.microsoft.com/office/powerpoint/2010/main" id="1" dur="indefinite" restart="never" nodeType="tmRoot"/>
      </p:par>
    </p:tnLst>
  </p:timing>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1.png"/><Relationship Id="rId5" Type="http://schemas.openxmlformats.org/officeDocument/2006/relationships/image" Target="../media/image49.png"/><Relationship Id="rId6" Type="http://schemas.openxmlformats.org/officeDocument/2006/relationships/image" Target="../media/image50.jpe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55.png"/><Relationship Id="rId5" Type="http://schemas.openxmlformats.org/officeDocument/2006/relationships/image" Target="../media/image11.png"/><Relationship Id="rId6" Type="http://schemas.openxmlformats.org/officeDocument/2006/relationships/hyperlink" Target="https://science360.gov/obj/tkn-video/0e2ab299-9dfe-4cad-b517-85ad949a67db/mysteries-brain-thinking-brain" TargetMode="External"/><Relationship Id="rId7" Type="http://schemas.openxmlformats.org/officeDocument/2006/relationships/image" Target="../media/image56.jpeg"/><Relationship Id="rId8" Type="http://schemas.openxmlformats.org/officeDocument/2006/relationships/image" Target="../media/image5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11.png"/><Relationship Id="rId5" Type="http://schemas.openxmlformats.org/officeDocument/2006/relationships/image" Target="../media/image59.png"/><Relationship Id="rId6" Type="http://schemas.openxmlformats.org/officeDocument/2006/relationships/image" Target="../media/image60.jpg"/><Relationship Id="rId7" Type="http://schemas.openxmlformats.org/officeDocument/2006/relationships/image" Target="../media/image61.png"/><Relationship Id="rId8" Type="http://schemas.openxmlformats.org/officeDocument/2006/relationships/image" Target="../media/image62.jpg"/><Relationship Id="rId9" Type="http://schemas.openxmlformats.org/officeDocument/2006/relationships/image" Target="../media/image63.png"/><Relationship Id="rId10" Type="http://schemas.openxmlformats.org/officeDocument/2006/relationships/image" Target="../media/image64.jpg"/><Relationship Id="rId11"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1" Type="http://schemas.openxmlformats.org/officeDocument/2006/relationships/image" Target="../media/image72.png"/><Relationship Id="rId12" Type="http://schemas.openxmlformats.org/officeDocument/2006/relationships/image" Target="../media/image73.png"/><Relationship Id="rId13" Type="http://schemas.openxmlformats.org/officeDocument/2006/relationships/image" Target="../media/image74.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66.png"/><Relationship Id="rId5" Type="http://schemas.openxmlformats.org/officeDocument/2006/relationships/image" Target="../media/image11.png"/><Relationship Id="rId6" Type="http://schemas.openxmlformats.org/officeDocument/2006/relationships/image" Target="../media/image67.png"/><Relationship Id="rId7" Type="http://schemas.openxmlformats.org/officeDocument/2006/relationships/image" Target="../media/image68.jpeg"/><Relationship Id="rId8" Type="http://schemas.openxmlformats.org/officeDocument/2006/relationships/image" Target="../media/image69.png"/><Relationship Id="rId9" Type="http://schemas.openxmlformats.org/officeDocument/2006/relationships/image" Target="../media/image70.png"/><Relationship Id="rId10" Type="http://schemas.openxmlformats.org/officeDocument/2006/relationships/image" Target="../media/image71.png"/></Relationships>
</file>

<file path=ppt/slides/_rels/slide14.xml.rels><?xml version="1.0" encoding="UTF-8" standalone="yes"?>
<Relationships xmlns="http://schemas.openxmlformats.org/package/2006/relationships"><Relationship Id="rId11" Type="http://schemas.openxmlformats.org/officeDocument/2006/relationships/image" Target="../media/image82.png"/><Relationship Id="rId12" Type="http://schemas.openxmlformats.org/officeDocument/2006/relationships/image" Target="../media/image83.png"/><Relationship Id="rId13" Type="http://schemas.openxmlformats.org/officeDocument/2006/relationships/image" Target="../media/image84.png"/><Relationship Id="rId14" Type="http://schemas.openxmlformats.org/officeDocument/2006/relationships/image" Target="../media/image85.png"/><Relationship Id="rId15" Type="http://schemas.openxmlformats.org/officeDocument/2006/relationships/image" Target="../media/image86.png"/><Relationship Id="rId16" Type="http://schemas.openxmlformats.org/officeDocument/2006/relationships/image" Target="../media/image87.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5.png"/><Relationship Id="rId4" Type="http://schemas.openxmlformats.org/officeDocument/2006/relationships/image" Target="../media/image11.png"/><Relationship Id="rId5" Type="http://schemas.openxmlformats.org/officeDocument/2006/relationships/image" Target="../media/image76.png"/><Relationship Id="rId6" Type="http://schemas.openxmlformats.org/officeDocument/2006/relationships/image" Target="../media/image77.jpeg"/><Relationship Id="rId7" Type="http://schemas.openxmlformats.org/officeDocument/2006/relationships/image" Target="../media/image78.png"/><Relationship Id="rId8" Type="http://schemas.openxmlformats.org/officeDocument/2006/relationships/image" Target="../media/image79.png"/><Relationship Id="rId9" Type="http://schemas.openxmlformats.org/officeDocument/2006/relationships/image" Target="../media/image80.png"/><Relationship Id="rId10" Type="http://schemas.openxmlformats.org/officeDocument/2006/relationships/image" Target="../media/image81.png"/></Relationships>
</file>

<file path=ppt/slides/_rels/slide15.xml.rels><?xml version="1.0" encoding="UTF-8" standalone="yes"?>
<Relationships xmlns="http://schemas.openxmlformats.org/package/2006/relationships"><Relationship Id="rId11" Type="http://schemas.openxmlformats.org/officeDocument/2006/relationships/image" Target="../media/image95.png"/><Relationship Id="rId12" Type="http://schemas.openxmlformats.org/officeDocument/2006/relationships/image" Target="../media/image96.png"/><Relationship Id="rId13" Type="http://schemas.openxmlformats.org/officeDocument/2006/relationships/image" Target="../media/image97.png"/><Relationship Id="rId14" Type="http://schemas.openxmlformats.org/officeDocument/2006/relationships/image" Target="../media/image98.png"/><Relationship Id="rId15" Type="http://schemas.openxmlformats.org/officeDocument/2006/relationships/image" Target="../media/image99.png"/><Relationship Id="rId16" Type="http://schemas.openxmlformats.org/officeDocument/2006/relationships/image" Target="../media/image100.png"/><Relationship Id="rId17" Type="http://schemas.openxmlformats.org/officeDocument/2006/relationships/image" Target="../media/image101.png"/><Relationship Id="rId18" Type="http://schemas.openxmlformats.org/officeDocument/2006/relationships/image" Target="../media/image102.png"/><Relationship Id="rId19" Type="http://schemas.openxmlformats.org/officeDocument/2006/relationships/image" Target="../media/image10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8.png"/><Relationship Id="rId4" Type="http://schemas.openxmlformats.org/officeDocument/2006/relationships/image" Target="../media/image11.png"/><Relationship Id="rId5" Type="http://schemas.openxmlformats.org/officeDocument/2006/relationships/image" Target="../media/image89.png"/><Relationship Id="rId6" Type="http://schemas.openxmlformats.org/officeDocument/2006/relationships/image" Target="../media/image90.jpeg"/><Relationship Id="rId7" Type="http://schemas.openxmlformats.org/officeDocument/2006/relationships/image" Target="../media/image91.png"/><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94.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04.png"/><Relationship Id="rId5" Type="http://schemas.openxmlformats.org/officeDocument/2006/relationships/image" Target="../media/image11.png"/><Relationship Id="rId6" Type="http://schemas.openxmlformats.org/officeDocument/2006/relationships/hyperlink" Target="https://www.fbi.gov/news/stories/raising-awareness-of-opioid-addiction" TargetMode="External"/><Relationship Id="rId7" Type="http://schemas.openxmlformats.org/officeDocument/2006/relationships/image" Target="../media/image105.jpeg"/><Relationship Id="rId8" Type="http://schemas.openxmlformats.org/officeDocument/2006/relationships/image" Target="../media/image106.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11.png"/><Relationship Id="rId5" Type="http://schemas.openxmlformats.org/officeDocument/2006/relationships/image" Target="../media/image108.png"/><Relationship Id="rId6" Type="http://schemas.openxmlformats.org/officeDocument/2006/relationships/image" Target="../media/image109.png"/><Relationship Id="rId7" Type="http://schemas.openxmlformats.org/officeDocument/2006/relationships/image" Target="../media/image110.png"/><Relationship Id="rId8" Type="http://schemas.openxmlformats.org/officeDocument/2006/relationships/image" Target="../media/image111.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png"/><Relationship Id="rId6" Type="http://schemas.openxmlformats.org/officeDocument/2006/relationships/image" Target="../media/image114.png"/><Relationship Id="rId7" Type="http://schemas.openxmlformats.org/officeDocument/2006/relationships/image" Target="../media/image115.jpg"/><Relationship Id="rId8" Type="http://schemas.openxmlformats.org/officeDocument/2006/relationships/image" Target="../media/image116.png"/><Relationship Id="rId9" Type="http://schemas.openxmlformats.org/officeDocument/2006/relationships/image" Target="../media/image117.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image" Target="../media/image11.png"/><Relationship Id="rId7" Type="http://schemas.openxmlformats.org/officeDocument/2006/relationships/image" Target="../media/image121.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2.png"/><Relationship Id="rId4" Type="http://schemas.openxmlformats.org/officeDocument/2006/relationships/image" Target="../media/image123.png"/><Relationship Id="rId5" Type="http://schemas.openxmlformats.org/officeDocument/2006/relationships/image" Target="../media/image124.png"/><Relationship Id="rId6" Type="http://schemas.openxmlformats.org/officeDocument/2006/relationships/image" Target="../media/image11.png"/><Relationship Id="rId7" Type="http://schemas.openxmlformats.org/officeDocument/2006/relationships/image" Target="../media/image125.jp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26.png"/><Relationship Id="rId5" Type="http://schemas.openxmlformats.org/officeDocument/2006/relationships/image" Target="../media/image11.png"/><Relationship Id="rId6" Type="http://schemas.openxmlformats.org/officeDocument/2006/relationships/image" Target="../media/image127.png"/><Relationship Id="rId7" Type="http://schemas.openxmlformats.org/officeDocument/2006/relationships/image" Target="../media/image128.png"/><Relationship Id="rId8" Type="http://schemas.openxmlformats.org/officeDocument/2006/relationships/image" Target="../media/image129.jp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30.png"/><Relationship Id="rId5" Type="http://schemas.openxmlformats.org/officeDocument/2006/relationships/image" Target="../media/image11.png"/><Relationship Id="rId6" Type="http://schemas.openxmlformats.org/officeDocument/2006/relationships/image" Target="../media/image131.png"/><Relationship Id="rId7" Type="http://schemas.openxmlformats.org/officeDocument/2006/relationships/image" Target="../media/image132.png"/><Relationship Id="rId8" Type="http://schemas.openxmlformats.org/officeDocument/2006/relationships/image" Target="../media/image133.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34.png"/><Relationship Id="rId5" Type="http://schemas.openxmlformats.org/officeDocument/2006/relationships/image" Target="../media/image11.png"/><Relationship Id="rId6" Type="http://schemas.openxmlformats.org/officeDocument/2006/relationships/image" Target="../media/image135.png"/><Relationship Id="rId7" Type="http://schemas.openxmlformats.org/officeDocument/2006/relationships/image" Target="../media/image136.png"/><Relationship Id="rId8" Type="http://schemas.openxmlformats.org/officeDocument/2006/relationships/image" Target="../media/image137.jp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38.png"/><Relationship Id="rId5" Type="http://schemas.openxmlformats.org/officeDocument/2006/relationships/image" Target="../media/image11.png"/><Relationship Id="rId6" Type="http://schemas.openxmlformats.org/officeDocument/2006/relationships/image" Target="../media/image139.png"/><Relationship Id="rId7" Type="http://schemas.openxmlformats.org/officeDocument/2006/relationships/image" Target="../media/image140.png"/><Relationship Id="rId8" Type="http://schemas.openxmlformats.org/officeDocument/2006/relationships/image" Target="../media/image141.jp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42.png"/><Relationship Id="rId4" Type="http://schemas.openxmlformats.org/officeDocument/2006/relationships/image" Target="../media/image143.png"/><Relationship Id="rId5" Type="http://schemas.openxmlformats.org/officeDocument/2006/relationships/image" Target="../media/image144.png"/><Relationship Id="rId6" Type="http://schemas.openxmlformats.org/officeDocument/2006/relationships/image" Target="../media/image11.png"/><Relationship Id="rId7" Type="http://schemas.openxmlformats.org/officeDocument/2006/relationships/image" Target="../media/image14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46.png"/><Relationship Id="rId4" Type="http://schemas.openxmlformats.org/officeDocument/2006/relationships/image" Target="../media/image147.png"/><Relationship Id="rId5" Type="http://schemas.openxmlformats.org/officeDocument/2006/relationships/image" Target="../media/image11.png"/><Relationship Id="rId6" Type="http://schemas.openxmlformats.org/officeDocument/2006/relationships/image" Target="../media/image148.png"/><Relationship Id="rId7" Type="http://schemas.openxmlformats.org/officeDocument/2006/relationships/image" Target="../media/image149.png"/><Relationship Id="rId8" Type="http://schemas.openxmlformats.org/officeDocument/2006/relationships/image" Target="../media/image150.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51.jpg"/><Relationship Id="rId4" Type="http://schemas.openxmlformats.org/officeDocument/2006/relationships/image" Target="../media/image152.jpeg"/><Relationship Id="rId5" Type="http://schemas.openxmlformats.org/officeDocument/2006/relationships/image" Target="../media/image153.png"/><Relationship Id="rId6" Type="http://schemas.openxmlformats.org/officeDocument/2006/relationships/image" Target="../media/image11.png"/><Relationship Id="rId7" Type="http://schemas.openxmlformats.org/officeDocument/2006/relationships/image" Target="../media/image154.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1" Type="http://schemas.openxmlformats.org/officeDocument/2006/relationships/image" Target="../media/image162.png"/><Relationship Id="rId12" Type="http://schemas.openxmlformats.org/officeDocument/2006/relationships/image" Target="../media/image163.png"/><Relationship Id="rId13" Type="http://schemas.openxmlformats.org/officeDocument/2006/relationships/image" Target="../media/image164.png"/><Relationship Id="rId14" Type="http://schemas.openxmlformats.org/officeDocument/2006/relationships/image" Target="../media/image165.png"/><Relationship Id="rId15" Type="http://schemas.openxmlformats.org/officeDocument/2006/relationships/image" Target="../media/image166.png"/><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5.png"/><Relationship Id="rId4" Type="http://schemas.openxmlformats.org/officeDocument/2006/relationships/image" Target="../media/image11.png"/><Relationship Id="rId5" Type="http://schemas.openxmlformats.org/officeDocument/2006/relationships/image" Target="../media/image156.png"/><Relationship Id="rId6" Type="http://schemas.openxmlformats.org/officeDocument/2006/relationships/image" Target="../media/image157.png"/><Relationship Id="rId7" Type="http://schemas.openxmlformats.org/officeDocument/2006/relationships/image" Target="../media/image158.png"/><Relationship Id="rId8" Type="http://schemas.openxmlformats.org/officeDocument/2006/relationships/image" Target="../media/image159.png"/><Relationship Id="rId9" Type="http://schemas.openxmlformats.org/officeDocument/2006/relationships/image" Target="../media/image160.png"/><Relationship Id="rId10" Type="http://schemas.openxmlformats.org/officeDocument/2006/relationships/image" Target="../media/image16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5.jpg"/><Relationship Id="rId7"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1.png"/><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11.png"/><Relationship Id="rId7"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11.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11.png"/><Relationship Id="rId6" Type="http://schemas.openxmlformats.org/officeDocument/2006/relationships/image" Target="../media/image36.png"/><Relationship Id="rId7" Type="http://schemas.openxmlformats.org/officeDocument/2006/relationships/hyperlink" Target="https://teens.drugabuse.gov/blog/post/what-does-it-mean-misuse-opioids" TargetMode="External"/><Relationship Id="rId8" Type="http://schemas.openxmlformats.org/officeDocument/2006/relationships/image" Target="../media/image37.jpg"/><Relationship Id="rId9" Type="http://schemas.openxmlformats.org/officeDocument/2006/relationships/image" Target="../media/image38.png"/><Relationship Id="rId10"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11.png"/><Relationship Id="rId6" Type="http://schemas.openxmlformats.org/officeDocument/2006/relationships/image" Target="../media/image42.png"/><Relationship Id="rId7" Type="http://schemas.openxmlformats.org/officeDocument/2006/relationships/image" Target="../media/image43.jpeg"/><Relationship Id="rId8"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34.png"/><Relationship Id="rId5" Type="http://schemas.openxmlformats.org/officeDocument/2006/relationships/image" Target="../media/image46.png"/><Relationship Id="rId6" Type="http://schemas.openxmlformats.org/officeDocument/2006/relationships/image" Target="../media/image11.png"/><Relationship Id="rId7"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FE element 1" descr="q4WS9ZXG3ST81.png"/>
          <p:cNvPicPr>
            <a:picLocks/>
          </p:cNvPicPr>
          <p:nvPr/>
        </p:nvPicPr>
        <p:blipFill>
          <a:blip r:embed="rId2">
            <a:extLst>
              <a:ext uri="{28A0092B-C50C-407E-A947-70E740481C1C}">
                <a14:useLocalDpi xmlns:a14="http://schemas.microsoft.com/office/drawing/2010/main"/>
              </a:ext>
            </a:extLst>
          </a:blip>
          <a:stretch>
            <a:fillRect/>
          </a:stretch>
        </p:blipFill>
        <p:spPr>
          <a:xfrm>
            <a:off x="6456427" y="6352985"/>
            <a:ext cx="2060448" cy="371856"/>
          </a:xfrm>
          <a:prstGeom prst="rect">
            <a:avLst/>
          </a:prstGeom>
        </p:spPr>
      </p:pic>
      <p:sp>
        <p:nvSpPr>
          <p:cNvPr id="3" name="Rectangle 2"/>
          <p:cNvSpPr/>
          <p:nvPr/>
        </p:nvSpPr>
        <p:spPr>
          <a:xfrm>
            <a:off x="0" y="0"/>
            <a:ext cx="9144000" cy="68580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EA_DIS_logopart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6" name="Picture 5" descr="DEA_Operation_Prevention_Logo_Two_Colo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sp>
        <p:nvSpPr>
          <p:cNvPr id="8" name="Oval 7"/>
          <p:cNvSpPr/>
          <p:nvPr/>
        </p:nvSpPr>
        <p:spPr>
          <a:xfrm>
            <a:off x="7560354" y="497027"/>
            <a:ext cx="1009450" cy="1009450"/>
          </a:xfrm>
          <a:prstGeom prst="ellipse">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5" name="PFE element 8" descr="q4WS9ZXG3ST83.png"/>
          <p:cNvPicPr>
            <a:picLocks/>
          </p:cNvPicPr>
          <p:nvPr/>
        </p:nvPicPr>
        <p:blipFill>
          <a:blip r:embed="rId5">
            <a:extLst>
              <a:ext uri="{28A0092B-C50C-407E-A947-70E740481C1C}">
                <a14:useLocalDpi xmlns:a14="http://schemas.microsoft.com/office/drawing/2010/main"/>
              </a:ext>
            </a:extLst>
          </a:blip>
          <a:stretch>
            <a:fillRect/>
          </a:stretch>
        </p:blipFill>
        <p:spPr>
          <a:xfrm>
            <a:off x="7306459" y="810284"/>
            <a:ext cx="1530096" cy="335280"/>
          </a:xfrm>
          <a:prstGeom prst="rect">
            <a:avLst/>
          </a:prstGeom>
        </p:spPr>
      </p:pic>
      <p:cxnSp>
        <p:nvCxnSpPr>
          <p:cNvPr id="10" name="Straight Connector 9"/>
          <p:cNvCxnSpPr/>
          <p:nvPr/>
        </p:nvCxnSpPr>
        <p:spPr>
          <a:xfrm>
            <a:off x="8067040" y="1673785"/>
            <a:ext cx="0" cy="3985335"/>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07987" y="2232410"/>
            <a:ext cx="2644139" cy="4921797"/>
          </a:xfrm>
          <a:prstGeom prst="rect">
            <a:avLst/>
          </a:prstGeom>
        </p:spPr>
      </p:pic>
      <p:pic>
        <p:nvPicPr>
          <p:cNvPr id="17" name="PFE element 6" descr="zz95poOZ9A322.png"/>
          <p:cNvPicPr>
            <a:picLocks/>
          </p:cNvPicPr>
          <p:nvPr/>
        </p:nvPicPr>
        <p:blipFill>
          <a:blip r:embed="rId7">
            <a:extLst>
              <a:ext uri="{28A0092B-C50C-407E-A947-70E740481C1C}">
                <a14:useLocalDpi xmlns:a14="http://schemas.microsoft.com/office/drawing/2010/main" val="0"/>
              </a:ext>
            </a:extLst>
          </a:blip>
          <a:stretch>
            <a:fillRect/>
          </a:stretch>
        </p:blipFill>
        <p:spPr>
          <a:xfrm>
            <a:off x="793083" y="824241"/>
            <a:ext cx="3206496" cy="3505200"/>
          </a:xfrm>
          <a:prstGeom prst="rect">
            <a:avLst/>
          </a:prstGeom>
        </p:spPr>
      </p:pic>
    </p:spTree>
    <p:extLst>
      <p:ext uri="{BB962C8B-B14F-4D97-AF65-F5344CB8AC3E}">
        <p14:creationId xmlns:p14="http://schemas.microsoft.com/office/powerpoint/2010/main" val="2741517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6" name="PFE element 87" descr="q4WS9ZXG3ST852.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88" descr="q4WS9ZXG3ST853.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90" descr="q4WS9ZXG3ST854.png"/>
          <p:cNvPicPr>
            <a:picLocks/>
          </p:cNvPicPr>
          <p:nvPr/>
        </p:nvPicPr>
        <p:blipFill>
          <a:blip r:embed="rId5">
            <a:extLst>
              <a:ext uri="{28A0092B-C50C-407E-A947-70E740481C1C}">
                <a14:useLocalDpi xmlns:a14="http://schemas.microsoft.com/office/drawing/2010/main"/>
              </a:ext>
            </a:extLst>
          </a:blip>
          <a:stretch>
            <a:fillRect/>
          </a:stretch>
        </p:blipFill>
        <p:spPr>
          <a:xfrm>
            <a:off x="0" y="236723"/>
            <a:ext cx="9144000" cy="1030224"/>
          </a:xfrm>
          <a:prstGeom prst="rect">
            <a:avLst/>
          </a:prstGeom>
        </p:spPr>
      </p:pic>
      <p:cxnSp>
        <p:nvCxnSpPr>
          <p:cNvPr id="10" name="Straight Connector 9"/>
          <p:cNvCxnSpPr/>
          <p:nvPr/>
        </p:nvCxnSpPr>
        <p:spPr>
          <a:xfrm>
            <a:off x="3220540" y="1056367"/>
            <a:ext cx="2680727"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577597"/>
            <a:ext cx="9144000" cy="4677408"/>
          </a:xfrm>
          <a:prstGeom prst="rect">
            <a:avLst/>
          </a:prstGeom>
          <a:solidFill>
            <a:schemeClr val="tx1">
              <a:lumMod val="95000"/>
              <a:lumOff val="5000"/>
            </a:schemeClr>
          </a:solidFill>
        </p:spPr>
      </p:pic>
      <p:cxnSp>
        <p:nvCxnSpPr>
          <p:cNvPr id="20" name="Straight Arrow Connector 19"/>
          <p:cNvCxnSpPr/>
          <p:nvPr/>
        </p:nvCxnSpPr>
        <p:spPr>
          <a:xfrm flipV="1">
            <a:off x="1343178" y="3514176"/>
            <a:ext cx="90712" cy="334667"/>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FE element 9" descr="WmSPVN2LdUhQ5.png"/>
          <p:cNvPicPr>
            <a:picLocks/>
          </p:cNvPicPr>
          <p:nvPr/>
        </p:nvPicPr>
        <p:blipFill>
          <a:blip r:embed="rId7">
            <a:extLst>
              <a:ext uri="{28A0092B-C50C-407E-A947-70E740481C1C}">
                <a14:useLocalDpi xmlns:a14="http://schemas.microsoft.com/office/drawing/2010/main"/>
              </a:ext>
            </a:extLst>
          </a:blip>
          <a:stretch>
            <a:fillRect/>
          </a:stretch>
        </p:blipFill>
        <p:spPr>
          <a:xfrm>
            <a:off x="497484" y="3894524"/>
            <a:ext cx="1615440" cy="316992"/>
          </a:xfrm>
          <a:prstGeom prst="rect">
            <a:avLst/>
          </a:prstGeom>
        </p:spPr>
      </p:pic>
      <p:cxnSp>
        <p:nvCxnSpPr>
          <p:cNvPr id="23" name="Straight Arrow Connector 22"/>
          <p:cNvCxnSpPr/>
          <p:nvPr/>
        </p:nvCxnSpPr>
        <p:spPr>
          <a:xfrm flipH="1" flipV="1">
            <a:off x="3746501" y="4053020"/>
            <a:ext cx="381000" cy="38672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4" name="PFE element 11" descr="WmSPVN2LdUhQ6.png"/>
          <p:cNvPicPr>
            <a:picLocks/>
          </p:cNvPicPr>
          <p:nvPr/>
        </p:nvPicPr>
        <p:blipFill>
          <a:blip r:embed="rId8">
            <a:extLst>
              <a:ext uri="{28A0092B-C50C-407E-A947-70E740481C1C}">
                <a14:useLocalDpi xmlns:a14="http://schemas.microsoft.com/office/drawing/2010/main"/>
              </a:ext>
            </a:extLst>
          </a:blip>
          <a:stretch>
            <a:fillRect/>
          </a:stretch>
        </p:blipFill>
        <p:spPr>
          <a:xfrm>
            <a:off x="3517938" y="4412780"/>
            <a:ext cx="1615440" cy="310896"/>
          </a:xfrm>
          <a:prstGeom prst="rect">
            <a:avLst/>
          </a:prstGeom>
        </p:spPr>
      </p:pic>
      <p:cxnSp>
        <p:nvCxnSpPr>
          <p:cNvPr id="25" name="Straight Arrow Connector 24"/>
          <p:cNvCxnSpPr/>
          <p:nvPr/>
        </p:nvCxnSpPr>
        <p:spPr>
          <a:xfrm flipH="1" flipV="1">
            <a:off x="2379133" y="5044645"/>
            <a:ext cx="103717" cy="30926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6" name="PFE element 13" descr="WmSPVN2LdUhQ7.png"/>
          <p:cNvPicPr>
            <a:picLocks/>
          </p:cNvPicPr>
          <p:nvPr/>
        </p:nvPicPr>
        <p:blipFill>
          <a:blip r:embed="rId9">
            <a:extLst>
              <a:ext uri="{28A0092B-C50C-407E-A947-70E740481C1C}">
                <a14:useLocalDpi xmlns:a14="http://schemas.microsoft.com/office/drawing/2010/main"/>
              </a:ext>
            </a:extLst>
          </a:blip>
          <a:stretch>
            <a:fillRect/>
          </a:stretch>
        </p:blipFill>
        <p:spPr>
          <a:xfrm>
            <a:off x="2183472" y="5352352"/>
            <a:ext cx="768096" cy="310896"/>
          </a:xfrm>
          <a:prstGeom prst="rect">
            <a:avLst/>
          </a:prstGeom>
        </p:spPr>
      </p:pic>
      <p:cxnSp>
        <p:nvCxnSpPr>
          <p:cNvPr id="28" name="Straight Arrow Connector 27"/>
          <p:cNvCxnSpPr/>
          <p:nvPr/>
        </p:nvCxnSpPr>
        <p:spPr>
          <a:xfrm flipV="1">
            <a:off x="6055893" y="5019244"/>
            <a:ext cx="166213" cy="30480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9" name="PFE element 15" descr="WmSPVN2LdUhQ8.png"/>
          <p:cNvPicPr>
            <a:picLocks/>
          </p:cNvPicPr>
          <p:nvPr/>
        </p:nvPicPr>
        <p:blipFill>
          <a:blip r:embed="rId10">
            <a:extLst>
              <a:ext uri="{28A0092B-C50C-407E-A947-70E740481C1C}">
                <a14:useLocalDpi xmlns:a14="http://schemas.microsoft.com/office/drawing/2010/main"/>
              </a:ext>
            </a:extLst>
          </a:blip>
          <a:stretch>
            <a:fillRect/>
          </a:stretch>
        </p:blipFill>
        <p:spPr>
          <a:xfrm>
            <a:off x="5469394" y="5320924"/>
            <a:ext cx="1060704" cy="3169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FE element 101" descr="q4WS9ZXG3ST859.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102" descr="q4WS9ZXG3ST860.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103" descr="q4WS9ZXG3ST861.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8" name="Picture 7">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0" y="1195492"/>
            <a:ext cx="9158369" cy="4612641"/>
          </a:xfrm>
          <a:prstGeom prst="rect">
            <a:avLst/>
          </a:prstGeom>
        </p:spPr>
      </p:pic>
      <p:cxnSp>
        <p:nvCxnSpPr>
          <p:cNvPr id="9" name="Straight Connector 8"/>
          <p:cNvCxnSpPr/>
          <p:nvPr/>
        </p:nvCxnSpPr>
        <p:spPr>
          <a:xfrm>
            <a:off x="14369" y="9821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69" y="60113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FE element 107" descr="q4WS9ZXG3ST862.png"/>
          <p:cNvPicPr>
            <a:picLocks/>
          </p:cNvPicPr>
          <p:nvPr/>
        </p:nvPicPr>
        <p:blipFill>
          <a:blip r:embed="rId8">
            <a:extLst>
              <a:ext uri="{28A0092B-C50C-407E-A947-70E740481C1C}">
                <a14:useLocalDpi xmlns:a14="http://schemas.microsoft.com/office/drawing/2010/main"/>
              </a:ext>
            </a:extLst>
          </a:blip>
          <a:stretch>
            <a:fillRect/>
          </a:stretch>
        </p:blipFill>
        <p:spPr>
          <a:xfrm>
            <a:off x="13281" y="51201"/>
            <a:ext cx="9131808" cy="9083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0" name="PFE element 108" descr="q4WS9ZXG3ST863.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109" descr="q4WS9ZXG3ST86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111" descr="q4WS9ZXG3ST865.png"/>
          <p:cNvPicPr>
            <a:picLocks/>
          </p:cNvPicPr>
          <p:nvPr/>
        </p:nvPicPr>
        <p:blipFill>
          <a:blip r:embed="rId5">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714406" y="1091928"/>
            <a:ext cx="2265861"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21454" y="1873931"/>
            <a:ext cx="2743200" cy="2743200"/>
          </a:xfrm>
          <a:prstGeom prst="rect">
            <a:avLst/>
          </a:prstGeom>
        </p:spPr>
      </p:pic>
      <p:sp>
        <p:nvSpPr>
          <p:cNvPr id="20" name="pfehide114" hidden="1"/>
          <p:cNvSpPr txBox="1">
            <a:spLocks noGrp="1"/>
          </p:cNvSpPr>
          <p:nvPr>
            <p:ph type="title"/>
          </p:nvPr>
        </p:nvSpPr>
        <p:spPr>
          <a:xfrm>
            <a:off x="0" y="4939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smtClean="0">
                <a:solidFill>
                  <a:srgbClr val="15284B"/>
                </a:solidFill>
                <a:latin typeface="Montserrat light"/>
                <a:ea typeface="Calibri"/>
                <a:cs typeface="Montserrat light"/>
                <a:sym typeface="Calibri"/>
              </a:rPr>
              <a:t>The brain cannot tell the difference!</a:t>
            </a:r>
            <a:endParaRPr lang="en-US" sz="2400" i="0" u="none" strike="noStrike" cap="none" dirty="0">
              <a:solidFill>
                <a:srgbClr val="15284B"/>
              </a:solidFill>
              <a:latin typeface="Montserrat light"/>
              <a:ea typeface="Calibri"/>
              <a:cs typeface="Montserrat light"/>
              <a:sym typeface="Calibri"/>
            </a:endParaRPr>
          </a:p>
        </p:txBody>
      </p:sp>
      <p:grpSp>
        <p:nvGrpSpPr>
          <p:cNvPr id="15" name="Group 14"/>
          <p:cNvGrpSpPr/>
          <p:nvPr/>
        </p:nvGrpSpPr>
        <p:grpSpPr>
          <a:xfrm>
            <a:off x="0" y="4935806"/>
            <a:ext cx="9144000" cy="969264"/>
            <a:chOff x="317499" y="317499"/>
            <a:chExt cx="9144000" cy="969264"/>
          </a:xfrm>
        </p:grpSpPr>
        <p:pic>
          <p:nvPicPr>
            <p:cNvPr id="13" name="PFE element 114" descr="q4WS9ZXG3ST866.png"/>
            <p:cNvPicPr>
              <a:picLocks/>
            </p:cNvPicPr>
            <p:nvPr/>
          </p:nvPicPr>
          <p:blipFill>
            <a:blip r:embed="rId7">
              <a:extLst>
                <a:ext uri="{28A0092B-C50C-407E-A947-70E740481C1C}">
                  <a14:useLocalDpi xmlns:a14="http://schemas.microsoft.com/office/drawing/2010/main"/>
                </a:ext>
              </a:extLst>
            </a:blip>
            <a:stretch>
              <a:fillRect/>
            </a:stretch>
          </p:blipFill>
          <p:spPr>
            <a:xfrm>
              <a:off x="317499" y="317499"/>
              <a:ext cx="9144000" cy="969264"/>
            </a:xfrm>
            <a:prstGeom prst="rect">
              <a:avLst/>
            </a:prstGeom>
          </p:spPr>
        </p:pic>
        <p:sp>
          <p:nvSpPr>
            <p:cNvPr id="14" name="Shape_6"/>
            <p:cNvSpPr/>
            <p:nvPr/>
          </p:nvSpPr>
          <p:spPr>
            <a:xfrm>
              <a:off x="317499" y="317499"/>
              <a:ext cx="9144000" cy="9692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pfehide115" hidden="1"/>
          <p:cNvGrpSpPr/>
          <p:nvPr/>
        </p:nvGrpSpPr>
        <p:grpSpPr>
          <a:xfrm>
            <a:off x="279402" y="1856997"/>
            <a:ext cx="2915710" cy="2743200"/>
            <a:chOff x="279402" y="1873931"/>
            <a:chExt cx="2915710" cy="2743200"/>
          </a:xfrm>
        </p:grpSpPr>
        <p:pic>
          <p:nvPicPr>
            <p:cNvPr id="4" name="Picture 3" descr="slide11_image1_crop.jpg" hidden="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9402" y="1873931"/>
              <a:ext cx="2743200" cy="2743200"/>
            </a:xfrm>
            <a:prstGeom prst="rect">
              <a:avLst/>
            </a:prstGeom>
          </p:spPr>
        </p:pic>
        <p:cxnSp>
          <p:nvCxnSpPr>
            <p:cNvPr id="21" name="Straight Arrow Connector 20" hidden="1"/>
            <p:cNvCxnSpPr/>
            <p:nvPr/>
          </p:nvCxnSpPr>
          <p:spPr>
            <a:xfrm flipH="1" flipV="1">
              <a:off x="1960034" y="2376389"/>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hidden="1"/>
            <p:cNvSpPr txBox="1"/>
            <p:nvPr/>
          </p:nvSpPr>
          <p:spPr>
            <a:xfrm>
              <a:off x="1584830" y="2549951"/>
              <a:ext cx="1610282" cy="307777"/>
            </a:xfrm>
            <a:prstGeom prst="rect">
              <a:avLst/>
            </a:prstGeom>
            <a:noFill/>
          </p:spPr>
          <p:txBody>
            <a:bodyPr wrap="square" rtlCol="0">
              <a:spAutoFit/>
            </a:bodyPr>
            <a:lstStyle/>
            <a:p>
              <a:pPr algn="ctr"/>
              <a:r>
                <a:rPr lang="en-US" sz="1400" dirty="0" smtClean="0">
                  <a:solidFill>
                    <a:schemeClr val="bg1"/>
                  </a:solidFill>
                  <a:latin typeface="Montserrat Light"/>
                  <a:cs typeface="Montserrat Light"/>
                </a:rPr>
                <a:t>endorphin</a:t>
              </a:r>
              <a:endParaRPr lang="en-US" dirty="0">
                <a:solidFill>
                  <a:schemeClr val="bg1"/>
                </a:solidFill>
                <a:latin typeface="Montserrat Light"/>
                <a:cs typeface="Montserrat Light"/>
              </a:endParaRPr>
            </a:p>
          </p:txBody>
        </p:sp>
        <p:sp>
          <p:nvSpPr>
            <p:cNvPr id="24" name="TextBox 23" hidden="1"/>
            <p:cNvSpPr txBox="1"/>
            <p:nvPr/>
          </p:nvSpPr>
          <p:spPr>
            <a:xfrm>
              <a:off x="349752" y="3311952"/>
              <a:ext cx="979515" cy="523220"/>
            </a:xfrm>
            <a:prstGeom prst="rect">
              <a:avLst/>
            </a:prstGeom>
            <a:noFill/>
          </p:spPr>
          <p:txBody>
            <a:bodyPr wrap="square" rtlCol="0">
              <a:spAutoFit/>
            </a:bodyPr>
            <a:lstStyle/>
            <a:p>
              <a:pPr algn="ctr"/>
              <a:r>
                <a:rPr lang="en-US" sz="1400" dirty="0" smtClean="0">
                  <a:solidFill>
                    <a:schemeClr val="bg1"/>
                  </a:solidFill>
                  <a:latin typeface="Montserrat Light"/>
                  <a:cs typeface="Montserrat Light"/>
                </a:rPr>
                <a:t>opioid receptor</a:t>
              </a:r>
              <a:endParaRPr lang="en-US" dirty="0">
                <a:solidFill>
                  <a:schemeClr val="bg1"/>
                </a:solidFill>
                <a:latin typeface="Montserrat Light"/>
                <a:cs typeface="Montserrat Light"/>
              </a:endParaRPr>
            </a:p>
          </p:txBody>
        </p:sp>
        <p:cxnSp>
          <p:nvCxnSpPr>
            <p:cNvPr id="25" name="Straight Arrow Connector 24" hidden="1"/>
            <p:cNvCxnSpPr/>
            <p:nvPr/>
          </p:nvCxnSpPr>
          <p:spPr>
            <a:xfrm flipV="1">
              <a:off x="1217083" y="3311952"/>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274217" y="1853949"/>
            <a:ext cx="2926080" cy="2749296"/>
            <a:chOff x="317500" y="317500"/>
            <a:chExt cx="2926080" cy="2749296"/>
          </a:xfrm>
        </p:grpSpPr>
        <p:pic>
          <p:nvPicPr>
            <p:cNvPr id="16" name="PFE element 115" descr="q4WS9ZXG3ST867.png"/>
            <p:cNvPicPr>
              <a:picLocks/>
            </p:cNvPicPr>
            <p:nvPr/>
          </p:nvPicPr>
          <p:blipFill>
            <a:blip r:embed="rId9">
              <a:extLst>
                <a:ext uri="{28A0092B-C50C-407E-A947-70E740481C1C}">
                  <a14:useLocalDpi xmlns:a14="http://schemas.microsoft.com/office/drawing/2010/main"/>
                </a:ext>
              </a:extLst>
            </a:blip>
            <a:stretch>
              <a:fillRect/>
            </a:stretch>
          </p:blipFill>
          <p:spPr>
            <a:xfrm>
              <a:off x="317500" y="317500"/>
              <a:ext cx="2926080" cy="2749296"/>
            </a:xfrm>
            <a:prstGeom prst="rect">
              <a:avLst/>
            </a:prstGeom>
          </p:spPr>
        </p:pic>
        <p:sp>
          <p:nvSpPr>
            <p:cNvPr id="17" name="Shape_7"/>
            <p:cNvSpPr/>
            <p:nvPr/>
          </p:nvSpPr>
          <p:spPr>
            <a:xfrm>
              <a:off x="317500" y="317500"/>
              <a:ext cx="2926080" cy="2749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pfehide116" hidden="1"/>
          <p:cNvGrpSpPr/>
          <p:nvPr/>
        </p:nvGrpSpPr>
        <p:grpSpPr>
          <a:xfrm>
            <a:off x="2870200" y="1873931"/>
            <a:ext cx="3068112" cy="2743200"/>
            <a:chOff x="2870200" y="1873931"/>
            <a:chExt cx="3068112" cy="2743200"/>
          </a:xfrm>
        </p:grpSpPr>
        <p:pic>
          <p:nvPicPr>
            <p:cNvPr id="5" name="Picture 4" descr="slide11_image2.jpg" hidden="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195112" y="1873931"/>
              <a:ext cx="2743200" cy="2743200"/>
            </a:xfrm>
            <a:prstGeom prst="rect">
              <a:avLst/>
            </a:prstGeom>
          </p:spPr>
        </p:pic>
        <p:sp>
          <p:nvSpPr>
            <p:cNvPr id="27" name="TextBox 26" hidden="1"/>
            <p:cNvSpPr txBox="1"/>
            <p:nvPr/>
          </p:nvSpPr>
          <p:spPr>
            <a:xfrm>
              <a:off x="4886830" y="3877507"/>
              <a:ext cx="979515" cy="523220"/>
            </a:xfrm>
            <a:prstGeom prst="rect">
              <a:avLst/>
            </a:prstGeom>
            <a:noFill/>
          </p:spPr>
          <p:txBody>
            <a:bodyPr wrap="square" rtlCol="0">
              <a:spAutoFit/>
            </a:bodyPr>
            <a:lstStyle/>
            <a:p>
              <a:pPr algn="ctr"/>
              <a:r>
                <a:rPr lang="en-US" sz="1400" dirty="0" smtClean="0">
                  <a:solidFill>
                    <a:schemeClr val="bg1"/>
                  </a:solidFill>
                  <a:latin typeface="Montserrat Light"/>
                  <a:cs typeface="Montserrat Light"/>
                </a:rPr>
                <a:t>opioid receptor</a:t>
              </a:r>
              <a:endParaRPr lang="en-US" dirty="0">
                <a:solidFill>
                  <a:schemeClr val="bg1"/>
                </a:solidFill>
                <a:latin typeface="Montserrat Light"/>
                <a:cs typeface="Montserrat Light"/>
              </a:endParaRPr>
            </a:p>
          </p:txBody>
        </p:sp>
        <p:cxnSp>
          <p:nvCxnSpPr>
            <p:cNvPr id="28" name="Straight Arrow Connector 27" hidden="1"/>
            <p:cNvCxnSpPr/>
            <p:nvPr/>
          </p:nvCxnSpPr>
          <p:spPr>
            <a:xfrm flipV="1">
              <a:off x="3637493" y="3929677"/>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hidden="1"/>
            <p:cNvCxnSpPr/>
            <p:nvPr/>
          </p:nvCxnSpPr>
          <p:spPr>
            <a:xfrm flipH="1" flipV="1">
              <a:off x="4861429" y="3929676"/>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hidden="1"/>
            <p:cNvSpPr txBox="1"/>
            <p:nvPr/>
          </p:nvSpPr>
          <p:spPr>
            <a:xfrm>
              <a:off x="2870200" y="4086303"/>
              <a:ext cx="1610282" cy="307777"/>
            </a:xfrm>
            <a:prstGeom prst="rect">
              <a:avLst/>
            </a:prstGeom>
            <a:noFill/>
          </p:spPr>
          <p:txBody>
            <a:bodyPr wrap="square" rtlCol="0">
              <a:spAutoFit/>
            </a:bodyPr>
            <a:lstStyle/>
            <a:p>
              <a:pPr algn="ctr"/>
              <a:r>
                <a:rPr lang="en-US" sz="1400" dirty="0" smtClean="0">
                  <a:solidFill>
                    <a:schemeClr val="bg1"/>
                  </a:solidFill>
                  <a:latin typeface="Montserrat Light"/>
                  <a:cs typeface="Montserrat Light"/>
                </a:rPr>
                <a:t>opioid</a:t>
              </a:r>
              <a:endParaRPr lang="en-US" dirty="0">
                <a:solidFill>
                  <a:schemeClr val="bg1"/>
                </a:solidFill>
                <a:latin typeface="Montserrat Light"/>
                <a:cs typeface="Montserrat Light"/>
              </a:endParaRPr>
            </a:p>
          </p:txBody>
        </p:sp>
      </p:grpSp>
      <p:grpSp>
        <p:nvGrpSpPr>
          <p:cNvPr id="32" name="Group 31"/>
          <p:cNvGrpSpPr/>
          <p:nvPr/>
        </p:nvGrpSpPr>
        <p:grpSpPr>
          <a:xfrm>
            <a:off x="2865016" y="1870883"/>
            <a:ext cx="3078480" cy="2749296"/>
            <a:chOff x="317500" y="317500"/>
            <a:chExt cx="3078480" cy="2749296"/>
          </a:xfrm>
        </p:grpSpPr>
        <p:pic>
          <p:nvPicPr>
            <p:cNvPr id="19" name="PFE element 116" descr="q4WS9ZXG3ST868.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500"/>
              <a:ext cx="3078480" cy="2749296"/>
            </a:xfrm>
            <a:prstGeom prst="rect">
              <a:avLst/>
            </a:prstGeom>
          </p:spPr>
        </p:pic>
        <p:sp>
          <p:nvSpPr>
            <p:cNvPr id="31" name="Shape_8"/>
            <p:cNvSpPr/>
            <p:nvPr/>
          </p:nvSpPr>
          <p:spPr>
            <a:xfrm>
              <a:off x="317500" y="317500"/>
              <a:ext cx="3078480" cy="2749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4" name="PFE element 117" descr="q4WS9ZXG3ST869.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10" name="PFE element 118" descr="q4WS9ZXG3ST870.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119" descr="q4WS9ZXG3ST871.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121" descr="q4WS9ZXG3ST872.png"/>
          <p:cNvPicPr>
            <a:picLocks/>
          </p:cNvPicPr>
          <p:nvPr/>
        </p:nvPicPr>
        <p:blipFill>
          <a:blip r:embed="rId6">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1061539" y="1091928"/>
            <a:ext cx="246906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descr="shutterstock_102046420_body_edit.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2534" y="2057397"/>
            <a:ext cx="8419066" cy="3631642"/>
          </a:xfrm>
          <a:prstGeom prst="rect">
            <a:avLst/>
          </a:prstGeom>
        </p:spPr>
      </p:pic>
      <p:sp>
        <p:nvSpPr>
          <p:cNvPr id="13" name="pfehide124" hidden="1"/>
          <p:cNvSpPr txBox="1"/>
          <p:nvPr/>
        </p:nvSpPr>
        <p:spPr>
          <a:xfrm>
            <a:off x="247953" y="5750721"/>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Circulatory</a:t>
            </a:r>
            <a:endParaRPr lang="en-US" dirty="0">
              <a:solidFill>
                <a:srgbClr val="15284B"/>
              </a:solidFill>
              <a:latin typeface="Montserrat Light"/>
              <a:cs typeface="Montserrat Light"/>
            </a:endParaRPr>
          </a:p>
        </p:txBody>
      </p:sp>
      <p:grpSp>
        <p:nvGrpSpPr>
          <p:cNvPr id="21" name="Group 20"/>
          <p:cNvGrpSpPr/>
          <p:nvPr/>
        </p:nvGrpSpPr>
        <p:grpSpPr>
          <a:xfrm>
            <a:off x="245374" y="5749161"/>
            <a:ext cx="1615440" cy="310896"/>
            <a:chOff x="317500" y="317499"/>
            <a:chExt cx="1615440" cy="310896"/>
          </a:xfrm>
        </p:grpSpPr>
        <p:pic>
          <p:nvPicPr>
            <p:cNvPr id="19" name="PFE element 124" descr="q4WS9ZXG3ST873.png"/>
            <p:cNvPicPr>
              <a:picLocks/>
            </p:cNvPicPr>
            <p:nvPr/>
          </p:nvPicPr>
          <p:blipFill>
            <a:blip r:embed="rId8">
              <a:extLst>
                <a:ext uri="{28A0092B-C50C-407E-A947-70E740481C1C}">
                  <a14:useLocalDpi xmlns:a14="http://schemas.microsoft.com/office/drawing/2010/main"/>
                </a:ext>
              </a:extLst>
            </a:blip>
            <a:stretch>
              <a:fillRect/>
            </a:stretch>
          </p:blipFill>
          <p:spPr>
            <a:xfrm>
              <a:off x="317500" y="317499"/>
              <a:ext cx="1615440" cy="310896"/>
            </a:xfrm>
            <a:prstGeom prst="rect">
              <a:avLst/>
            </a:prstGeom>
          </p:spPr>
        </p:pic>
        <p:sp>
          <p:nvSpPr>
            <p:cNvPr id="20" name="Shape_9"/>
            <p:cNvSpPr/>
            <p:nvPr/>
          </p:nvSpPr>
          <p:spPr>
            <a:xfrm>
              <a:off x="317500" y="317499"/>
              <a:ext cx="1615440" cy="3108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pfehide125" hidden="1"/>
          <p:cNvSpPr txBox="1"/>
          <p:nvPr/>
        </p:nvSpPr>
        <p:spPr>
          <a:xfrm>
            <a:off x="1661885" y="5742252"/>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Nervous</a:t>
            </a:r>
            <a:endParaRPr lang="en-US" dirty="0">
              <a:solidFill>
                <a:srgbClr val="15284B"/>
              </a:solidFill>
              <a:latin typeface="Montserrat Light"/>
              <a:cs typeface="Montserrat Light"/>
            </a:endParaRPr>
          </a:p>
        </p:txBody>
      </p:sp>
      <p:grpSp>
        <p:nvGrpSpPr>
          <p:cNvPr id="24" name="Group 23"/>
          <p:cNvGrpSpPr/>
          <p:nvPr/>
        </p:nvGrpSpPr>
        <p:grpSpPr>
          <a:xfrm>
            <a:off x="1659306" y="5737644"/>
            <a:ext cx="1615440" cy="316992"/>
            <a:chOff x="317500" y="317499"/>
            <a:chExt cx="1615440" cy="316992"/>
          </a:xfrm>
        </p:grpSpPr>
        <p:pic>
          <p:nvPicPr>
            <p:cNvPr id="22" name="PFE element 125" descr="q4WS9ZXG3ST874.png"/>
            <p:cNvPicPr>
              <a:picLocks/>
            </p:cNvPicPr>
            <p:nvPr/>
          </p:nvPicPr>
          <p:blipFill>
            <a:blip r:embed="rId9">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23" name="Shape_10"/>
            <p:cNvSpPr/>
            <p:nvPr/>
          </p:nvSpPr>
          <p:spPr>
            <a:xfrm>
              <a:off x="317500" y="317499"/>
              <a:ext cx="161544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fehide126" hidden="1"/>
          <p:cNvSpPr txBox="1"/>
          <p:nvPr/>
        </p:nvSpPr>
        <p:spPr>
          <a:xfrm>
            <a:off x="3084285" y="5742252"/>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Respiratory</a:t>
            </a:r>
            <a:endParaRPr lang="en-US" dirty="0">
              <a:solidFill>
                <a:srgbClr val="15284B"/>
              </a:solidFill>
              <a:latin typeface="Montserrat Light"/>
              <a:cs typeface="Montserrat Light"/>
            </a:endParaRPr>
          </a:p>
        </p:txBody>
      </p:sp>
      <p:grpSp>
        <p:nvGrpSpPr>
          <p:cNvPr id="27" name="Group 26"/>
          <p:cNvGrpSpPr/>
          <p:nvPr/>
        </p:nvGrpSpPr>
        <p:grpSpPr>
          <a:xfrm>
            <a:off x="3078658" y="5737644"/>
            <a:ext cx="1621536" cy="316992"/>
            <a:chOff x="317500" y="317499"/>
            <a:chExt cx="1621536" cy="316992"/>
          </a:xfrm>
        </p:grpSpPr>
        <p:pic>
          <p:nvPicPr>
            <p:cNvPr id="25" name="PFE element 126" descr="q4WS9ZXG3ST875.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499"/>
              <a:ext cx="1621536" cy="316992"/>
            </a:xfrm>
            <a:prstGeom prst="rect">
              <a:avLst/>
            </a:prstGeom>
          </p:spPr>
        </p:pic>
        <p:sp>
          <p:nvSpPr>
            <p:cNvPr id="26" name="Shape_11"/>
            <p:cNvSpPr/>
            <p:nvPr/>
          </p:nvSpPr>
          <p:spPr>
            <a:xfrm>
              <a:off x="317500" y="317499"/>
              <a:ext cx="1621536"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pfehide127" hidden="1"/>
          <p:cNvSpPr txBox="1"/>
          <p:nvPr/>
        </p:nvSpPr>
        <p:spPr>
          <a:xfrm>
            <a:off x="4481284" y="5734351"/>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Digestive</a:t>
            </a:r>
            <a:endParaRPr lang="en-US" dirty="0">
              <a:solidFill>
                <a:srgbClr val="15284B"/>
              </a:solidFill>
              <a:latin typeface="Montserrat Light"/>
              <a:cs typeface="Montserrat Light"/>
            </a:endParaRPr>
          </a:p>
        </p:txBody>
      </p:sp>
      <p:grpSp>
        <p:nvGrpSpPr>
          <p:cNvPr id="30" name="Group 29"/>
          <p:cNvGrpSpPr/>
          <p:nvPr/>
        </p:nvGrpSpPr>
        <p:grpSpPr>
          <a:xfrm>
            <a:off x="4478705" y="5729744"/>
            <a:ext cx="1615440" cy="316992"/>
            <a:chOff x="317500" y="317499"/>
            <a:chExt cx="1615440" cy="316992"/>
          </a:xfrm>
        </p:grpSpPr>
        <p:pic>
          <p:nvPicPr>
            <p:cNvPr id="28" name="PFE element 127" descr="q4WS9ZXG3ST876.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29" name="Shape_12"/>
            <p:cNvSpPr/>
            <p:nvPr/>
          </p:nvSpPr>
          <p:spPr>
            <a:xfrm>
              <a:off x="317500" y="317499"/>
              <a:ext cx="161544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pfehide128" hidden="1"/>
          <p:cNvSpPr txBox="1"/>
          <p:nvPr/>
        </p:nvSpPr>
        <p:spPr>
          <a:xfrm>
            <a:off x="6125434" y="5748303"/>
            <a:ext cx="1123649"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Skeletal</a:t>
            </a:r>
            <a:endParaRPr lang="en-US" dirty="0">
              <a:solidFill>
                <a:srgbClr val="15284B"/>
              </a:solidFill>
              <a:latin typeface="Montserrat Light"/>
              <a:cs typeface="Montserrat Light"/>
            </a:endParaRPr>
          </a:p>
        </p:txBody>
      </p:sp>
      <p:grpSp>
        <p:nvGrpSpPr>
          <p:cNvPr id="161" name="Group 160"/>
          <p:cNvGrpSpPr/>
          <p:nvPr/>
        </p:nvGrpSpPr>
        <p:grpSpPr>
          <a:xfrm>
            <a:off x="6120330" y="5743696"/>
            <a:ext cx="1133856" cy="316992"/>
            <a:chOff x="317499" y="317499"/>
            <a:chExt cx="1133856" cy="316992"/>
          </a:xfrm>
        </p:grpSpPr>
        <p:pic>
          <p:nvPicPr>
            <p:cNvPr id="31" name="PFE element 128" descr="q4WS9ZXG3ST877.png"/>
            <p:cNvPicPr>
              <a:picLocks/>
            </p:cNvPicPr>
            <p:nvPr/>
          </p:nvPicPr>
          <p:blipFill>
            <a:blip r:embed="rId12">
              <a:extLst>
                <a:ext uri="{28A0092B-C50C-407E-A947-70E740481C1C}">
                  <a14:useLocalDpi xmlns:a14="http://schemas.microsoft.com/office/drawing/2010/main"/>
                </a:ext>
              </a:extLst>
            </a:blip>
            <a:stretch>
              <a:fillRect/>
            </a:stretch>
          </p:blipFill>
          <p:spPr>
            <a:xfrm>
              <a:off x="317499" y="317499"/>
              <a:ext cx="1133856" cy="316992"/>
            </a:xfrm>
            <a:prstGeom prst="rect">
              <a:avLst/>
            </a:prstGeom>
          </p:spPr>
        </p:pic>
        <p:sp>
          <p:nvSpPr>
            <p:cNvPr id="160" name="Shape_13"/>
            <p:cNvSpPr/>
            <p:nvPr/>
          </p:nvSpPr>
          <p:spPr>
            <a:xfrm>
              <a:off x="317499" y="317499"/>
              <a:ext cx="1133856"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fehide129" hidden="1"/>
          <p:cNvSpPr txBox="1"/>
          <p:nvPr/>
        </p:nvSpPr>
        <p:spPr>
          <a:xfrm>
            <a:off x="7249083" y="5742254"/>
            <a:ext cx="1610282" cy="307777"/>
          </a:xfrm>
          <a:prstGeom prst="rect">
            <a:avLst/>
          </a:prstGeom>
          <a:noFill/>
        </p:spPr>
        <p:txBody>
          <a:bodyPr wrap="square" rtlCol="0">
            <a:spAutoFit/>
          </a:bodyPr>
          <a:lstStyle/>
          <a:p>
            <a:pPr algn="ctr"/>
            <a:r>
              <a:rPr lang="en-US" sz="1400" dirty="0" smtClean="0">
                <a:solidFill>
                  <a:srgbClr val="15284B"/>
                </a:solidFill>
                <a:latin typeface="Montserrat Light"/>
                <a:cs typeface="Montserrat Light"/>
              </a:rPr>
              <a:t>Muscular</a:t>
            </a:r>
            <a:endParaRPr lang="en-US" dirty="0">
              <a:solidFill>
                <a:srgbClr val="15284B"/>
              </a:solidFill>
              <a:latin typeface="Montserrat Light"/>
              <a:cs typeface="Montserrat Light"/>
            </a:endParaRPr>
          </a:p>
        </p:txBody>
      </p:sp>
      <p:grpSp>
        <p:nvGrpSpPr>
          <p:cNvPr id="164" name="Group 163"/>
          <p:cNvGrpSpPr/>
          <p:nvPr/>
        </p:nvGrpSpPr>
        <p:grpSpPr>
          <a:xfrm>
            <a:off x="7246504" y="5737647"/>
            <a:ext cx="1615440" cy="316992"/>
            <a:chOff x="317500" y="317499"/>
            <a:chExt cx="1615440" cy="316992"/>
          </a:xfrm>
        </p:grpSpPr>
        <p:pic>
          <p:nvPicPr>
            <p:cNvPr id="162" name="PFE element 129" descr="q4WS9ZXG3ST878.png"/>
            <p:cNvPicPr>
              <a:picLocks/>
            </p:cNvPicPr>
            <p:nvPr/>
          </p:nvPicPr>
          <p:blipFill>
            <a:blip r:embed="rId13">
              <a:extLst>
                <a:ext uri="{28A0092B-C50C-407E-A947-70E740481C1C}">
                  <a14:useLocalDpi xmlns:a14="http://schemas.microsoft.com/office/drawing/2010/main"/>
                </a:ext>
              </a:extLst>
            </a:blip>
            <a:stretch>
              <a:fillRect/>
            </a:stretch>
          </p:blipFill>
          <p:spPr>
            <a:xfrm>
              <a:off x="317500" y="317499"/>
              <a:ext cx="1615440" cy="316992"/>
            </a:xfrm>
            <a:prstGeom prst="rect">
              <a:avLst/>
            </a:prstGeom>
          </p:spPr>
        </p:pic>
        <p:sp>
          <p:nvSpPr>
            <p:cNvPr id="163" name="Shape_14"/>
            <p:cNvSpPr/>
            <p:nvPr/>
          </p:nvSpPr>
          <p:spPr>
            <a:xfrm>
              <a:off x="317500" y="317499"/>
              <a:ext cx="161544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1"/>
                                        </p:tgtEl>
                                        <p:attrNameLst>
                                          <p:attrName>style.visibility</p:attrName>
                                        </p:attrNameLst>
                                      </p:cBhvr>
                                      <p:to>
                                        <p:strVal val="visible"/>
                                      </p:to>
                                    </p:set>
                                    <p:animEffect transition="in" filter="dissolve">
                                      <p:cBhvr>
                                        <p:cTn id="32" dur="1000"/>
                                        <p:tgtEl>
                                          <p:spTgt spid="16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dissolve">
                                      <p:cBhvr>
                                        <p:cTn id="3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4" grpId="1"/>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4" name="PFE element 130" descr="q4WS9ZXG3ST879.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2" name="PFE element 131" descr="q4WS9ZXG3ST880.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FE element 133" descr="q4WS9ZXG3ST881.png"/>
          <p:cNvPicPr>
            <a:picLocks/>
          </p:cNvPicPr>
          <p:nvPr/>
        </p:nvPicPr>
        <p:blipFill>
          <a:blip r:embed="rId5">
            <a:extLst>
              <a:ext uri="{28A0092B-C50C-407E-A947-70E740481C1C}">
                <a14:useLocalDpi xmlns:a14="http://schemas.microsoft.com/office/drawing/2010/main"/>
              </a:ext>
            </a:extLst>
          </a:blip>
          <a:stretch>
            <a:fillRect/>
          </a:stretch>
        </p:blipFill>
        <p:spPr>
          <a:xfrm>
            <a:off x="591403" y="183896"/>
            <a:ext cx="5541264" cy="1847088"/>
          </a:xfrm>
          <a:prstGeom prst="rect">
            <a:avLst/>
          </a:prstGeom>
        </p:spPr>
      </p:pic>
      <p:sp>
        <p:nvSpPr>
          <p:cNvPr id="9" name="Oval 8"/>
          <p:cNvSpPr>
            <a:spLocks noChangeAspect="1"/>
          </p:cNvSpPr>
          <p:nvPr/>
        </p:nvSpPr>
        <p:spPr>
          <a:xfrm>
            <a:off x="4535693" y="1938843"/>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08289" y="1652694"/>
            <a:ext cx="4600311"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preferRelativeResize="0">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61339" y="2054002"/>
            <a:ext cx="3657600" cy="3657600"/>
          </a:xfrm>
          <a:prstGeom prst="ellipse">
            <a:avLst/>
          </a:prstGeom>
        </p:spPr>
      </p:pic>
      <p:pic>
        <p:nvPicPr>
          <p:cNvPr id="23" name="PFE element 137" descr="q4WS9ZXG3ST882.png"/>
          <p:cNvPicPr>
            <a:picLocks/>
          </p:cNvPicPr>
          <p:nvPr/>
        </p:nvPicPr>
        <p:blipFill>
          <a:blip r:embed="rId7">
            <a:extLst>
              <a:ext uri="{28A0092B-C50C-407E-A947-70E740481C1C}">
                <a14:useLocalDpi xmlns:a14="http://schemas.microsoft.com/office/drawing/2010/main"/>
              </a:ext>
            </a:extLst>
          </a:blip>
          <a:stretch>
            <a:fillRect/>
          </a:stretch>
        </p:blipFill>
        <p:spPr>
          <a:xfrm>
            <a:off x="853314" y="2019947"/>
            <a:ext cx="2980944" cy="530352"/>
          </a:xfrm>
          <a:prstGeom prst="rect">
            <a:avLst/>
          </a:prstGeom>
        </p:spPr>
      </p:pic>
      <p:pic>
        <p:nvPicPr>
          <p:cNvPr id="24" name="PFE element 138" descr="q4WS9ZXG3ST883.png"/>
          <p:cNvPicPr>
            <a:picLocks/>
          </p:cNvPicPr>
          <p:nvPr/>
        </p:nvPicPr>
        <p:blipFill>
          <a:blip r:embed="rId8">
            <a:extLst>
              <a:ext uri="{28A0092B-C50C-407E-A947-70E740481C1C}">
                <a14:useLocalDpi xmlns:a14="http://schemas.microsoft.com/office/drawing/2010/main"/>
              </a:ext>
            </a:extLst>
          </a:blip>
          <a:stretch>
            <a:fillRect/>
          </a:stretch>
        </p:blipFill>
        <p:spPr>
          <a:xfrm>
            <a:off x="852975" y="2926886"/>
            <a:ext cx="2913888" cy="310896"/>
          </a:xfrm>
          <a:prstGeom prst="rect">
            <a:avLst/>
          </a:prstGeom>
        </p:spPr>
      </p:pic>
      <p:sp>
        <p:nvSpPr>
          <p:cNvPr id="13" name="pfehide139" hidden="1"/>
          <p:cNvSpPr txBox="1"/>
          <p:nvPr/>
        </p:nvSpPr>
        <p:spPr>
          <a:xfrm>
            <a:off x="857886" y="3267113"/>
            <a:ext cx="2904067" cy="289823"/>
          </a:xfrm>
          <a:prstGeom prst="rect">
            <a:avLst/>
          </a:prstGeom>
          <a:noFill/>
        </p:spPr>
        <p:txBody>
          <a:bodyPr wrap="square" rtlCol="0">
            <a:spAutoFit/>
          </a:bodyPr>
          <a:lstStyle/>
          <a:p>
            <a:pPr lvl="0">
              <a:lnSpc>
                <a:spcPct val="90000"/>
              </a:lnSpc>
              <a:spcBef>
                <a:spcPts val="1000"/>
              </a:spcBef>
              <a:buClr>
                <a:schemeClr val="bg1"/>
              </a:buClr>
              <a:buSzPct val="150000"/>
            </a:pPr>
            <a:r>
              <a:rPr lang="en-US" sz="1400" dirty="0">
                <a:solidFill>
                  <a:schemeClr val="bg1"/>
                </a:solidFill>
                <a:latin typeface="Montserrat Light"/>
                <a:ea typeface="Calibri"/>
                <a:cs typeface="Montserrat Light"/>
                <a:sym typeface="Calibri"/>
              </a:rPr>
              <a:t>Dry mouth</a:t>
            </a:r>
            <a:endParaRPr lang="en-US" dirty="0">
              <a:solidFill>
                <a:schemeClr val="bg1"/>
              </a:solidFill>
              <a:latin typeface="Montserrat Light"/>
              <a:ea typeface="Calibri"/>
              <a:cs typeface="Montserrat Light"/>
              <a:sym typeface="Calibri"/>
            </a:endParaRPr>
          </a:p>
        </p:txBody>
      </p:sp>
      <p:grpSp>
        <p:nvGrpSpPr>
          <p:cNvPr id="27" name="Group 26"/>
          <p:cNvGrpSpPr/>
          <p:nvPr/>
        </p:nvGrpSpPr>
        <p:grpSpPr>
          <a:xfrm>
            <a:off x="852975" y="3262673"/>
            <a:ext cx="2913888" cy="298704"/>
            <a:chOff x="317499" y="317499"/>
            <a:chExt cx="2913888" cy="298704"/>
          </a:xfrm>
        </p:grpSpPr>
        <p:pic>
          <p:nvPicPr>
            <p:cNvPr id="25" name="PFE element 139" descr="q4WS9ZXG3ST884.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2913888" cy="298704"/>
            </a:xfrm>
            <a:prstGeom prst="rect">
              <a:avLst/>
            </a:prstGeom>
          </p:spPr>
        </p:pic>
        <p:sp>
          <p:nvSpPr>
            <p:cNvPr id="26" name="Shape_15"/>
            <p:cNvSpPr/>
            <p:nvPr/>
          </p:nvSpPr>
          <p:spPr>
            <a:xfrm>
              <a:off x="317499" y="317499"/>
              <a:ext cx="2913888" cy="298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pfehide140" hidden="1"/>
          <p:cNvSpPr txBox="1"/>
          <p:nvPr/>
        </p:nvSpPr>
        <p:spPr>
          <a:xfrm>
            <a:off x="857886" y="3589824"/>
            <a:ext cx="3273848" cy="289823"/>
          </a:xfrm>
          <a:prstGeom prst="rect">
            <a:avLst/>
          </a:prstGeom>
          <a:noFill/>
        </p:spPr>
        <p:txBody>
          <a:bodyPr wrap="square" rtlCol="0">
            <a:spAutoFit/>
          </a:bodyPr>
          <a:lstStyle/>
          <a:p>
            <a:pPr>
              <a:lnSpc>
                <a:spcPct val="90000"/>
              </a:lnSpc>
              <a:spcBef>
                <a:spcPts val="1000"/>
              </a:spcBef>
              <a:buClr>
                <a:schemeClr val="bg1"/>
              </a:buClr>
              <a:buSzPct val="150000"/>
            </a:pPr>
            <a:r>
              <a:rPr lang="en-US" sz="1400" dirty="0" smtClean="0">
                <a:solidFill>
                  <a:schemeClr val="bg1"/>
                </a:solidFill>
                <a:latin typeface="Montserrat Light"/>
                <a:ea typeface="Calibri"/>
                <a:cs typeface="Montserrat Light"/>
                <a:sym typeface="Calibri"/>
              </a:rPr>
              <a:t>Heavy </a:t>
            </a:r>
            <a:r>
              <a:rPr lang="en-US" sz="1400" dirty="0">
                <a:solidFill>
                  <a:schemeClr val="bg1"/>
                </a:solidFill>
                <a:latin typeface="Montserrat Light"/>
                <a:ea typeface="Calibri"/>
                <a:cs typeface="Montserrat Light"/>
                <a:sym typeface="Calibri"/>
              </a:rPr>
              <a:t>feeling in fingers and </a:t>
            </a:r>
            <a:r>
              <a:rPr lang="en-US" sz="1400" dirty="0" smtClean="0">
                <a:solidFill>
                  <a:schemeClr val="bg1"/>
                </a:solidFill>
                <a:latin typeface="Montserrat Light"/>
                <a:ea typeface="Calibri"/>
                <a:cs typeface="Montserrat Light"/>
                <a:sym typeface="Calibri"/>
              </a:rPr>
              <a:t>toes</a:t>
            </a:r>
            <a:endParaRPr lang="en-US" dirty="0">
              <a:solidFill>
                <a:schemeClr val="bg1"/>
              </a:solidFill>
              <a:latin typeface="Montserrat Light"/>
              <a:ea typeface="Calibri"/>
              <a:cs typeface="Montserrat Light"/>
              <a:sym typeface="Calibri"/>
            </a:endParaRPr>
          </a:p>
        </p:txBody>
      </p:sp>
      <p:grpSp>
        <p:nvGrpSpPr>
          <p:cNvPr id="30" name="Group 29"/>
          <p:cNvGrpSpPr/>
          <p:nvPr/>
        </p:nvGrpSpPr>
        <p:grpSpPr>
          <a:xfrm>
            <a:off x="854986" y="3585383"/>
            <a:ext cx="3279648" cy="298704"/>
            <a:chOff x="317500" y="317499"/>
            <a:chExt cx="3279648" cy="298704"/>
          </a:xfrm>
        </p:grpSpPr>
        <p:pic>
          <p:nvPicPr>
            <p:cNvPr id="28" name="PFE element 140" descr="q4WS9ZXG3ST885.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499"/>
              <a:ext cx="3279648" cy="298704"/>
            </a:xfrm>
            <a:prstGeom prst="rect">
              <a:avLst/>
            </a:prstGeom>
          </p:spPr>
        </p:pic>
        <p:sp>
          <p:nvSpPr>
            <p:cNvPr id="29" name="Shape_16"/>
            <p:cNvSpPr/>
            <p:nvPr/>
          </p:nvSpPr>
          <p:spPr>
            <a:xfrm>
              <a:off x="317500" y="317499"/>
              <a:ext cx="3279648" cy="298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1" name="PFE element 141" descr="q4WS9ZXG3ST886.png"/>
          <p:cNvPicPr>
            <a:picLocks/>
          </p:cNvPicPr>
          <p:nvPr/>
        </p:nvPicPr>
        <p:blipFill>
          <a:blip r:embed="rId11">
            <a:extLst>
              <a:ext uri="{28A0092B-C50C-407E-A947-70E740481C1C}">
                <a14:useLocalDpi xmlns:a14="http://schemas.microsoft.com/office/drawing/2010/main"/>
              </a:ext>
            </a:extLst>
          </a:blip>
          <a:stretch>
            <a:fillRect/>
          </a:stretch>
        </p:blipFill>
        <p:spPr>
          <a:xfrm>
            <a:off x="852975" y="3924826"/>
            <a:ext cx="2913888" cy="292608"/>
          </a:xfrm>
          <a:prstGeom prst="rect">
            <a:avLst/>
          </a:prstGeom>
        </p:spPr>
      </p:pic>
      <p:sp>
        <p:nvSpPr>
          <p:cNvPr id="16" name="pfehide142" hidden="1"/>
          <p:cNvSpPr txBox="1"/>
          <p:nvPr/>
        </p:nvSpPr>
        <p:spPr>
          <a:xfrm>
            <a:off x="857886" y="4270256"/>
            <a:ext cx="2904067" cy="289823"/>
          </a:xfrm>
          <a:prstGeom prst="rect">
            <a:avLst/>
          </a:prstGeom>
          <a:noFill/>
        </p:spPr>
        <p:txBody>
          <a:bodyPr wrap="square" rtlCol="0">
            <a:spAutoFit/>
          </a:bodyPr>
          <a:lstStyle/>
          <a:p>
            <a:pPr lvl="0">
              <a:lnSpc>
                <a:spcPct val="90000"/>
              </a:lnSpc>
              <a:spcBef>
                <a:spcPts val="1000"/>
              </a:spcBef>
              <a:buClr>
                <a:schemeClr val="bg1"/>
              </a:buClr>
              <a:buSzPct val="150000"/>
            </a:pPr>
            <a:r>
              <a:rPr lang="en-US" sz="1400" dirty="0" smtClean="0">
                <a:solidFill>
                  <a:schemeClr val="bg1"/>
                </a:solidFill>
                <a:latin typeface="Montserrat Light"/>
                <a:ea typeface="Calibri"/>
                <a:cs typeface="Montserrat Light"/>
                <a:sym typeface="Calibri"/>
              </a:rPr>
              <a:t>Vomiting</a:t>
            </a:r>
            <a:endParaRPr lang="en-US" dirty="0">
              <a:solidFill>
                <a:schemeClr val="bg1"/>
              </a:solidFill>
              <a:latin typeface="Montserrat Light"/>
              <a:ea typeface="Calibri"/>
              <a:cs typeface="Montserrat Light"/>
              <a:sym typeface="Calibri"/>
            </a:endParaRPr>
          </a:p>
        </p:txBody>
      </p:sp>
      <p:grpSp>
        <p:nvGrpSpPr>
          <p:cNvPr id="34" name="Group 33"/>
          <p:cNvGrpSpPr/>
          <p:nvPr/>
        </p:nvGrpSpPr>
        <p:grpSpPr>
          <a:xfrm>
            <a:off x="852975" y="4265816"/>
            <a:ext cx="2913888" cy="298704"/>
            <a:chOff x="317499" y="317499"/>
            <a:chExt cx="2913888" cy="298704"/>
          </a:xfrm>
        </p:grpSpPr>
        <p:pic>
          <p:nvPicPr>
            <p:cNvPr id="32" name="PFE element 142" descr="q4WS9ZXG3ST887.png"/>
            <p:cNvPicPr>
              <a:picLocks/>
            </p:cNvPicPr>
            <p:nvPr/>
          </p:nvPicPr>
          <p:blipFill>
            <a:blip r:embed="rId12">
              <a:extLst>
                <a:ext uri="{28A0092B-C50C-407E-A947-70E740481C1C}">
                  <a14:useLocalDpi xmlns:a14="http://schemas.microsoft.com/office/drawing/2010/main"/>
                </a:ext>
              </a:extLst>
            </a:blip>
            <a:stretch>
              <a:fillRect/>
            </a:stretch>
          </p:blipFill>
          <p:spPr>
            <a:xfrm>
              <a:off x="317499" y="317499"/>
              <a:ext cx="2913888" cy="298704"/>
            </a:xfrm>
            <a:prstGeom prst="rect">
              <a:avLst/>
            </a:prstGeom>
          </p:spPr>
        </p:pic>
        <p:sp>
          <p:nvSpPr>
            <p:cNvPr id="33" name="Shape_17"/>
            <p:cNvSpPr/>
            <p:nvPr/>
          </p:nvSpPr>
          <p:spPr>
            <a:xfrm>
              <a:off x="317499" y="317499"/>
              <a:ext cx="2913888" cy="298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pfehide143" hidden="1"/>
          <p:cNvSpPr txBox="1"/>
          <p:nvPr/>
        </p:nvSpPr>
        <p:spPr>
          <a:xfrm>
            <a:off x="857886" y="4590527"/>
            <a:ext cx="2904067" cy="289823"/>
          </a:xfrm>
          <a:prstGeom prst="rect">
            <a:avLst/>
          </a:prstGeom>
          <a:noFill/>
        </p:spPr>
        <p:txBody>
          <a:bodyPr wrap="square" rtlCol="0">
            <a:spAutoFit/>
          </a:bodyPr>
          <a:lstStyle/>
          <a:p>
            <a:pPr lvl="0">
              <a:lnSpc>
                <a:spcPct val="90000"/>
              </a:lnSpc>
              <a:spcBef>
                <a:spcPts val="1000"/>
              </a:spcBef>
              <a:buClr>
                <a:schemeClr val="bg1"/>
              </a:buClr>
              <a:buSzPct val="150000"/>
            </a:pPr>
            <a:r>
              <a:rPr lang="en-US" sz="1400" dirty="0" smtClean="0">
                <a:solidFill>
                  <a:schemeClr val="bg1"/>
                </a:solidFill>
                <a:latin typeface="Montserrat Light"/>
                <a:ea typeface="Calibri"/>
                <a:cs typeface="Montserrat Light"/>
                <a:sym typeface="Calibri"/>
              </a:rPr>
              <a:t>Severe itching</a:t>
            </a:r>
            <a:endParaRPr lang="en-US" dirty="0">
              <a:solidFill>
                <a:schemeClr val="bg1"/>
              </a:solidFill>
              <a:latin typeface="Montserrat Light"/>
              <a:ea typeface="Calibri"/>
              <a:cs typeface="Montserrat Light"/>
              <a:sym typeface="Calibri"/>
            </a:endParaRPr>
          </a:p>
        </p:txBody>
      </p:sp>
      <p:grpSp>
        <p:nvGrpSpPr>
          <p:cNvPr id="37" name="Group 36"/>
          <p:cNvGrpSpPr/>
          <p:nvPr/>
        </p:nvGrpSpPr>
        <p:grpSpPr>
          <a:xfrm>
            <a:off x="852975" y="4589135"/>
            <a:ext cx="2913888" cy="292608"/>
            <a:chOff x="317499" y="317499"/>
            <a:chExt cx="2913888" cy="292608"/>
          </a:xfrm>
        </p:grpSpPr>
        <p:pic>
          <p:nvPicPr>
            <p:cNvPr id="35" name="PFE element 143" descr="q4WS9ZXG3ST888.png"/>
            <p:cNvPicPr>
              <a:picLocks/>
            </p:cNvPicPr>
            <p:nvPr/>
          </p:nvPicPr>
          <p:blipFill>
            <a:blip r:embed="rId13">
              <a:extLst>
                <a:ext uri="{28A0092B-C50C-407E-A947-70E740481C1C}">
                  <a14:useLocalDpi xmlns:a14="http://schemas.microsoft.com/office/drawing/2010/main"/>
                </a:ext>
              </a:extLst>
            </a:blip>
            <a:stretch>
              <a:fillRect/>
            </a:stretch>
          </p:blipFill>
          <p:spPr>
            <a:xfrm>
              <a:off x="317499" y="317499"/>
              <a:ext cx="2913888" cy="292608"/>
            </a:xfrm>
            <a:prstGeom prst="rect">
              <a:avLst/>
            </a:prstGeom>
          </p:spPr>
        </p:pic>
        <p:sp>
          <p:nvSpPr>
            <p:cNvPr id="36" name="Shape_18"/>
            <p:cNvSpPr/>
            <p:nvPr/>
          </p:nvSpPr>
          <p:spPr>
            <a:xfrm>
              <a:off x="317499" y="317499"/>
              <a:ext cx="2913888" cy="2926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9" name="PFE element 145" descr="q4WS9ZXG3ST890.png"/>
          <p:cNvPicPr>
            <a:picLocks/>
          </p:cNvPicPr>
          <p:nvPr/>
        </p:nvPicPr>
        <p:blipFill>
          <a:blip r:embed="rId14">
            <a:extLst>
              <a:ext uri="{28A0092B-C50C-407E-A947-70E740481C1C}">
                <a14:useLocalDpi xmlns:a14="http://schemas.microsoft.com/office/drawing/2010/main"/>
              </a:ext>
            </a:extLst>
          </a:blip>
          <a:stretch>
            <a:fillRect/>
          </a:stretch>
        </p:blipFill>
        <p:spPr>
          <a:xfrm>
            <a:off x="866117" y="2577891"/>
            <a:ext cx="2913888" cy="298704"/>
          </a:xfrm>
          <a:prstGeom prst="rect">
            <a:avLst/>
          </a:prstGeom>
        </p:spPr>
      </p:pic>
      <p:pic>
        <p:nvPicPr>
          <p:cNvPr id="40" name="PFE element 146" descr="q4WS9ZXG3ST891.png"/>
          <p:cNvPicPr>
            <a:picLocks/>
          </p:cNvPicPr>
          <p:nvPr/>
        </p:nvPicPr>
        <p:blipFill>
          <a:blip r:embed="rId15">
            <a:extLst>
              <a:ext uri="{28A0092B-C50C-407E-A947-70E740481C1C}">
                <a14:useLocalDpi xmlns:a14="http://schemas.microsoft.com/office/drawing/2010/main"/>
              </a:ext>
            </a:extLst>
          </a:blip>
          <a:stretch>
            <a:fillRect/>
          </a:stretch>
        </p:blipFill>
        <p:spPr>
          <a:xfrm>
            <a:off x="852975" y="4962484"/>
            <a:ext cx="2913888" cy="292608"/>
          </a:xfrm>
          <a:prstGeom prst="rect">
            <a:avLst/>
          </a:prstGeom>
        </p:spPr>
      </p:pic>
      <p:pic>
        <p:nvPicPr>
          <p:cNvPr id="41" name="PFE element 147" descr="q4WS9ZXG3ST892.png"/>
          <p:cNvPicPr>
            <a:picLocks/>
          </p:cNvPicPr>
          <p:nvPr/>
        </p:nvPicPr>
        <p:blipFill>
          <a:blip r:embed="rId16">
            <a:extLst>
              <a:ext uri="{28A0092B-C50C-407E-A947-70E740481C1C}">
                <a14:useLocalDpi xmlns:a14="http://schemas.microsoft.com/office/drawing/2010/main"/>
              </a:ext>
            </a:extLst>
          </a:blip>
          <a:stretch>
            <a:fillRect/>
          </a:stretch>
        </p:blipFill>
        <p:spPr>
          <a:xfrm>
            <a:off x="852975" y="5308071"/>
            <a:ext cx="2913888" cy="29870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81481E-6 L -3.05556E-6 -0.05047 " pathEditMode="relative" rAng="0" ptsTypes="AA">
                                      <p:cBhvr>
                                        <p:cTn id="6" dur="1000" fill="hold"/>
                                        <p:tgtEl>
                                          <p:spTgt spid="30"/>
                                        </p:tgtEl>
                                        <p:attrNameLst>
                                          <p:attrName>ppt_x</p:attrName>
                                          <p:attrName>ppt_y</p:attrName>
                                        </p:attrNameLst>
                                      </p:cBhvr>
                                      <p:rCtr x="0" y="-2523"/>
                                    </p:animMotion>
                                  </p:childTnLst>
                                </p:cTn>
                              </p:par>
                              <p:par>
                                <p:cTn id="7" presetID="42" presetClass="path" presetSubtype="0" accel="50000" decel="50000" fill="hold" nodeType="withEffect">
                                  <p:stCondLst>
                                    <p:cond delay="0"/>
                                  </p:stCondLst>
                                  <p:childTnLst>
                                    <p:animMotion origin="layout" path="M 0.00035 -0.00903 L -4.16667E-6 -0.14606 " pathEditMode="relative" rAng="0" ptsTypes="AA">
                                      <p:cBhvr>
                                        <p:cTn id="8" dur="1000" fill="hold"/>
                                        <p:tgtEl>
                                          <p:spTgt spid="37"/>
                                        </p:tgtEl>
                                        <p:attrNameLst>
                                          <p:attrName>ppt_x</p:attrName>
                                          <p:attrName>ppt_y</p:attrName>
                                        </p:attrNameLst>
                                      </p:cBhvr>
                                      <p:rCtr x="-17" y="-6852"/>
                                    </p:animMotion>
                                  </p:childTnLst>
                                </p:cTn>
                              </p:par>
                              <p:par>
                                <p:cTn id="9" presetID="42" presetClass="path" presetSubtype="0" accel="50000" decel="50000" fill="hold" nodeType="withEffect">
                                  <p:stCondLst>
                                    <p:cond delay="0"/>
                                  </p:stCondLst>
                                  <p:childTnLst>
                                    <p:animMotion origin="layout" path="M 3.05556E-6 -2.22222E-6 L 0.00017 0.13935 " pathEditMode="relative" rAng="0" ptsTypes="AA">
                                      <p:cBhvr>
                                        <p:cTn id="10" dur="1000" fill="hold"/>
                                        <p:tgtEl>
                                          <p:spTgt spid="27"/>
                                        </p:tgtEl>
                                        <p:attrNameLst>
                                          <p:attrName>ppt_x</p:attrName>
                                          <p:attrName>ppt_y</p:attrName>
                                        </p:attrNameLst>
                                      </p:cBhvr>
                                      <p:rCtr x="0" y="6968"/>
                                    </p:animMotion>
                                  </p:childTnLst>
                                </p:cTn>
                              </p:par>
                              <p:par>
                                <p:cTn id="11" presetID="42" presetClass="path" presetSubtype="0" accel="50000" decel="50000" fill="hold" nodeType="withEffect">
                                  <p:stCondLst>
                                    <p:cond delay="0"/>
                                  </p:stCondLst>
                                  <p:childTnLst>
                                    <p:animMotion origin="layout" path="M -4.16667E-6 0 L 0.00035 0.03773 " pathEditMode="relative" rAng="0" ptsTypes="AA">
                                      <p:cBhvr>
                                        <p:cTn id="12" dur="1000" fill="hold"/>
                                        <p:tgtEl>
                                          <p:spTgt spid="34"/>
                                        </p:tgtEl>
                                        <p:attrNameLst>
                                          <p:attrName>ppt_x</p:attrName>
                                          <p:attrName>ppt_y</p:attrName>
                                        </p:attrNameLst>
                                      </p:cBhvr>
                                      <p:rCtr x="17"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5" name="PFE element 148" descr="q4WS9ZXG3ST893.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6" name="PFE element 149" descr="q4WS9ZXG3ST89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151" descr="q4WS9ZXG3ST895.png"/>
          <p:cNvPicPr>
            <a:picLocks/>
          </p:cNvPicPr>
          <p:nvPr/>
        </p:nvPicPr>
        <p:blipFill>
          <a:blip r:embed="rId5">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578939" y="1081768"/>
            <a:ext cx="31971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4" name="Picture 3" descr="shutterstock_102046420_body_slide14.jpg"/>
          <p:cNvPicPr>
            <a:picLocks noChangeAspect="1"/>
          </p:cNvPicPr>
          <p:nvPr/>
        </p:nvPicPr>
        <p:blipFill rotWithShape="1">
          <a:blip r:embed="rId6" cstate="screen">
            <a:extLst>
              <a:ext uri="{28A0092B-C50C-407E-A947-70E740481C1C}">
                <a14:useLocalDpi xmlns:a14="http://schemas.microsoft.com/office/drawing/2010/main"/>
              </a:ext>
            </a:extLst>
          </a:blip>
          <a:srcRect l="-17400" t="-4140" r="-22768"/>
          <a:stretch/>
        </p:blipFill>
        <p:spPr>
          <a:xfrm>
            <a:off x="2226734" y="1650999"/>
            <a:ext cx="5003800" cy="4597400"/>
          </a:xfrm>
          <a:prstGeom prst="rect">
            <a:avLst/>
          </a:prstGeom>
        </p:spPr>
      </p:pic>
      <p:cxnSp>
        <p:nvCxnSpPr>
          <p:cNvPr id="10" name="Straight Arrow Connector 9"/>
          <p:cNvCxnSpPr/>
          <p:nvPr/>
        </p:nvCxnSpPr>
        <p:spPr>
          <a:xfrm flipH="1">
            <a:off x="4741333" y="2310144"/>
            <a:ext cx="881592" cy="1"/>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15" name="PFE element 155" descr="q4WS9ZXG3ST896.png"/>
          <p:cNvPicPr>
            <a:picLocks/>
          </p:cNvPicPr>
          <p:nvPr/>
        </p:nvPicPr>
        <p:blipFill>
          <a:blip r:embed="rId7">
            <a:extLst>
              <a:ext uri="{28A0092B-C50C-407E-A947-70E740481C1C}">
                <a14:useLocalDpi xmlns:a14="http://schemas.microsoft.com/office/drawing/2010/main"/>
              </a:ext>
            </a:extLst>
          </a:blip>
          <a:stretch>
            <a:fillRect/>
          </a:stretch>
        </p:blipFill>
        <p:spPr>
          <a:xfrm>
            <a:off x="5620749" y="1927277"/>
            <a:ext cx="1310640" cy="316992"/>
          </a:xfrm>
          <a:prstGeom prst="rect">
            <a:avLst/>
          </a:prstGeom>
        </p:spPr>
      </p:pic>
      <p:cxnSp>
        <p:nvCxnSpPr>
          <p:cNvPr id="12" name="Straight Arrow Connector 11"/>
          <p:cNvCxnSpPr/>
          <p:nvPr/>
        </p:nvCxnSpPr>
        <p:spPr>
          <a:xfrm flipH="1">
            <a:off x="4741333" y="21126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19" name="PFE element 157" descr="q4WS9ZXG3ST897.png"/>
          <p:cNvPicPr>
            <a:picLocks/>
          </p:cNvPicPr>
          <p:nvPr/>
        </p:nvPicPr>
        <p:blipFill>
          <a:blip r:embed="rId8">
            <a:extLst>
              <a:ext uri="{28A0092B-C50C-407E-A947-70E740481C1C}">
                <a14:useLocalDpi xmlns:a14="http://schemas.microsoft.com/office/drawing/2010/main"/>
              </a:ext>
            </a:extLst>
          </a:blip>
          <a:stretch>
            <a:fillRect/>
          </a:stretch>
        </p:blipFill>
        <p:spPr>
          <a:xfrm>
            <a:off x="5627983" y="2163163"/>
            <a:ext cx="2097024" cy="310896"/>
          </a:xfrm>
          <a:prstGeom prst="rect">
            <a:avLst/>
          </a:prstGeom>
        </p:spPr>
      </p:pic>
      <p:cxnSp>
        <p:nvCxnSpPr>
          <p:cNvPr id="16" name="Straight Arrow Connector 15"/>
          <p:cNvCxnSpPr/>
          <p:nvPr/>
        </p:nvCxnSpPr>
        <p:spPr>
          <a:xfrm flipH="1">
            <a:off x="5126621" y="39160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24" name="PFE element 159" descr="q4WS9ZXG3ST898.png"/>
          <p:cNvPicPr>
            <a:picLocks/>
          </p:cNvPicPr>
          <p:nvPr/>
        </p:nvPicPr>
        <p:blipFill>
          <a:blip r:embed="rId9">
            <a:extLst>
              <a:ext uri="{28A0092B-C50C-407E-A947-70E740481C1C}">
                <a14:useLocalDpi xmlns:a14="http://schemas.microsoft.com/office/drawing/2010/main"/>
              </a:ext>
            </a:extLst>
          </a:blip>
          <a:stretch>
            <a:fillRect/>
          </a:stretch>
        </p:blipFill>
        <p:spPr>
          <a:xfrm>
            <a:off x="6018681" y="3749099"/>
            <a:ext cx="1310640" cy="316992"/>
          </a:xfrm>
          <a:prstGeom prst="rect">
            <a:avLst/>
          </a:prstGeom>
        </p:spPr>
      </p:pic>
      <p:cxnSp>
        <p:nvCxnSpPr>
          <p:cNvPr id="18" name="Straight Arrow Connector 17"/>
          <p:cNvCxnSpPr/>
          <p:nvPr/>
        </p:nvCxnSpPr>
        <p:spPr>
          <a:xfrm flipH="1">
            <a:off x="4910775" y="4559529"/>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4" name="PFE element 161" descr="q4WS9ZXG3ST899.png"/>
          <p:cNvPicPr>
            <a:picLocks/>
          </p:cNvPicPr>
          <p:nvPr/>
        </p:nvPicPr>
        <p:blipFill>
          <a:blip r:embed="rId10">
            <a:extLst>
              <a:ext uri="{28A0092B-C50C-407E-A947-70E740481C1C}">
                <a14:useLocalDpi xmlns:a14="http://schemas.microsoft.com/office/drawing/2010/main"/>
              </a:ext>
            </a:extLst>
          </a:blip>
          <a:stretch>
            <a:fillRect/>
          </a:stretch>
        </p:blipFill>
        <p:spPr>
          <a:xfrm>
            <a:off x="6085691" y="4401033"/>
            <a:ext cx="1816608" cy="316992"/>
          </a:xfrm>
          <a:prstGeom prst="rect">
            <a:avLst/>
          </a:prstGeom>
        </p:spPr>
      </p:pic>
      <p:cxnSp>
        <p:nvCxnSpPr>
          <p:cNvPr id="21" name="Straight Arrow Connector 20"/>
          <p:cNvCxnSpPr/>
          <p:nvPr/>
        </p:nvCxnSpPr>
        <p:spPr>
          <a:xfrm flipH="1">
            <a:off x="5826232" y="5617862"/>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5" name="PFE element 163" descr="q4WS9ZXG3ST8100.png"/>
          <p:cNvPicPr>
            <a:picLocks/>
          </p:cNvPicPr>
          <p:nvPr/>
        </p:nvPicPr>
        <p:blipFill>
          <a:blip r:embed="rId11">
            <a:extLst>
              <a:ext uri="{28A0092B-C50C-407E-A947-70E740481C1C}">
                <a14:useLocalDpi xmlns:a14="http://schemas.microsoft.com/office/drawing/2010/main"/>
              </a:ext>
            </a:extLst>
          </a:blip>
          <a:stretch>
            <a:fillRect/>
          </a:stretch>
        </p:blipFill>
        <p:spPr>
          <a:xfrm>
            <a:off x="6991096" y="5462413"/>
            <a:ext cx="1816608" cy="310896"/>
          </a:xfrm>
          <a:prstGeom prst="rect">
            <a:avLst/>
          </a:prstGeom>
        </p:spPr>
      </p:pic>
      <p:cxnSp>
        <p:nvCxnSpPr>
          <p:cNvPr id="23" name="Straight Arrow Connector 22"/>
          <p:cNvCxnSpPr/>
          <p:nvPr/>
        </p:nvCxnSpPr>
        <p:spPr>
          <a:xfrm>
            <a:off x="3031067" y="4838929"/>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6" name="PFE element 165" descr="q4WS9ZXG3ST8101.png"/>
          <p:cNvPicPr>
            <a:picLocks/>
          </p:cNvPicPr>
          <p:nvPr/>
        </p:nvPicPr>
        <p:blipFill>
          <a:blip r:embed="rId12">
            <a:extLst>
              <a:ext uri="{28A0092B-C50C-407E-A947-70E740481C1C}">
                <a14:useLocalDpi xmlns:a14="http://schemas.microsoft.com/office/drawing/2010/main"/>
              </a:ext>
            </a:extLst>
          </a:blip>
          <a:stretch>
            <a:fillRect/>
          </a:stretch>
        </p:blipFill>
        <p:spPr>
          <a:xfrm>
            <a:off x="1750757" y="4616088"/>
            <a:ext cx="1359408" cy="530352"/>
          </a:xfrm>
          <a:prstGeom prst="rect">
            <a:avLst/>
          </a:prstGeom>
        </p:spPr>
      </p:pic>
      <p:pic>
        <p:nvPicPr>
          <p:cNvPr id="37" name="PFE element 166" descr="q4WS9ZXG3ST8102.png"/>
          <p:cNvPicPr>
            <a:picLocks/>
          </p:cNvPicPr>
          <p:nvPr/>
        </p:nvPicPr>
        <p:blipFill>
          <a:blip r:embed="rId13">
            <a:extLst>
              <a:ext uri="{28A0092B-C50C-407E-A947-70E740481C1C}">
                <a14:useLocalDpi xmlns:a14="http://schemas.microsoft.com/office/drawing/2010/main"/>
              </a:ext>
            </a:extLst>
          </a:blip>
          <a:stretch>
            <a:fillRect/>
          </a:stretch>
        </p:blipFill>
        <p:spPr>
          <a:xfrm>
            <a:off x="1403621" y="3431897"/>
            <a:ext cx="1816608" cy="310896"/>
          </a:xfrm>
          <a:prstGeom prst="rect">
            <a:avLst/>
          </a:prstGeom>
        </p:spPr>
      </p:pic>
      <p:cxnSp>
        <p:nvCxnSpPr>
          <p:cNvPr id="28" name="Straight Arrow Connector 27"/>
          <p:cNvCxnSpPr/>
          <p:nvPr/>
        </p:nvCxnSpPr>
        <p:spPr>
          <a:xfrm>
            <a:off x="2468033" y="3612747"/>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pfehide168" hidden="1"/>
          <p:cNvSpPr txBox="1"/>
          <p:nvPr/>
        </p:nvSpPr>
        <p:spPr>
          <a:xfrm>
            <a:off x="5632447" y="2431648"/>
            <a:ext cx="1818219" cy="307777"/>
          </a:xfrm>
          <a:prstGeom prst="rect">
            <a:avLst/>
          </a:prstGeom>
          <a:noFill/>
        </p:spPr>
        <p:txBody>
          <a:bodyPr wrap="square" rtlCol="0">
            <a:spAutoFit/>
          </a:bodyPr>
          <a:lstStyle/>
          <a:p>
            <a:r>
              <a:rPr lang="en-US" sz="1400" dirty="0" smtClean="0">
                <a:solidFill>
                  <a:srgbClr val="CF0A2C"/>
                </a:solidFill>
                <a:latin typeface="Montserrat Light"/>
                <a:cs typeface="Montserrat Light"/>
              </a:rPr>
              <a:t>Nervous system</a:t>
            </a:r>
            <a:endParaRPr lang="en-US" dirty="0">
              <a:solidFill>
                <a:srgbClr val="CF0A2C"/>
              </a:solidFill>
              <a:latin typeface="Montserrat Light"/>
              <a:cs typeface="Montserrat Light"/>
            </a:endParaRPr>
          </a:p>
        </p:txBody>
      </p:sp>
      <p:grpSp>
        <p:nvGrpSpPr>
          <p:cNvPr id="40" name="Group 39"/>
          <p:cNvGrpSpPr/>
          <p:nvPr/>
        </p:nvGrpSpPr>
        <p:grpSpPr>
          <a:xfrm>
            <a:off x="5627157" y="2427041"/>
            <a:ext cx="1828800" cy="316992"/>
            <a:chOff x="317499" y="317499"/>
            <a:chExt cx="1828800" cy="316992"/>
          </a:xfrm>
        </p:grpSpPr>
        <p:pic>
          <p:nvPicPr>
            <p:cNvPr id="38" name="PFE element 168" descr="q4WS9ZXG3ST8103.png"/>
            <p:cNvPicPr>
              <a:picLocks/>
            </p:cNvPicPr>
            <p:nvPr/>
          </p:nvPicPr>
          <p:blipFill>
            <a:blip r:embed="rId14">
              <a:extLst>
                <a:ext uri="{28A0092B-C50C-407E-A947-70E740481C1C}">
                  <a14:useLocalDpi xmlns:a14="http://schemas.microsoft.com/office/drawing/2010/main"/>
                </a:ext>
              </a:extLst>
            </a:blip>
            <a:stretch>
              <a:fillRect/>
            </a:stretch>
          </p:blipFill>
          <p:spPr>
            <a:xfrm>
              <a:off x="317499" y="317499"/>
              <a:ext cx="1828800" cy="316992"/>
            </a:xfrm>
            <a:prstGeom prst="rect">
              <a:avLst/>
            </a:prstGeom>
          </p:spPr>
        </p:pic>
        <p:sp>
          <p:nvSpPr>
            <p:cNvPr id="39" name="Shape_19"/>
            <p:cNvSpPr/>
            <p:nvPr/>
          </p:nvSpPr>
          <p:spPr>
            <a:xfrm>
              <a:off x="317499" y="317499"/>
              <a:ext cx="182880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pfehide169" hidden="1"/>
          <p:cNvSpPr txBox="1"/>
          <p:nvPr/>
        </p:nvSpPr>
        <p:spPr>
          <a:xfrm>
            <a:off x="1382177" y="3681967"/>
            <a:ext cx="1818219" cy="523220"/>
          </a:xfrm>
          <a:prstGeom prst="rect">
            <a:avLst/>
          </a:prstGeom>
          <a:noFill/>
        </p:spPr>
        <p:txBody>
          <a:bodyPr wrap="square" rtlCol="0">
            <a:spAutoFit/>
          </a:bodyPr>
          <a:lstStyle/>
          <a:p>
            <a:r>
              <a:rPr lang="en-US" sz="1400" dirty="0" smtClean="0">
                <a:solidFill>
                  <a:srgbClr val="CF0A2C"/>
                </a:solidFill>
                <a:latin typeface="Montserrat Light"/>
                <a:cs typeface="Montserrat Light"/>
              </a:rPr>
              <a:t>Integumentary system</a:t>
            </a:r>
            <a:endParaRPr lang="en-US" dirty="0">
              <a:solidFill>
                <a:srgbClr val="CF0A2C"/>
              </a:solidFill>
              <a:latin typeface="Montserrat Light"/>
              <a:cs typeface="Montserrat Light"/>
            </a:endParaRPr>
          </a:p>
        </p:txBody>
      </p:sp>
      <p:grpSp>
        <p:nvGrpSpPr>
          <p:cNvPr id="43" name="Group 42"/>
          <p:cNvGrpSpPr/>
          <p:nvPr/>
        </p:nvGrpSpPr>
        <p:grpSpPr>
          <a:xfrm>
            <a:off x="1379934" y="3678401"/>
            <a:ext cx="1822704" cy="530352"/>
            <a:chOff x="317499" y="317500"/>
            <a:chExt cx="1822704" cy="530352"/>
          </a:xfrm>
        </p:grpSpPr>
        <p:pic>
          <p:nvPicPr>
            <p:cNvPr id="41" name="PFE element 169" descr="q4WS9ZXG3ST8104.png"/>
            <p:cNvPicPr>
              <a:picLocks/>
            </p:cNvPicPr>
            <p:nvPr/>
          </p:nvPicPr>
          <p:blipFill>
            <a:blip r:embed="rId15">
              <a:extLst>
                <a:ext uri="{28A0092B-C50C-407E-A947-70E740481C1C}">
                  <a14:useLocalDpi xmlns:a14="http://schemas.microsoft.com/office/drawing/2010/main"/>
                </a:ext>
              </a:extLst>
            </a:blip>
            <a:stretch>
              <a:fillRect/>
            </a:stretch>
          </p:blipFill>
          <p:spPr>
            <a:xfrm>
              <a:off x="317499" y="317500"/>
              <a:ext cx="1822704" cy="530352"/>
            </a:xfrm>
            <a:prstGeom prst="rect">
              <a:avLst/>
            </a:prstGeom>
          </p:spPr>
        </p:pic>
        <p:sp>
          <p:nvSpPr>
            <p:cNvPr id="42" name="Shape_20"/>
            <p:cNvSpPr/>
            <p:nvPr/>
          </p:nvSpPr>
          <p:spPr>
            <a:xfrm>
              <a:off x="317499" y="317500"/>
              <a:ext cx="1822704" cy="53035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pfehide170" hidden="1"/>
          <p:cNvSpPr txBox="1"/>
          <p:nvPr/>
        </p:nvSpPr>
        <p:spPr>
          <a:xfrm>
            <a:off x="6029321" y="3993748"/>
            <a:ext cx="2369610" cy="307777"/>
          </a:xfrm>
          <a:prstGeom prst="rect">
            <a:avLst/>
          </a:prstGeom>
          <a:noFill/>
        </p:spPr>
        <p:txBody>
          <a:bodyPr wrap="square" rtlCol="0">
            <a:spAutoFit/>
          </a:bodyPr>
          <a:lstStyle/>
          <a:p>
            <a:r>
              <a:rPr lang="en-US" sz="1400" dirty="0" smtClean="0">
                <a:solidFill>
                  <a:srgbClr val="CF0A2C"/>
                </a:solidFill>
                <a:latin typeface="Montserrat Light"/>
                <a:cs typeface="Montserrat Light"/>
              </a:rPr>
              <a:t>Respiratory system</a:t>
            </a:r>
            <a:endParaRPr lang="en-US" dirty="0">
              <a:solidFill>
                <a:srgbClr val="CF0A2C"/>
              </a:solidFill>
              <a:latin typeface="Montserrat Light"/>
              <a:cs typeface="Montserrat Light"/>
            </a:endParaRPr>
          </a:p>
        </p:txBody>
      </p:sp>
      <p:grpSp>
        <p:nvGrpSpPr>
          <p:cNvPr id="46" name="Group 45"/>
          <p:cNvGrpSpPr/>
          <p:nvPr/>
        </p:nvGrpSpPr>
        <p:grpSpPr>
          <a:xfrm>
            <a:off x="6028454" y="3992188"/>
            <a:ext cx="2371344" cy="310896"/>
            <a:chOff x="317500" y="317499"/>
            <a:chExt cx="2371344" cy="310896"/>
          </a:xfrm>
        </p:grpSpPr>
        <p:pic>
          <p:nvPicPr>
            <p:cNvPr id="44" name="PFE element 170" descr="q4WS9ZXG3ST8105.png"/>
            <p:cNvPicPr>
              <a:picLocks/>
            </p:cNvPicPr>
            <p:nvPr/>
          </p:nvPicPr>
          <p:blipFill>
            <a:blip r:embed="rId16">
              <a:extLst>
                <a:ext uri="{28A0092B-C50C-407E-A947-70E740481C1C}">
                  <a14:useLocalDpi xmlns:a14="http://schemas.microsoft.com/office/drawing/2010/main"/>
                </a:ext>
              </a:extLst>
            </a:blip>
            <a:stretch>
              <a:fillRect/>
            </a:stretch>
          </p:blipFill>
          <p:spPr>
            <a:xfrm>
              <a:off x="317500" y="317499"/>
              <a:ext cx="2371344" cy="310896"/>
            </a:xfrm>
            <a:prstGeom prst="rect">
              <a:avLst/>
            </a:prstGeom>
          </p:spPr>
        </p:pic>
        <p:sp>
          <p:nvSpPr>
            <p:cNvPr id="45" name="Shape_21"/>
            <p:cNvSpPr/>
            <p:nvPr/>
          </p:nvSpPr>
          <p:spPr>
            <a:xfrm>
              <a:off x="317500" y="317499"/>
              <a:ext cx="2371344" cy="3108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pfehide171" hidden="1"/>
          <p:cNvSpPr txBox="1"/>
          <p:nvPr/>
        </p:nvSpPr>
        <p:spPr>
          <a:xfrm>
            <a:off x="1753656" y="5096927"/>
            <a:ext cx="1277411" cy="523220"/>
          </a:xfrm>
          <a:prstGeom prst="rect">
            <a:avLst/>
          </a:prstGeom>
          <a:noFill/>
        </p:spPr>
        <p:txBody>
          <a:bodyPr wrap="square" rtlCol="0">
            <a:spAutoFit/>
          </a:bodyPr>
          <a:lstStyle/>
          <a:p>
            <a:r>
              <a:rPr lang="en-US" sz="1400" dirty="0" smtClean="0">
                <a:solidFill>
                  <a:srgbClr val="CF0A2C"/>
                </a:solidFill>
                <a:latin typeface="Montserrat Light"/>
                <a:cs typeface="Montserrat Light"/>
              </a:rPr>
              <a:t>Digestive system</a:t>
            </a:r>
            <a:endParaRPr lang="en-US" dirty="0">
              <a:solidFill>
                <a:srgbClr val="CF0A2C"/>
              </a:solidFill>
              <a:latin typeface="Montserrat Light"/>
              <a:cs typeface="Montserrat Light"/>
            </a:endParaRPr>
          </a:p>
        </p:txBody>
      </p:sp>
      <p:grpSp>
        <p:nvGrpSpPr>
          <p:cNvPr id="49" name="Group 48"/>
          <p:cNvGrpSpPr/>
          <p:nvPr/>
        </p:nvGrpSpPr>
        <p:grpSpPr>
          <a:xfrm>
            <a:off x="1749234" y="5096409"/>
            <a:ext cx="1286256" cy="524256"/>
            <a:chOff x="317499" y="317500"/>
            <a:chExt cx="1286256" cy="524256"/>
          </a:xfrm>
        </p:grpSpPr>
        <p:pic>
          <p:nvPicPr>
            <p:cNvPr id="47" name="PFE element 171" descr="q4WS9ZXG3ST8106.png"/>
            <p:cNvPicPr>
              <a:picLocks/>
            </p:cNvPicPr>
            <p:nvPr/>
          </p:nvPicPr>
          <p:blipFill>
            <a:blip r:embed="rId17">
              <a:extLst>
                <a:ext uri="{28A0092B-C50C-407E-A947-70E740481C1C}">
                  <a14:useLocalDpi xmlns:a14="http://schemas.microsoft.com/office/drawing/2010/main"/>
                </a:ext>
              </a:extLst>
            </a:blip>
            <a:stretch>
              <a:fillRect/>
            </a:stretch>
          </p:blipFill>
          <p:spPr>
            <a:xfrm>
              <a:off x="317499" y="317500"/>
              <a:ext cx="1286256" cy="524256"/>
            </a:xfrm>
            <a:prstGeom prst="rect">
              <a:avLst/>
            </a:prstGeom>
          </p:spPr>
        </p:pic>
        <p:sp>
          <p:nvSpPr>
            <p:cNvPr id="48" name="Shape_22"/>
            <p:cNvSpPr/>
            <p:nvPr/>
          </p:nvSpPr>
          <p:spPr>
            <a:xfrm>
              <a:off x="317499" y="317500"/>
              <a:ext cx="1286256" cy="52425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pfehide172" hidden="1"/>
          <p:cNvSpPr txBox="1"/>
          <p:nvPr/>
        </p:nvSpPr>
        <p:spPr>
          <a:xfrm>
            <a:off x="6083602" y="4654142"/>
            <a:ext cx="2721203" cy="307777"/>
          </a:xfrm>
          <a:prstGeom prst="rect">
            <a:avLst/>
          </a:prstGeom>
          <a:noFill/>
        </p:spPr>
        <p:txBody>
          <a:bodyPr wrap="square" rtlCol="0">
            <a:spAutoFit/>
          </a:bodyPr>
          <a:lstStyle/>
          <a:p>
            <a:r>
              <a:rPr lang="en-US" sz="1400" dirty="0" smtClean="0">
                <a:solidFill>
                  <a:srgbClr val="CF0A2C"/>
                </a:solidFill>
                <a:latin typeface="Montserrat Light"/>
                <a:cs typeface="Montserrat Light"/>
              </a:rPr>
              <a:t>Circulatory system</a:t>
            </a:r>
            <a:endParaRPr lang="en-US" dirty="0">
              <a:solidFill>
                <a:srgbClr val="CF0A2C"/>
              </a:solidFill>
              <a:latin typeface="Montserrat Light"/>
              <a:cs typeface="Montserrat Light"/>
            </a:endParaRPr>
          </a:p>
        </p:txBody>
      </p:sp>
      <p:grpSp>
        <p:nvGrpSpPr>
          <p:cNvPr id="52" name="Group 51"/>
          <p:cNvGrpSpPr/>
          <p:nvPr/>
        </p:nvGrpSpPr>
        <p:grpSpPr>
          <a:xfrm>
            <a:off x="6078700" y="4652582"/>
            <a:ext cx="2731008" cy="310896"/>
            <a:chOff x="317499" y="317499"/>
            <a:chExt cx="2731008" cy="310896"/>
          </a:xfrm>
        </p:grpSpPr>
        <p:pic>
          <p:nvPicPr>
            <p:cNvPr id="50" name="PFE element 172" descr="q4WS9ZXG3ST8107.png"/>
            <p:cNvPicPr>
              <a:picLocks/>
            </p:cNvPicPr>
            <p:nvPr/>
          </p:nvPicPr>
          <p:blipFill>
            <a:blip r:embed="rId18">
              <a:extLst>
                <a:ext uri="{28A0092B-C50C-407E-A947-70E740481C1C}">
                  <a14:useLocalDpi xmlns:a14="http://schemas.microsoft.com/office/drawing/2010/main"/>
                </a:ext>
              </a:extLst>
            </a:blip>
            <a:stretch>
              <a:fillRect/>
            </a:stretch>
          </p:blipFill>
          <p:spPr>
            <a:xfrm>
              <a:off x="317499" y="317499"/>
              <a:ext cx="2731008" cy="310896"/>
            </a:xfrm>
            <a:prstGeom prst="rect">
              <a:avLst/>
            </a:prstGeom>
          </p:spPr>
        </p:pic>
        <p:sp>
          <p:nvSpPr>
            <p:cNvPr id="51" name="Shape_23"/>
            <p:cNvSpPr/>
            <p:nvPr/>
          </p:nvSpPr>
          <p:spPr>
            <a:xfrm>
              <a:off x="317499" y="317499"/>
              <a:ext cx="2731008" cy="3108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pfehide173" hidden="1"/>
          <p:cNvSpPr txBox="1"/>
          <p:nvPr/>
        </p:nvSpPr>
        <p:spPr>
          <a:xfrm>
            <a:off x="6987528" y="5704014"/>
            <a:ext cx="1944806" cy="307777"/>
          </a:xfrm>
          <a:prstGeom prst="rect">
            <a:avLst/>
          </a:prstGeom>
          <a:noFill/>
        </p:spPr>
        <p:txBody>
          <a:bodyPr wrap="square" rtlCol="0">
            <a:spAutoFit/>
          </a:bodyPr>
          <a:lstStyle/>
          <a:p>
            <a:r>
              <a:rPr lang="en-US" sz="1400" dirty="0" smtClean="0">
                <a:solidFill>
                  <a:srgbClr val="CF0A2C"/>
                </a:solidFill>
                <a:latin typeface="Montserrat Light"/>
                <a:cs typeface="Montserrat Light"/>
              </a:rPr>
              <a:t>Circulatory system</a:t>
            </a:r>
            <a:endParaRPr lang="en-US" dirty="0">
              <a:solidFill>
                <a:srgbClr val="CF0A2C"/>
              </a:solidFill>
              <a:latin typeface="Montserrat Light"/>
              <a:cs typeface="Montserrat Light"/>
            </a:endParaRPr>
          </a:p>
        </p:txBody>
      </p:sp>
      <p:grpSp>
        <p:nvGrpSpPr>
          <p:cNvPr id="55" name="Group 54"/>
          <p:cNvGrpSpPr/>
          <p:nvPr/>
        </p:nvGrpSpPr>
        <p:grpSpPr>
          <a:xfrm>
            <a:off x="6984571" y="5699406"/>
            <a:ext cx="1950720" cy="316992"/>
            <a:chOff x="317500" y="317499"/>
            <a:chExt cx="1950720" cy="316992"/>
          </a:xfrm>
        </p:grpSpPr>
        <p:pic>
          <p:nvPicPr>
            <p:cNvPr id="53" name="PFE element 173" descr="q4WS9ZXG3ST8108.png"/>
            <p:cNvPicPr>
              <a:picLocks/>
            </p:cNvPicPr>
            <p:nvPr/>
          </p:nvPicPr>
          <p:blipFill>
            <a:blip r:embed="rId19">
              <a:extLst>
                <a:ext uri="{28A0092B-C50C-407E-A947-70E740481C1C}">
                  <a14:useLocalDpi xmlns:a14="http://schemas.microsoft.com/office/drawing/2010/main"/>
                </a:ext>
              </a:extLst>
            </a:blip>
            <a:stretch>
              <a:fillRect/>
            </a:stretch>
          </p:blipFill>
          <p:spPr>
            <a:xfrm>
              <a:off x="317500" y="317499"/>
              <a:ext cx="1950720" cy="316992"/>
            </a:xfrm>
            <a:prstGeom prst="rect">
              <a:avLst/>
            </a:prstGeom>
          </p:spPr>
        </p:pic>
        <p:sp>
          <p:nvSpPr>
            <p:cNvPr id="54" name="Shape_24"/>
            <p:cNvSpPr/>
            <p:nvPr/>
          </p:nvSpPr>
          <p:spPr>
            <a:xfrm>
              <a:off x="317500" y="317499"/>
              <a:ext cx="1950720" cy="31699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0-#ppt_w/2"/>
                                          </p:val>
                                        </p:tav>
                                        <p:tav tm="100000">
                                          <p:val>
                                            <p:strVal val="#ppt_x"/>
                                          </p:val>
                                        </p:tav>
                                      </p:tavLst>
                                    </p:anim>
                                    <p:anim calcmode="lin" valueType="num">
                                      <p:cBhvr additive="base">
                                        <p:cTn id="1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1+#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1+#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4" name="PFE element 174" descr="q4WS9ZXG3ST8109.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175" descr="q4WS9ZXG3ST8110.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176" descr="q4WS9ZXG3ST8111.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pic>
        <p:nvPicPr>
          <p:cNvPr id="8" name="Picture 7">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l="-157" r="-1019"/>
          <a:stretch/>
        </p:blipFill>
        <p:spPr>
          <a:xfrm>
            <a:off x="-8469" y="863599"/>
            <a:ext cx="9237135" cy="4612641"/>
          </a:xfrm>
          <a:prstGeom prst="rect">
            <a:avLst/>
          </a:prstGeom>
        </p:spPr>
      </p:pic>
      <p:cxnSp>
        <p:nvCxnSpPr>
          <p:cNvPr id="9" name="Straight Connector 8"/>
          <p:cNvCxnSpPr/>
          <p:nvPr/>
        </p:nvCxnSpPr>
        <p:spPr>
          <a:xfrm>
            <a:off x="14369" y="6502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69" y="56794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FE element 180" descr="q4WS9ZXG3ST8112.png"/>
          <p:cNvPicPr>
            <a:picLocks/>
          </p:cNvPicPr>
          <p:nvPr/>
        </p:nvPicPr>
        <p:blipFill>
          <a:blip r:embed="rId8">
            <a:extLst>
              <a:ext uri="{28A0092B-C50C-407E-A947-70E740481C1C}">
                <a14:useLocalDpi xmlns:a14="http://schemas.microsoft.com/office/drawing/2010/main"/>
              </a:ext>
            </a:extLst>
          </a:blip>
          <a:stretch>
            <a:fillRect/>
          </a:stretch>
        </p:blipFill>
        <p:spPr>
          <a:xfrm>
            <a:off x="11321" y="1135889"/>
            <a:ext cx="9150096" cy="1030224"/>
          </a:xfrm>
          <a:prstGeom prst="rect">
            <a:avLst/>
          </a:prstGeom>
        </p:spPr>
      </p:pic>
      <p:cxnSp>
        <p:nvCxnSpPr>
          <p:cNvPr id="12" name="Straight Connector 11"/>
          <p:cNvCxnSpPr/>
          <p:nvPr/>
        </p:nvCxnSpPr>
        <p:spPr>
          <a:xfrm>
            <a:off x="2695895" y="2275841"/>
            <a:ext cx="3814972"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4" name="PFE element 182" descr="q4WS9ZXG3ST8114.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5" name="PFE element 183" descr="q4WS9ZXG3ST8115.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FE element 185" descr="q4WS9ZXG3ST8116.png"/>
          <p:cNvPicPr>
            <a:picLocks/>
          </p:cNvPicPr>
          <p:nvPr/>
        </p:nvPicPr>
        <p:blipFill>
          <a:blip r:embed="rId5">
            <a:extLst>
              <a:ext uri="{28A0092B-C50C-407E-A947-70E740481C1C}">
                <a14:useLocalDpi xmlns:a14="http://schemas.microsoft.com/office/drawing/2010/main"/>
              </a:ext>
            </a:extLst>
          </a:blip>
          <a:stretch>
            <a:fillRect/>
          </a:stretch>
        </p:blipFill>
        <p:spPr>
          <a:xfrm>
            <a:off x="0" y="279058"/>
            <a:ext cx="9144000" cy="1030224"/>
          </a:xfrm>
          <a:prstGeom prst="rect">
            <a:avLst/>
          </a:prstGeom>
        </p:spPr>
      </p:pic>
      <p:cxnSp>
        <p:nvCxnSpPr>
          <p:cNvPr id="11" name="Straight Connector 10"/>
          <p:cNvCxnSpPr/>
          <p:nvPr/>
        </p:nvCxnSpPr>
        <p:spPr>
          <a:xfrm>
            <a:off x="2119873" y="1302170"/>
            <a:ext cx="5000593" cy="508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FE element 187" descr="q4WS9ZXG3ST8118.png"/>
          <p:cNvPicPr>
            <a:picLocks/>
          </p:cNvPicPr>
          <p:nvPr/>
        </p:nvPicPr>
        <p:blipFill>
          <a:blip r:embed="rId6">
            <a:extLst>
              <a:ext uri="{28A0092B-C50C-407E-A947-70E740481C1C}">
                <a14:useLocalDpi xmlns:a14="http://schemas.microsoft.com/office/drawing/2010/main"/>
              </a:ext>
            </a:extLst>
          </a:blip>
          <a:stretch>
            <a:fillRect/>
          </a:stretch>
        </p:blipFill>
        <p:spPr>
          <a:xfrm>
            <a:off x="1231590" y="2072682"/>
            <a:ext cx="3328416" cy="2663952"/>
          </a:xfrm>
          <a:prstGeom prst="rect">
            <a:avLst/>
          </a:prstGeom>
        </p:spPr>
      </p:pic>
      <p:pic>
        <p:nvPicPr>
          <p:cNvPr id="8" name="PFE element 188" descr="q4WS9ZXG3ST8119.png"/>
          <p:cNvPicPr>
            <a:picLocks/>
          </p:cNvPicPr>
          <p:nvPr/>
        </p:nvPicPr>
        <p:blipFill>
          <a:blip r:embed="rId7">
            <a:extLst>
              <a:ext uri="{28A0092B-C50C-407E-A947-70E740481C1C}">
                <a14:useLocalDpi xmlns:a14="http://schemas.microsoft.com/office/drawing/2010/main"/>
              </a:ext>
            </a:extLst>
          </a:blip>
          <a:stretch>
            <a:fillRect/>
          </a:stretch>
        </p:blipFill>
        <p:spPr>
          <a:xfrm>
            <a:off x="5272070" y="2091732"/>
            <a:ext cx="3334512" cy="2663952"/>
          </a:xfrm>
          <a:prstGeom prst="rect">
            <a:avLst/>
          </a:prstGeom>
        </p:spPr>
      </p:pic>
      <p:cxnSp>
        <p:nvCxnSpPr>
          <p:cNvPr id="17" name="Straight Connector 16"/>
          <p:cNvCxnSpPr/>
          <p:nvPr/>
        </p:nvCxnSpPr>
        <p:spPr>
          <a:xfrm>
            <a:off x="4558273" y="2258903"/>
            <a:ext cx="0" cy="2473964"/>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8" name="pfehide190" hidden="1"/>
          <p:cNvGrpSpPr/>
          <p:nvPr/>
        </p:nvGrpSpPr>
        <p:grpSpPr>
          <a:xfrm>
            <a:off x="628651" y="5279445"/>
            <a:ext cx="7886699" cy="819352"/>
            <a:chOff x="628651" y="5279445"/>
            <a:chExt cx="7886699" cy="819352"/>
          </a:xfrm>
        </p:grpSpPr>
        <p:sp>
          <p:nvSpPr>
            <p:cNvPr id="215" name="Shape 215" hidden="1"/>
            <p:cNvSpPr txBox="1"/>
            <p:nvPr/>
          </p:nvSpPr>
          <p:spPr>
            <a:xfrm>
              <a:off x="628651" y="5279445"/>
              <a:ext cx="7886699" cy="8193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400" i="0" u="none" strike="noStrike" cap="none" dirty="0">
                  <a:solidFill>
                    <a:srgbClr val="15284B"/>
                  </a:solidFill>
                  <a:latin typeface="Montserrat Bold"/>
                  <a:ea typeface="Calibri"/>
                  <a:cs typeface="Montserrat Bold"/>
                  <a:sym typeface="Calibri"/>
                </a:rPr>
                <a:t>Overdose</a:t>
              </a:r>
            </a:p>
          </p:txBody>
        </p:sp>
        <p:cxnSp>
          <p:nvCxnSpPr>
            <p:cNvPr id="20" name="Straight Arrow Connector 19" hidden="1"/>
            <p:cNvCxnSpPr/>
            <p:nvPr/>
          </p:nvCxnSpPr>
          <p:spPr>
            <a:xfrm flipH="1">
              <a:off x="5418669" y="5279445"/>
              <a:ext cx="431798" cy="239569"/>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hidden="1"/>
            <p:cNvCxnSpPr/>
            <p:nvPr/>
          </p:nvCxnSpPr>
          <p:spPr>
            <a:xfrm>
              <a:off x="3194053" y="5279445"/>
              <a:ext cx="548216" cy="229848"/>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627889" y="5271545"/>
            <a:ext cx="7888224" cy="835152"/>
            <a:chOff x="317499" y="317500"/>
            <a:chExt cx="7888224" cy="835152"/>
          </a:xfrm>
        </p:grpSpPr>
        <p:pic>
          <p:nvPicPr>
            <p:cNvPr id="12" name="PFE element 190" descr="q4WS9ZXG3ST8120.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7888224" cy="835152"/>
            </a:xfrm>
            <a:prstGeom prst="rect">
              <a:avLst/>
            </a:prstGeom>
          </p:spPr>
        </p:pic>
        <p:sp>
          <p:nvSpPr>
            <p:cNvPr id="13" name="Shape_25"/>
            <p:cNvSpPr/>
            <p:nvPr/>
          </p:nvSpPr>
          <p:spPr>
            <a:xfrm>
              <a:off x="317499" y="317500"/>
              <a:ext cx="7888224" cy="83515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5" name="PFE element 191" descr="q4WS9ZXG3ST8121.png"/>
          <p:cNvPicPr>
            <a:picLocks/>
          </p:cNvPicPr>
          <p:nvPr/>
        </p:nvPicPr>
        <p:blipFill>
          <a:blip r:embed="rId3">
            <a:extLst>
              <a:ext uri="{28A0092B-C50C-407E-A947-70E740481C1C}">
                <a14:useLocalDpi xmlns:a14="http://schemas.microsoft.com/office/drawing/2010/main"/>
              </a:ext>
            </a:extLst>
          </a:blip>
          <a:stretch>
            <a:fillRect/>
          </a:stretch>
        </p:blipFill>
        <p:spPr>
          <a:xfrm>
            <a:off x="938127" y="2231972"/>
            <a:ext cx="3511296" cy="1975104"/>
          </a:xfrm>
          <a:prstGeom prst="rect">
            <a:avLst/>
          </a:prstGeom>
        </p:spPr>
      </p:pic>
      <p:pic>
        <p:nvPicPr>
          <p:cNvPr id="14" name="PFE element 192" descr="q4WS9ZXG3ST8122.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5" name="PFE element 193" descr="q4WS9ZXG3ST8123.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6" name="PFE element 195" descr="q4WS9ZXG3ST8124.png"/>
          <p:cNvPicPr>
            <a:picLocks/>
          </p:cNvPicPr>
          <p:nvPr/>
        </p:nvPicPr>
        <p:blipFill>
          <a:blip r:embed="rId6">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2630224" y="1082029"/>
            <a:ext cx="389757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6" name="pfehide197" hidden="1"/>
          <p:cNvGrpSpPr/>
          <p:nvPr/>
        </p:nvGrpSpPr>
        <p:grpSpPr>
          <a:xfrm>
            <a:off x="5227320" y="1507068"/>
            <a:ext cx="2971800" cy="4175760"/>
            <a:chOff x="5227320" y="1507068"/>
            <a:chExt cx="2971800" cy="4175760"/>
          </a:xfrm>
        </p:grpSpPr>
        <p:cxnSp>
          <p:nvCxnSpPr>
            <p:cNvPr id="10" name="Straight Connector 9" hidden="1"/>
            <p:cNvCxnSpPr/>
            <p:nvPr/>
          </p:nvCxnSpPr>
          <p:spPr>
            <a:xfrm>
              <a:off x="6731000" y="1507068"/>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hidden="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42466" y="2815313"/>
              <a:ext cx="2743200" cy="2743200"/>
            </a:xfrm>
            <a:prstGeom prst="ellipse">
              <a:avLst/>
            </a:prstGeom>
            <a:solidFill>
              <a:srgbClr val="000000">
                <a:alpha val="40000"/>
              </a:srgbClr>
            </a:solidFill>
          </p:spPr>
        </p:pic>
        <p:sp>
          <p:nvSpPr>
            <p:cNvPr id="12" name="Oval 11" hidden="1"/>
            <p:cNvSpPr>
              <a:spLocks noChangeAspect="1"/>
            </p:cNvSpPr>
            <p:nvPr/>
          </p:nvSpPr>
          <p:spPr>
            <a:xfrm>
              <a:off x="5227320" y="2711028"/>
              <a:ext cx="2971800" cy="2971800"/>
            </a:xfrm>
            <a:prstGeom prst="ellipse">
              <a:avLst/>
            </a:prstGeom>
            <a:solidFill>
              <a:srgbClr val="000000">
                <a:alpha val="40000"/>
              </a:srgbClr>
            </a:solid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5210556" y="1497924"/>
            <a:ext cx="3005328" cy="4194048"/>
            <a:chOff x="317500" y="317500"/>
            <a:chExt cx="3005328" cy="4194048"/>
          </a:xfrm>
        </p:grpSpPr>
        <p:pic>
          <p:nvPicPr>
            <p:cNvPr id="17" name="PFE element 197" descr="q4WS9ZXG3ST8125.png"/>
            <p:cNvPicPr>
              <a:picLocks/>
            </p:cNvPicPr>
            <p:nvPr/>
          </p:nvPicPr>
          <p:blipFill>
            <a:blip r:embed="rId8">
              <a:extLst>
                <a:ext uri="{28A0092B-C50C-407E-A947-70E740481C1C}">
                  <a14:useLocalDpi xmlns:a14="http://schemas.microsoft.com/office/drawing/2010/main"/>
                </a:ext>
              </a:extLst>
            </a:blip>
            <a:stretch>
              <a:fillRect/>
            </a:stretch>
          </p:blipFill>
          <p:spPr>
            <a:xfrm>
              <a:off x="317500" y="317500"/>
              <a:ext cx="3005328" cy="4194048"/>
            </a:xfrm>
            <a:prstGeom prst="rect">
              <a:avLst/>
            </a:prstGeom>
          </p:spPr>
        </p:pic>
        <p:sp>
          <p:nvSpPr>
            <p:cNvPr id="18" name="Shape_26"/>
            <p:cNvSpPr/>
            <p:nvPr/>
          </p:nvSpPr>
          <p:spPr>
            <a:xfrm>
              <a:off x="317500" y="317500"/>
              <a:ext cx="3005328" cy="41940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pfehide198" hidden="1"/>
          <p:cNvSpPr txBox="1"/>
          <p:nvPr/>
        </p:nvSpPr>
        <p:spPr>
          <a:xfrm>
            <a:off x="942552" y="4221927"/>
            <a:ext cx="3239981" cy="1384995"/>
          </a:xfrm>
          <a:prstGeom prst="rect">
            <a:avLst/>
          </a:prstGeom>
          <a:noFill/>
        </p:spPr>
        <p:txBody>
          <a:bodyPr wrap="square" rtlCol="0">
            <a:spAutoFit/>
          </a:bodyPr>
          <a:lstStyle/>
          <a:p>
            <a:r>
              <a:rPr lang="en-US" sz="1400" dirty="0" smtClean="0">
                <a:solidFill>
                  <a:srgbClr val="15284B"/>
                </a:solidFill>
                <a:latin typeface="Montserrat light"/>
                <a:cs typeface="Montserrat light"/>
              </a:rPr>
              <a:t>Symptoms include </a:t>
            </a:r>
            <a:r>
              <a:rPr lang="en-US" sz="1400" dirty="0">
                <a:solidFill>
                  <a:srgbClr val="15284B"/>
                </a:solidFill>
                <a:latin typeface="Montserrat light"/>
                <a:ea typeface="Calibri"/>
                <a:cs typeface="Montserrat light"/>
                <a:sym typeface="Calibri"/>
              </a:rPr>
              <a:t>: sweating, </a:t>
            </a:r>
            <a:r>
              <a:rPr lang="en-US" sz="1400" dirty="0" err="1">
                <a:solidFill>
                  <a:srgbClr val="15284B"/>
                </a:solidFill>
                <a:latin typeface="Montserrat light"/>
                <a:ea typeface="Calibri"/>
                <a:cs typeface="Montserrat light"/>
                <a:sym typeface="Calibri"/>
              </a:rPr>
              <a:t>mydriasis</a:t>
            </a:r>
            <a:r>
              <a:rPr lang="en-US" sz="1400" dirty="0">
                <a:solidFill>
                  <a:srgbClr val="15284B"/>
                </a:solidFill>
                <a:latin typeface="Montserrat light"/>
                <a:ea typeface="Calibri"/>
                <a:cs typeface="Montserrat light"/>
                <a:sym typeface="Calibri"/>
              </a:rPr>
              <a:t> (dilated pupils), vomiting, tachycardia (fast heart rate), </a:t>
            </a:r>
            <a:r>
              <a:rPr lang="en-US" sz="1400" dirty="0" err="1">
                <a:solidFill>
                  <a:srgbClr val="15284B"/>
                </a:solidFill>
                <a:latin typeface="Montserrat light"/>
                <a:ea typeface="Calibri"/>
                <a:cs typeface="Montserrat light"/>
                <a:sym typeface="Calibri"/>
              </a:rPr>
              <a:t>goosebumps</a:t>
            </a:r>
            <a:r>
              <a:rPr lang="en-US" sz="1400" dirty="0">
                <a:solidFill>
                  <a:srgbClr val="15284B"/>
                </a:solidFill>
                <a:latin typeface="Montserrat light"/>
                <a:ea typeface="Calibri"/>
                <a:cs typeface="Montserrat light"/>
                <a:sym typeface="Calibri"/>
              </a:rPr>
              <a:t>, abdominal cramps, muscle cramps, and involuntary leg movements </a:t>
            </a:r>
            <a:endParaRPr lang="en-US" dirty="0">
              <a:solidFill>
                <a:srgbClr val="15284B"/>
              </a:solidFill>
              <a:latin typeface="Montserrat light"/>
              <a:cs typeface="Montserrat light"/>
            </a:endParaRPr>
          </a:p>
        </p:txBody>
      </p:sp>
      <p:grpSp>
        <p:nvGrpSpPr>
          <p:cNvPr id="22" name="Group 21"/>
          <p:cNvGrpSpPr/>
          <p:nvPr/>
        </p:nvGrpSpPr>
        <p:grpSpPr>
          <a:xfrm>
            <a:off x="937958" y="4219481"/>
            <a:ext cx="3249168" cy="1389888"/>
            <a:chOff x="317499" y="317499"/>
            <a:chExt cx="3249168" cy="1389888"/>
          </a:xfrm>
        </p:grpSpPr>
        <p:pic>
          <p:nvPicPr>
            <p:cNvPr id="20" name="PFE element 198" descr="q4WS9ZXG3ST8127.png"/>
            <p:cNvPicPr>
              <a:picLocks/>
            </p:cNvPicPr>
            <p:nvPr/>
          </p:nvPicPr>
          <p:blipFill>
            <a:blip r:embed="rId9">
              <a:extLst>
                <a:ext uri="{28A0092B-C50C-407E-A947-70E740481C1C}">
                  <a14:useLocalDpi xmlns:a14="http://schemas.microsoft.com/office/drawing/2010/main"/>
                </a:ext>
              </a:extLst>
            </a:blip>
            <a:stretch>
              <a:fillRect/>
            </a:stretch>
          </p:blipFill>
          <p:spPr>
            <a:xfrm>
              <a:off x="317499" y="317499"/>
              <a:ext cx="3249168" cy="1389888"/>
            </a:xfrm>
            <a:prstGeom prst="rect">
              <a:avLst/>
            </a:prstGeom>
          </p:spPr>
        </p:pic>
        <p:sp>
          <p:nvSpPr>
            <p:cNvPr id="21" name="Shape_27"/>
            <p:cNvSpPr/>
            <p:nvPr/>
          </p:nvSpPr>
          <p:spPr>
            <a:xfrm>
              <a:off x="317499" y="317499"/>
              <a:ext cx="3249168" cy="138988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8" name="Rectangle 7"/>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FE element 200" descr="q4WS9ZXG3ST8128.png"/>
          <p:cNvPicPr>
            <a:picLocks/>
          </p:cNvPicPr>
          <p:nvPr/>
        </p:nvPicPr>
        <p:blipFill>
          <a:blip r:embed="rId3">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5" name="PFE element 201" descr="q4WS9ZXG3ST8129.png"/>
          <p:cNvPicPr>
            <a:picLocks/>
          </p:cNvPicPr>
          <p:nvPr/>
        </p:nvPicPr>
        <p:blipFill>
          <a:blip r:embed="rId4">
            <a:extLst>
              <a:ext uri="{28A0092B-C50C-407E-A947-70E740481C1C}">
                <a14:useLocalDpi xmlns:a14="http://schemas.microsoft.com/office/drawing/2010/main"/>
              </a:ext>
            </a:extLst>
          </a:blip>
          <a:stretch>
            <a:fillRect/>
          </a:stretch>
        </p:blipFill>
        <p:spPr>
          <a:xfrm>
            <a:off x="590795" y="2098028"/>
            <a:ext cx="2798064" cy="3261360"/>
          </a:xfrm>
          <a:prstGeom prst="rect">
            <a:avLst/>
          </a:prstGeom>
        </p:spPr>
      </p:pic>
      <p:pic>
        <p:nvPicPr>
          <p:cNvPr id="7" name="PFE element 202" descr="q4WS9ZXG3ST8130.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203" descr="q4WS9ZXG3ST8131.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cxnSp>
        <p:nvCxnSpPr>
          <p:cNvPr id="10" name="Straight Connector 9"/>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10" name="Straight Connector 9"/>
          <p:cNvCxnSpPr/>
          <p:nvPr/>
        </p:nvCxnSpPr>
        <p:spPr>
          <a:xfrm>
            <a:off x="2678220"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p:cNvPicPr>
          <p:nvPr/>
        </p:nvPicPr>
        <p:blipFill>
          <a:blip r:embed="rId3" cstate="screen">
            <a:extLst>
              <a:ext uri="{28A0092B-C50C-407E-A947-70E740481C1C}">
                <a14:useLocalDpi xmlns:a14="http://schemas.microsoft.com/office/drawing/2010/main"/>
              </a:ext>
            </a:extLst>
          </a:blip>
          <a:stretch>
            <a:fillRect/>
          </a:stretch>
        </p:blipFill>
        <p:spPr>
          <a:xfrm>
            <a:off x="1306620" y="2624670"/>
            <a:ext cx="2743200" cy="2743200"/>
          </a:xfrm>
          <a:prstGeom prst="ellipse">
            <a:avLst/>
          </a:prstGeom>
        </p:spPr>
      </p:pic>
      <p:sp>
        <p:nvSpPr>
          <p:cNvPr id="12" name="Oval 11"/>
          <p:cNvSpPr>
            <a:spLocks noChangeAspect="1"/>
          </p:cNvSpPr>
          <p:nvPr/>
        </p:nvSpPr>
        <p:spPr>
          <a:xfrm>
            <a:off x="1174540"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FE element 15" descr="q4WS9ZXG3ST87.png"/>
          <p:cNvPicPr>
            <a:picLocks/>
          </p:cNvPicPr>
          <p:nvPr/>
        </p:nvPicPr>
        <p:blipFill>
          <a:blip r:embed="rId4">
            <a:extLst>
              <a:ext uri="{28A0092B-C50C-407E-A947-70E740481C1C}">
                <a14:useLocalDpi xmlns:a14="http://schemas.microsoft.com/office/drawing/2010/main"/>
              </a:ext>
            </a:extLst>
          </a:blip>
          <a:stretch>
            <a:fillRect/>
          </a:stretch>
        </p:blipFill>
        <p:spPr>
          <a:xfrm>
            <a:off x="4743323" y="2884171"/>
            <a:ext cx="3194304" cy="2072640"/>
          </a:xfrm>
          <a:prstGeom prst="rect">
            <a:avLst/>
          </a:prstGeom>
        </p:spPr>
      </p:pic>
      <p:pic>
        <p:nvPicPr>
          <p:cNvPr id="6" name="PFE element 16" descr="q4WS9ZXG3ST89.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9" name="PFE element 17" descr="q4WS9ZXG3ST810.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4" name="PFE element 19" descr="q4WS9ZXG3ST811.png"/>
          <p:cNvPicPr>
            <a:picLocks/>
          </p:cNvPicPr>
          <p:nvPr/>
        </p:nvPicPr>
        <p:blipFill>
          <a:blip r:embed="rId7">
            <a:extLst>
              <a:ext uri="{28A0092B-C50C-407E-A947-70E740481C1C}">
                <a14:useLocalDpi xmlns:a14="http://schemas.microsoft.com/office/drawing/2010/main"/>
              </a:ext>
            </a:extLst>
          </a:blip>
          <a:stretch>
            <a:fillRect/>
          </a:stretch>
        </p:blipFill>
        <p:spPr>
          <a:xfrm>
            <a:off x="0" y="175938"/>
            <a:ext cx="9144000" cy="1231392"/>
          </a:xfrm>
          <a:prstGeom prst="rect">
            <a:avLst/>
          </a:prstGeom>
        </p:spPr>
      </p:pic>
      <p:cxnSp>
        <p:nvCxnSpPr>
          <p:cNvPr id="13" name="Straight Connector 12"/>
          <p:cNvCxnSpPr/>
          <p:nvPr/>
        </p:nvCxnSpPr>
        <p:spPr>
          <a:xfrm>
            <a:off x="3215006" y="870365"/>
            <a:ext cx="26777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8" name="Rectangle 7"/>
          <p:cNvSpPr/>
          <p:nvPr/>
        </p:nvSpPr>
        <p:spPr>
          <a:xfrm>
            <a:off x="0" y="0"/>
            <a:ext cx="9144000" cy="6248400"/>
          </a:xfrm>
          <a:prstGeom prst="rect">
            <a:avLst/>
          </a:prstGeom>
          <a:solidFill>
            <a:srgbClr val="00AD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FE element 208" descr="q4WS9ZXG3ST8132.png"/>
          <p:cNvPicPr>
            <a:picLocks/>
          </p:cNvPicPr>
          <p:nvPr/>
        </p:nvPicPr>
        <p:blipFill>
          <a:blip r:embed="rId3">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5" name="PFE element 209" descr="q4WS9ZXG3ST8133.png"/>
          <p:cNvPicPr>
            <a:picLocks/>
          </p:cNvPicPr>
          <p:nvPr/>
        </p:nvPicPr>
        <p:blipFill>
          <a:blip r:embed="rId4">
            <a:extLst>
              <a:ext uri="{28A0092B-C50C-407E-A947-70E740481C1C}">
                <a14:useLocalDpi xmlns:a14="http://schemas.microsoft.com/office/drawing/2010/main"/>
              </a:ext>
            </a:extLst>
          </a:blip>
          <a:stretch>
            <a:fillRect/>
          </a:stretch>
        </p:blipFill>
        <p:spPr>
          <a:xfrm>
            <a:off x="590726" y="2480891"/>
            <a:ext cx="3121152" cy="2822448"/>
          </a:xfrm>
          <a:prstGeom prst="rect">
            <a:avLst/>
          </a:prstGeom>
        </p:spPr>
      </p:pic>
      <p:pic>
        <p:nvPicPr>
          <p:cNvPr id="7" name="PFE element 210" descr="q4WS9ZXG3ST8135.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211" descr="q4WS9ZXG3ST8136.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cxnSp>
        <p:nvCxnSpPr>
          <p:cNvPr id="10" name="Straight Connector 9"/>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preferRelativeResize="0">
            <a:picLocks noChangeAspect="1"/>
          </p:cNvPicPr>
          <p:nvPr/>
        </p:nvPicPr>
        <p:blipFill>
          <a:blip r:embed="rId7">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extLst>
      <p:ext uri="{BB962C8B-B14F-4D97-AF65-F5344CB8AC3E}">
        <p14:creationId xmlns:p14="http://schemas.microsoft.com/office/powerpoint/2010/main" val="42491716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4" name="PFE element 215" descr="q4WS9ZXG3ST8137.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216" descr="q4WS9ZXG3ST8138.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217" descr="q4WS9ZXG3ST813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19" descr="q4WS9ZXG3ST8140.png"/>
          <p:cNvPicPr>
            <a:picLocks/>
          </p:cNvPicPr>
          <p:nvPr/>
        </p:nvPicPr>
        <p:blipFill>
          <a:blip r:embed="rId6">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15" name="PFE element 220" descr="q4WS9ZXG3ST8141.png"/>
          <p:cNvPicPr>
            <a:picLocks/>
          </p:cNvPicPr>
          <p:nvPr/>
        </p:nvPicPr>
        <p:blipFill>
          <a:blip r:embed="rId7">
            <a:extLst>
              <a:ext uri="{28A0092B-C50C-407E-A947-70E740481C1C}">
                <a14:useLocalDpi xmlns:a14="http://schemas.microsoft.com/office/drawing/2010/main"/>
              </a:ext>
            </a:extLst>
          </a:blip>
          <a:stretch>
            <a:fillRect/>
          </a:stretch>
        </p:blipFill>
        <p:spPr>
          <a:xfrm>
            <a:off x="591742" y="2099891"/>
            <a:ext cx="3322320" cy="2822448"/>
          </a:xfrm>
          <a:prstGeom prst="rect">
            <a:avLst/>
          </a:prstGeom>
        </p:spPr>
      </p:pic>
      <p:cxnSp>
        <p:nvCxnSpPr>
          <p:cNvPr id="12" name="Straight Connector 11"/>
          <p:cNvCxnSpPr/>
          <p:nvPr/>
        </p:nvCxnSpPr>
        <p:spPr>
          <a:xfrm>
            <a:off x="681436" y="1352962"/>
            <a:ext cx="3128564"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3" name="Oval 12"/>
          <p:cNvSpPr>
            <a:spLocks noChangeAspect="1"/>
          </p:cNvSpPr>
          <p:nvPr/>
        </p:nvSpPr>
        <p:spPr>
          <a:xfrm>
            <a:off x="4336287" y="1468107"/>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4" name="PFE element 224" descr="q4WS9ZXG3ST8142.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225" descr="q4WS9ZXG3ST8143.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226" descr="q4WS9ZXG3ST8144.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0" name="Rectangle 9"/>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28" descr="q4WS9ZXG3ST8145.png"/>
          <p:cNvPicPr>
            <a:picLocks/>
          </p:cNvPicPr>
          <p:nvPr/>
        </p:nvPicPr>
        <p:blipFill>
          <a:blip r:embed="rId6">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9" name="PFE element 229" descr="q4WS9ZXG3ST8146.png"/>
          <p:cNvPicPr>
            <a:picLocks/>
          </p:cNvPicPr>
          <p:nvPr/>
        </p:nvPicPr>
        <p:blipFill>
          <a:blip r:embed="rId7">
            <a:extLst>
              <a:ext uri="{28A0092B-C50C-407E-A947-70E740481C1C}">
                <a14:useLocalDpi xmlns:a14="http://schemas.microsoft.com/office/drawing/2010/main"/>
              </a:ext>
            </a:extLst>
          </a:blip>
          <a:stretch>
            <a:fillRect/>
          </a:stretch>
        </p:blipFill>
        <p:spPr>
          <a:xfrm>
            <a:off x="591911" y="2098028"/>
            <a:ext cx="3127248" cy="3261360"/>
          </a:xfrm>
          <a:prstGeom prst="rect">
            <a:avLst/>
          </a:prstGeom>
        </p:spPr>
      </p:pic>
      <p:cxnSp>
        <p:nvCxnSpPr>
          <p:cNvPr id="13" name="Straight Connector 12"/>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4" name="Oval 13"/>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4" name="PFE element 233" descr="q4WS9ZXG3ST8147.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234" descr="q4WS9ZXG3ST8148.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235" descr="q4WS9ZXG3ST814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6248400"/>
          </a:xfrm>
          <a:prstGeom prst="rect">
            <a:avLst/>
          </a:prstGeom>
          <a:solidFill>
            <a:srgbClr val="00AD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37" descr="q4WS9ZXG3ST8150.png"/>
          <p:cNvPicPr>
            <a:picLocks/>
          </p:cNvPicPr>
          <p:nvPr/>
        </p:nvPicPr>
        <p:blipFill>
          <a:blip r:embed="rId6">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15" name="PFE element 238" descr="q4WS9ZXG3ST8151.png"/>
          <p:cNvPicPr>
            <a:picLocks/>
          </p:cNvPicPr>
          <p:nvPr/>
        </p:nvPicPr>
        <p:blipFill>
          <a:blip r:embed="rId7">
            <a:extLst>
              <a:ext uri="{28A0092B-C50C-407E-A947-70E740481C1C}">
                <a14:useLocalDpi xmlns:a14="http://schemas.microsoft.com/office/drawing/2010/main"/>
              </a:ext>
            </a:extLst>
          </a:blip>
          <a:stretch>
            <a:fillRect/>
          </a:stretch>
        </p:blipFill>
        <p:spPr>
          <a:xfrm>
            <a:off x="590726" y="2060606"/>
            <a:ext cx="3121152" cy="2816352"/>
          </a:xfrm>
          <a:prstGeom prst="rect">
            <a:avLst/>
          </a:prstGeom>
        </p:spPr>
      </p:pic>
      <p:cxnSp>
        <p:nvCxnSpPr>
          <p:cNvPr id="12" name="Straight Connector 11"/>
          <p:cNvCxnSpPr/>
          <p:nvPr/>
        </p:nvCxnSpPr>
        <p:spPr>
          <a:xfrm>
            <a:off x="681436" y="1352962"/>
            <a:ext cx="312856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3" name="Oval 12"/>
          <p:cNvSpPr>
            <a:spLocks noChangeAspect="1"/>
          </p:cNvSpPr>
          <p:nvPr/>
        </p:nvSpPr>
        <p:spPr>
          <a:xfrm>
            <a:off x="4336287" y="146810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4" name="PFE element 242" descr="q4WS9ZXG3ST8152.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243" descr="q4WS9ZXG3ST8153.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244" descr="q4WS9ZXG3ST8154.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9" name="Rectangle 8"/>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246" descr="q4WS9ZXG3ST8155.png"/>
          <p:cNvPicPr>
            <a:picLocks/>
          </p:cNvPicPr>
          <p:nvPr/>
        </p:nvPicPr>
        <p:blipFill>
          <a:blip r:embed="rId6">
            <a:extLst>
              <a:ext uri="{28A0092B-C50C-407E-A947-70E740481C1C}">
                <a14:useLocalDpi xmlns:a14="http://schemas.microsoft.com/office/drawing/2010/main"/>
              </a:ext>
            </a:extLst>
          </a:blip>
          <a:stretch>
            <a:fillRect/>
          </a:stretch>
        </p:blipFill>
        <p:spPr>
          <a:xfrm>
            <a:off x="592589" y="396748"/>
            <a:ext cx="3870960" cy="1213104"/>
          </a:xfrm>
          <a:prstGeom prst="rect">
            <a:avLst/>
          </a:prstGeom>
        </p:spPr>
      </p:pic>
      <p:pic>
        <p:nvPicPr>
          <p:cNvPr id="15" name="PFE element 247" descr="q4WS9ZXG3ST8156.png"/>
          <p:cNvPicPr>
            <a:picLocks/>
          </p:cNvPicPr>
          <p:nvPr/>
        </p:nvPicPr>
        <p:blipFill>
          <a:blip r:embed="rId7">
            <a:extLst>
              <a:ext uri="{28A0092B-C50C-407E-A947-70E740481C1C}">
                <a14:useLocalDpi xmlns:a14="http://schemas.microsoft.com/office/drawing/2010/main"/>
              </a:ext>
            </a:extLst>
          </a:blip>
          <a:stretch>
            <a:fillRect/>
          </a:stretch>
        </p:blipFill>
        <p:spPr>
          <a:xfrm>
            <a:off x="591742" y="1934779"/>
            <a:ext cx="3322320" cy="3371088"/>
          </a:xfrm>
          <a:prstGeom prst="rect">
            <a:avLst/>
          </a:prstGeom>
        </p:spPr>
      </p:pic>
      <p:cxnSp>
        <p:nvCxnSpPr>
          <p:cNvPr id="12" name="Straight Connector 11"/>
          <p:cNvCxnSpPr/>
          <p:nvPr/>
        </p:nvCxnSpPr>
        <p:spPr>
          <a:xfrm>
            <a:off x="681436" y="1352962"/>
            <a:ext cx="3128564"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3" name="Oval 12"/>
          <p:cNvSpPr>
            <a:spLocks noChangeAspect="1"/>
          </p:cNvSpPr>
          <p:nvPr/>
        </p:nvSpPr>
        <p:spPr>
          <a:xfrm>
            <a:off x="4336287" y="1468107"/>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4461933" y="1583266"/>
            <a:ext cx="3657600" cy="3657600"/>
          </a:xfrm>
          <a:prstGeom prst="ellipse">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4" name="PFE element 251" descr="q4WS9ZXG3ST8158.png"/>
          <p:cNvPicPr>
            <a:picLocks/>
          </p:cNvPicPr>
          <p:nvPr/>
        </p:nvPicPr>
        <p:blipFill>
          <a:blip r:embed="rId3">
            <a:extLst>
              <a:ext uri="{28A0092B-C50C-407E-A947-70E740481C1C}">
                <a14:useLocalDpi xmlns:a14="http://schemas.microsoft.com/office/drawing/2010/main"/>
              </a:ext>
            </a:extLst>
          </a:blip>
          <a:stretch>
            <a:fillRect/>
          </a:stretch>
        </p:blipFill>
        <p:spPr>
          <a:xfrm>
            <a:off x="499300" y="2076450"/>
            <a:ext cx="3316224" cy="3669792"/>
          </a:xfrm>
          <a:prstGeom prst="rect">
            <a:avLst/>
          </a:prstGeom>
        </p:spPr>
      </p:pic>
      <p:pic>
        <p:nvPicPr>
          <p:cNvPr id="6" name="PFE element 252" descr="q4WS9ZXG3ST8160.png"/>
          <p:cNvPicPr>
            <a:picLocks/>
          </p:cNvPicPr>
          <p:nvPr/>
        </p:nvPicPr>
        <p:blipFill>
          <a:blip r:embed="rId4">
            <a:extLst>
              <a:ext uri="{28A0092B-C50C-407E-A947-70E740481C1C}">
                <a14:useLocalDpi xmlns:a14="http://schemas.microsoft.com/office/drawing/2010/main"/>
              </a:ext>
            </a:extLst>
          </a:blip>
          <a:stretch>
            <a:fillRect/>
          </a:stretch>
        </p:blipFill>
        <p:spPr>
          <a:xfrm>
            <a:off x="4578172" y="2071938"/>
            <a:ext cx="4066032" cy="3919728"/>
          </a:xfrm>
          <a:prstGeom prst="rect">
            <a:avLst/>
          </a:prstGeom>
        </p:spPr>
      </p:pic>
      <p:cxnSp>
        <p:nvCxnSpPr>
          <p:cNvPr id="288" name="Shape 288"/>
          <p:cNvCxnSpPr/>
          <p:nvPr/>
        </p:nvCxnSpPr>
        <p:spPr>
          <a:xfrm>
            <a:off x="1659825" y="2871990"/>
            <a:ext cx="2918614" cy="1996224"/>
          </a:xfrm>
          <a:prstGeom prst="straightConnector1">
            <a:avLst/>
          </a:prstGeom>
          <a:noFill/>
          <a:ln w="12700" cap="flat" cmpd="sng">
            <a:solidFill>
              <a:srgbClr val="66CCCC"/>
            </a:solidFill>
            <a:prstDash val="solid"/>
            <a:miter/>
            <a:headEnd type="none" w="med" len="med"/>
            <a:tailEnd type="none" w="med" len="med"/>
          </a:ln>
        </p:spPr>
      </p:cxnSp>
      <p:pic>
        <p:nvPicPr>
          <p:cNvPr id="7" name="PFE element 254" descr="q4WS9ZXG3ST8161.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8" name="PFE element 255" descr="q4WS9ZXG3ST8162.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9" name="PFE element 257" descr="q4WS9ZXG3ST8163.png"/>
          <p:cNvPicPr>
            <a:picLocks/>
          </p:cNvPicPr>
          <p:nvPr/>
        </p:nvPicPr>
        <p:blipFill>
          <a:blip r:embed="rId7">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hape 288"/>
          <p:cNvCxnSpPr/>
          <p:nvPr/>
        </p:nvCxnSpPr>
        <p:spPr>
          <a:xfrm>
            <a:off x="1380425" y="3236057"/>
            <a:ext cx="3198014" cy="1996224"/>
          </a:xfrm>
          <a:prstGeom prst="straightConnector1">
            <a:avLst/>
          </a:prstGeom>
          <a:noFill/>
          <a:ln w="12700" cap="flat" cmpd="sng">
            <a:solidFill>
              <a:srgbClr val="66CCCC"/>
            </a:solidFill>
            <a:prstDash val="solid"/>
            <a:miter/>
            <a:headEnd type="none" w="med" len="med"/>
            <a:tailEnd type="none" w="med" len="med"/>
          </a:ln>
        </p:spPr>
      </p:cxnSp>
      <p:cxnSp>
        <p:nvCxnSpPr>
          <p:cNvPr id="19" name="Shape 288"/>
          <p:cNvCxnSpPr/>
          <p:nvPr/>
        </p:nvCxnSpPr>
        <p:spPr>
          <a:xfrm>
            <a:off x="1380425" y="3659390"/>
            <a:ext cx="3198014" cy="760210"/>
          </a:xfrm>
          <a:prstGeom prst="straightConnector1">
            <a:avLst/>
          </a:prstGeom>
          <a:noFill/>
          <a:ln w="12700" cap="flat" cmpd="sng">
            <a:solidFill>
              <a:srgbClr val="66CCCC"/>
            </a:solidFill>
            <a:prstDash val="solid"/>
            <a:miter/>
            <a:headEnd type="none" w="med" len="med"/>
            <a:tailEnd type="none" w="med" len="med"/>
          </a:ln>
        </p:spPr>
      </p:cxnSp>
      <p:cxnSp>
        <p:nvCxnSpPr>
          <p:cNvPr id="21" name="Shape 288"/>
          <p:cNvCxnSpPr/>
          <p:nvPr/>
        </p:nvCxnSpPr>
        <p:spPr>
          <a:xfrm flipV="1">
            <a:off x="2548825" y="3236057"/>
            <a:ext cx="2029614" cy="871947"/>
          </a:xfrm>
          <a:prstGeom prst="straightConnector1">
            <a:avLst/>
          </a:prstGeom>
          <a:noFill/>
          <a:ln w="12700" cap="flat" cmpd="sng">
            <a:solidFill>
              <a:srgbClr val="66CCCC"/>
            </a:solidFill>
            <a:prstDash val="solid"/>
            <a:miter/>
            <a:headEnd type="none" w="med" len="med"/>
            <a:tailEnd type="none" w="med" len="med"/>
          </a:ln>
        </p:spPr>
      </p:cxnSp>
      <p:cxnSp>
        <p:nvCxnSpPr>
          <p:cNvPr id="23" name="Shape 288"/>
          <p:cNvCxnSpPr/>
          <p:nvPr/>
        </p:nvCxnSpPr>
        <p:spPr>
          <a:xfrm flipV="1">
            <a:off x="1534018" y="3672030"/>
            <a:ext cx="3044421" cy="871948"/>
          </a:xfrm>
          <a:prstGeom prst="straightConnector1">
            <a:avLst/>
          </a:prstGeom>
          <a:noFill/>
          <a:ln w="12700" cap="flat" cmpd="sng">
            <a:solidFill>
              <a:srgbClr val="66CCCC"/>
            </a:solidFill>
            <a:prstDash val="solid"/>
            <a:miter/>
            <a:headEnd type="none" w="med" len="med"/>
            <a:tailEnd type="none" w="med" len="med"/>
          </a:ln>
        </p:spPr>
      </p:cxnSp>
      <p:cxnSp>
        <p:nvCxnSpPr>
          <p:cNvPr id="25" name="Shape 288"/>
          <p:cNvCxnSpPr/>
          <p:nvPr/>
        </p:nvCxnSpPr>
        <p:spPr>
          <a:xfrm flipV="1">
            <a:off x="1686418" y="2871990"/>
            <a:ext cx="2892021" cy="2107962"/>
          </a:xfrm>
          <a:prstGeom prst="straightConnector1">
            <a:avLst/>
          </a:prstGeom>
          <a:noFill/>
          <a:ln w="12700" cap="flat" cmpd="sng">
            <a:solidFill>
              <a:srgbClr val="66CCCC"/>
            </a:solidFill>
            <a:prstDash val="solid"/>
            <a:miter/>
            <a:headEnd type="none" w="med" len="med"/>
            <a:tailEnd type="none"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dissolv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4" name="PFE element 264" descr="q4WS9ZXG3ST8164.png"/>
          <p:cNvPicPr>
            <a:picLocks/>
          </p:cNvPicPr>
          <p:nvPr/>
        </p:nvPicPr>
        <p:blipFill>
          <a:blip r:embed="rId3">
            <a:extLst>
              <a:ext uri="{28A0092B-C50C-407E-A947-70E740481C1C}">
                <a14:useLocalDpi xmlns:a14="http://schemas.microsoft.com/office/drawing/2010/main"/>
              </a:ext>
            </a:extLst>
          </a:blip>
          <a:stretch>
            <a:fillRect/>
          </a:stretch>
        </p:blipFill>
        <p:spPr>
          <a:xfrm>
            <a:off x="610287" y="2176221"/>
            <a:ext cx="3931920" cy="3627120"/>
          </a:xfrm>
          <a:prstGeom prst="rect">
            <a:avLst/>
          </a:prstGeom>
        </p:spPr>
      </p:pic>
      <p:pic>
        <p:nvPicPr>
          <p:cNvPr id="5" name="PFE element 265" descr="q4WS9ZXG3ST8165.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266" descr="q4WS9ZXG3ST8166.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2" name="PFE element 268" descr="q4WS9ZXG3ST8167.png"/>
          <p:cNvPicPr>
            <a:picLocks/>
          </p:cNvPicPr>
          <p:nvPr/>
        </p:nvPicPr>
        <p:blipFill>
          <a:blip r:embed="rId6">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10" name="Straight Connector 9"/>
          <p:cNvCxnSpPr/>
          <p:nvPr/>
        </p:nvCxnSpPr>
        <p:spPr>
          <a:xfrm>
            <a:off x="2350823" y="1115897"/>
            <a:ext cx="349964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FE element 270" descr="q4WS9ZXG3ST8168.png"/>
          <p:cNvPicPr>
            <a:picLocks/>
          </p:cNvPicPr>
          <p:nvPr/>
        </p:nvPicPr>
        <p:blipFill>
          <a:blip r:embed="rId7">
            <a:extLst>
              <a:ext uri="{28A0092B-C50C-407E-A947-70E740481C1C}">
                <a14:useLocalDpi xmlns:a14="http://schemas.microsoft.com/office/drawing/2010/main"/>
              </a:ext>
            </a:extLst>
          </a:blip>
          <a:stretch>
            <a:fillRect/>
          </a:stretch>
        </p:blipFill>
        <p:spPr>
          <a:xfrm>
            <a:off x="5473192" y="2824130"/>
            <a:ext cx="2718816" cy="2657856"/>
          </a:xfrm>
          <a:prstGeom prst="rect">
            <a:avLst/>
          </a:prstGeom>
        </p:spPr>
      </p:pic>
      <p:pic>
        <p:nvPicPr>
          <p:cNvPr id="22" name="PFE element 271" descr="q4WS9ZXG3ST8169.png"/>
          <p:cNvPicPr>
            <a:picLocks/>
          </p:cNvPicPr>
          <p:nvPr/>
        </p:nvPicPr>
        <p:blipFill>
          <a:blip r:embed="rId8">
            <a:extLst>
              <a:ext uri="{28A0092B-C50C-407E-A947-70E740481C1C}">
                <a14:useLocalDpi xmlns:a14="http://schemas.microsoft.com/office/drawing/2010/main"/>
              </a:ext>
            </a:extLst>
          </a:blip>
          <a:stretch>
            <a:fillRect/>
          </a:stretch>
        </p:blipFill>
        <p:spPr>
          <a:xfrm>
            <a:off x="5357537" y="2209455"/>
            <a:ext cx="3364992" cy="3779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Shape 308" descr="Sampe Instagram image for your use"/>
          <p:cNvPicPr preferRelativeResize="0"/>
          <p:nvPr/>
        </p:nvPicPr>
        <p:blipFill rotWithShape="1">
          <a:blip r:embed="rId3">
            <a:alphaModFix/>
          </a:blip>
          <a:srcRect/>
          <a:stretch/>
        </p:blipFill>
        <p:spPr>
          <a:xfrm>
            <a:off x="528335" y="1930399"/>
            <a:ext cx="3408393" cy="3989108"/>
          </a:xfrm>
          <a:prstGeom prst="rect">
            <a:avLst/>
          </a:prstGeom>
          <a:noFill/>
          <a:ln>
            <a:noFill/>
          </a:ln>
        </p:spPr>
      </p:pic>
      <p:pic>
        <p:nvPicPr>
          <p:cNvPr id="309" name="Shape 309" descr="Image result for awarerx"/>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76134" y="1930399"/>
            <a:ext cx="4492133" cy="3989108"/>
          </a:xfrm>
          <a:prstGeom prst="rect">
            <a:avLst/>
          </a:prstGeom>
          <a:noFill/>
          <a:ln>
            <a:noFill/>
          </a:ln>
        </p:spPr>
      </p:pic>
      <p:pic>
        <p:nvPicPr>
          <p:cNvPr id="4" name="PFE element 274" descr="q4WS9ZXG3ST8170.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5" name="PFE element 275" descr="q4WS9ZXG3ST8171.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6" name="PFE element 277" descr="q4WS9ZXG3ST8172.png"/>
          <p:cNvPicPr>
            <a:picLocks/>
          </p:cNvPicPr>
          <p:nvPr/>
        </p:nvPicPr>
        <p:blipFill>
          <a:blip r:embed="rId7">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5644356" y="1105727"/>
            <a:ext cx="29069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4" name="PFE element 279" descr="q4WS9ZXG3ST8173.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5" name="PFE element 280" descr="q4WS9ZXG3ST817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6" name="PFE element 282" descr="q4WS9ZXG3ST8175.png"/>
          <p:cNvPicPr>
            <a:picLocks/>
          </p:cNvPicPr>
          <p:nvPr/>
        </p:nvPicPr>
        <p:blipFill>
          <a:blip r:embed="rId5">
            <a:extLst>
              <a:ext uri="{28A0092B-C50C-407E-A947-70E740481C1C}">
                <a14:useLocalDpi xmlns:a14="http://schemas.microsoft.com/office/drawing/2010/main"/>
              </a:ext>
            </a:extLst>
          </a:blip>
          <a:stretch>
            <a:fillRect/>
          </a:stretch>
        </p:blipFill>
        <p:spPr>
          <a:xfrm>
            <a:off x="0" y="184405"/>
            <a:ext cx="9144000" cy="1231392"/>
          </a:xfrm>
          <a:prstGeom prst="rect">
            <a:avLst/>
          </a:prstGeom>
        </p:spPr>
      </p:pic>
      <p:cxnSp>
        <p:nvCxnSpPr>
          <p:cNvPr id="9" name="Straight Connector 8"/>
          <p:cNvCxnSpPr/>
          <p:nvPr/>
        </p:nvCxnSpPr>
        <p:spPr>
          <a:xfrm>
            <a:off x="2946399" y="1319097"/>
            <a:ext cx="3310468"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0" name="pfehide284" hidden="1"/>
          <p:cNvSpPr txBox="1"/>
          <p:nvPr/>
        </p:nvSpPr>
        <p:spPr>
          <a:xfrm>
            <a:off x="1809114" y="2167467"/>
            <a:ext cx="6079068" cy="646331"/>
          </a:xfrm>
          <a:prstGeom prst="rect">
            <a:avLst/>
          </a:prstGeom>
          <a:noFill/>
        </p:spPr>
        <p:txBody>
          <a:bodyPr wrap="square" rtlCol="0">
            <a:spAutoFit/>
          </a:bodyPr>
          <a:lstStyle/>
          <a:p>
            <a:pPr lvl="0"/>
            <a:r>
              <a:rPr lang="en-US" sz="1800" dirty="0">
                <a:solidFill>
                  <a:srgbClr val="15284B"/>
                </a:solidFill>
                <a:latin typeface="Montserrat light"/>
                <a:ea typeface="Calibri"/>
                <a:cs typeface="Montserrat light"/>
                <a:sym typeface="Calibri"/>
              </a:rPr>
              <a:t>Choose one idea you learned in this lesson about opioid misuse</a:t>
            </a:r>
            <a:r>
              <a:rPr lang="en-US" sz="1800" dirty="0" smtClean="0">
                <a:solidFill>
                  <a:srgbClr val="15284B"/>
                </a:solidFill>
                <a:latin typeface="Montserrat light"/>
                <a:ea typeface="Calibri"/>
                <a:cs typeface="Montserrat light"/>
                <a:sym typeface="Calibri"/>
              </a:rPr>
              <a:t>.</a:t>
            </a:r>
            <a:endParaRPr lang="en-US" sz="1800" dirty="0">
              <a:solidFill>
                <a:srgbClr val="15284B"/>
              </a:solidFill>
              <a:latin typeface="Montserrat light"/>
              <a:cs typeface="Montserrat light"/>
            </a:endParaRPr>
          </a:p>
        </p:txBody>
      </p:sp>
      <p:grpSp>
        <p:nvGrpSpPr>
          <p:cNvPr id="32" name="Group 31"/>
          <p:cNvGrpSpPr/>
          <p:nvPr/>
        </p:nvGrpSpPr>
        <p:grpSpPr>
          <a:xfrm>
            <a:off x="1806744" y="2164496"/>
            <a:ext cx="6083808" cy="652272"/>
            <a:chOff x="317500" y="317499"/>
            <a:chExt cx="6083808" cy="652272"/>
          </a:xfrm>
        </p:grpSpPr>
        <p:pic>
          <p:nvPicPr>
            <p:cNvPr id="12" name="PFE element 284" descr="q4WS9ZXG3ST8176.png"/>
            <p:cNvPicPr>
              <a:picLocks/>
            </p:cNvPicPr>
            <p:nvPr/>
          </p:nvPicPr>
          <p:blipFill>
            <a:blip r:embed="rId6">
              <a:extLst>
                <a:ext uri="{28A0092B-C50C-407E-A947-70E740481C1C}">
                  <a14:useLocalDpi xmlns:a14="http://schemas.microsoft.com/office/drawing/2010/main"/>
                </a:ext>
              </a:extLst>
            </a:blip>
            <a:stretch>
              <a:fillRect/>
            </a:stretch>
          </p:blipFill>
          <p:spPr>
            <a:xfrm>
              <a:off x="317500" y="317499"/>
              <a:ext cx="6083808" cy="652272"/>
            </a:xfrm>
            <a:prstGeom prst="rect">
              <a:avLst/>
            </a:prstGeom>
          </p:spPr>
        </p:pic>
        <p:sp>
          <p:nvSpPr>
            <p:cNvPr id="15" name="Shape_28"/>
            <p:cNvSpPr/>
            <p:nvPr/>
          </p:nvSpPr>
          <p:spPr>
            <a:xfrm>
              <a:off x="317500" y="317499"/>
              <a:ext cx="6083808" cy="6522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pfehide285" hidden="1"/>
          <p:cNvGrpSpPr/>
          <p:nvPr/>
        </p:nvGrpSpPr>
        <p:grpSpPr>
          <a:xfrm>
            <a:off x="1244601" y="2257450"/>
            <a:ext cx="457200" cy="457200"/>
            <a:chOff x="1244601" y="2257450"/>
            <a:chExt cx="457200" cy="457200"/>
          </a:xfrm>
        </p:grpSpPr>
        <p:sp>
          <p:nvSpPr>
            <p:cNvPr id="13" name="Oval 12"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smtClean="0">
                  <a:solidFill>
                    <a:srgbClr val="FFFFFF"/>
                  </a:solidFill>
                  <a:latin typeface="Montserrat bold"/>
                  <a:cs typeface="Montserrat bold"/>
                </a:rPr>
                <a:t>1</a:t>
              </a:r>
              <a:endParaRPr lang="en-US" sz="2000" dirty="0">
                <a:solidFill>
                  <a:srgbClr val="FFFFFF"/>
                </a:solidFill>
                <a:latin typeface="Montserrat bold"/>
                <a:cs typeface="Montserrat bold"/>
              </a:endParaRPr>
            </a:p>
          </p:txBody>
        </p:sp>
      </p:grpSp>
      <p:grpSp>
        <p:nvGrpSpPr>
          <p:cNvPr id="35" name="Group 34"/>
          <p:cNvGrpSpPr/>
          <p:nvPr/>
        </p:nvGrpSpPr>
        <p:grpSpPr>
          <a:xfrm>
            <a:off x="1241553" y="2254402"/>
            <a:ext cx="463296" cy="463296"/>
            <a:chOff x="317500" y="317500"/>
            <a:chExt cx="463296" cy="463296"/>
          </a:xfrm>
        </p:grpSpPr>
        <p:pic>
          <p:nvPicPr>
            <p:cNvPr id="33" name="PFE element 285" descr="q4WS9ZXG3ST8177.png"/>
            <p:cNvPicPr>
              <a:picLocks/>
            </p:cNvPicPr>
            <p:nvPr/>
          </p:nvPicPr>
          <p:blipFill>
            <a:blip r:embed="rId7">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34" name="Shape_29"/>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pfehide286" hidden="1"/>
          <p:cNvSpPr txBox="1"/>
          <p:nvPr/>
        </p:nvSpPr>
        <p:spPr>
          <a:xfrm>
            <a:off x="1798162" y="2960160"/>
            <a:ext cx="6079068" cy="646331"/>
          </a:xfrm>
          <a:prstGeom prst="rect">
            <a:avLst/>
          </a:prstGeom>
          <a:noFill/>
        </p:spPr>
        <p:txBody>
          <a:bodyPr wrap="square" rtlCol="0">
            <a:spAutoFit/>
          </a:bodyPr>
          <a:lstStyle/>
          <a:p>
            <a:pPr lvl="0"/>
            <a:r>
              <a:rPr lang="en-US" sz="1800" dirty="0" smtClean="0">
                <a:solidFill>
                  <a:srgbClr val="15284B"/>
                </a:solidFill>
                <a:latin typeface="Montserrat light"/>
                <a:ea typeface="Calibri"/>
                <a:cs typeface="Montserrat light"/>
                <a:sym typeface="Calibri"/>
              </a:rPr>
              <a:t>Decide how your social media campaign will communicate the science of opioid misuse.</a:t>
            </a:r>
            <a:endParaRPr lang="en-US" sz="1800" dirty="0">
              <a:solidFill>
                <a:srgbClr val="15284B"/>
              </a:solidFill>
              <a:latin typeface="Montserrat light"/>
              <a:cs typeface="Montserrat light"/>
            </a:endParaRPr>
          </a:p>
        </p:txBody>
      </p:sp>
      <p:grpSp>
        <p:nvGrpSpPr>
          <p:cNvPr id="38" name="Group 37"/>
          <p:cNvGrpSpPr/>
          <p:nvPr/>
        </p:nvGrpSpPr>
        <p:grpSpPr>
          <a:xfrm>
            <a:off x="1792744" y="2957189"/>
            <a:ext cx="6089904" cy="652272"/>
            <a:chOff x="317500" y="317499"/>
            <a:chExt cx="6089904" cy="652272"/>
          </a:xfrm>
        </p:grpSpPr>
        <p:pic>
          <p:nvPicPr>
            <p:cNvPr id="36" name="PFE element 286" descr="q4WS9ZXG3ST8178.png"/>
            <p:cNvPicPr>
              <a:picLocks/>
            </p:cNvPicPr>
            <p:nvPr/>
          </p:nvPicPr>
          <p:blipFill>
            <a:blip r:embed="rId8">
              <a:extLst>
                <a:ext uri="{28A0092B-C50C-407E-A947-70E740481C1C}">
                  <a14:useLocalDpi xmlns:a14="http://schemas.microsoft.com/office/drawing/2010/main"/>
                </a:ext>
              </a:extLst>
            </a:blip>
            <a:stretch>
              <a:fillRect/>
            </a:stretch>
          </p:blipFill>
          <p:spPr>
            <a:xfrm>
              <a:off x="317500" y="317499"/>
              <a:ext cx="6089904" cy="652272"/>
            </a:xfrm>
            <a:prstGeom prst="rect">
              <a:avLst/>
            </a:prstGeom>
          </p:spPr>
        </p:pic>
        <p:sp>
          <p:nvSpPr>
            <p:cNvPr id="37" name="Shape_30"/>
            <p:cNvSpPr/>
            <p:nvPr/>
          </p:nvSpPr>
          <p:spPr>
            <a:xfrm>
              <a:off x="317500" y="317499"/>
              <a:ext cx="6089904" cy="6522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pfehide287" hidden="1"/>
          <p:cNvGrpSpPr/>
          <p:nvPr/>
        </p:nvGrpSpPr>
        <p:grpSpPr>
          <a:xfrm>
            <a:off x="1233649" y="3050143"/>
            <a:ext cx="457200" cy="457200"/>
            <a:chOff x="1244601" y="2257450"/>
            <a:chExt cx="457200" cy="457200"/>
          </a:xfrm>
        </p:grpSpPr>
        <p:sp>
          <p:nvSpPr>
            <p:cNvPr id="18" name="Oval 17"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a:solidFill>
                    <a:srgbClr val="FFFFFF"/>
                  </a:solidFill>
                  <a:latin typeface="Montserrat bold"/>
                  <a:cs typeface="Montserrat bold"/>
                </a:rPr>
                <a:t>2</a:t>
              </a:r>
            </a:p>
          </p:txBody>
        </p:sp>
      </p:grpSp>
      <p:grpSp>
        <p:nvGrpSpPr>
          <p:cNvPr id="41" name="Group 40"/>
          <p:cNvGrpSpPr/>
          <p:nvPr/>
        </p:nvGrpSpPr>
        <p:grpSpPr>
          <a:xfrm>
            <a:off x="1230601" y="3047095"/>
            <a:ext cx="463296" cy="463296"/>
            <a:chOff x="317500" y="317500"/>
            <a:chExt cx="463296" cy="463296"/>
          </a:xfrm>
        </p:grpSpPr>
        <p:pic>
          <p:nvPicPr>
            <p:cNvPr id="39" name="PFE element 287" descr="q4WS9ZXG3ST8179.png"/>
            <p:cNvPicPr>
              <a:picLocks/>
            </p:cNvPicPr>
            <p:nvPr/>
          </p:nvPicPr>
          <p:blipFill>
            <a:blip r:embed="rId9">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40" name="Shape_31"/>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pfehide288" hidden="1"/>
          <p:cNvSpPr txBox="1"/>
          <p:nvPr/>
        </p:nvSpPr>
        <p:spPr>
          <a:xfrm>
            <a:off x="1798162" y="3848874"/>
            <a:ext cx="6079068" cy="369332"/>
          </a:xfrm>
          <a:prstGeom prst="rect">
            <a:avLst/>
          </a:prstGeom>
          <a:noFill/>
        </p:spPr>
        <p:txBody>
          <a:bodyPr wrap="square" rtlCol="0">
            <a:spAutoFit/>
          </a:bodyPr>
          <a:lstStyle/>
          <a:p>
            <a:pPr lvl="0"/>
            <a:r>
              <a:rPr lang="en-US" sz="1800" dirty="0" smtClean="0">
                <a:solidFill>
                  <a:srgbClr val="15284B"/>
                </a:solidFill>
                <a:latin typeface="Montserrat light"/>
                <a:ea typeface="Calibri"/>
                <a:cs typeface="Montserrat light"/>
                <a:sym typeface="Calibri"/>
              </a:rPr>
              <a:t>Write a </a:t>
            </a:r>
            <a:r>
              <a:rPr lang="en-US" sz="1800" dirty="0" err="1" smtClean="0">
                <a:solidFill>
                  <a:srgbClr val="15284B"/>
                </a:solidFill>
                <a:latin typeface="Montserrat light"/>
                <a:ea typeface="Calibri"/>
                <a:cs typeface="Montserrat light"/>
                <a:sym typeface="Calibri"/>
              </a:rPr>
              <a:t>hashtag</a:t>
            </a:r>
            <a:r>
              <a:rPr lang="en-US" sz="1800" dirty="0" smtClean="0">
                <a:solidFill>
                  <a:srgbClr val="15284B"/>
                </a:solidFill>
                <a:latin typeface="Montserrat light"/>
                <a:ea typeface="Calibri"/>
                <a:cs typeface="Montserrat light"/>
                <a:sym typeface="Calibri"/>
              </a:rPr>
              <a:t>.</a:t>
            </a:r>
            <a:endParaRPr lang="en-US" sz="1800" dirty="0">
              <a:solidFill>
                <a:srgbClr val="15284B"/>
              </a:solidFill>
              <a:latin typeface="Montserrat light"/>
              <a:cs typeface="Montserrat light"/>
            </a:endParaRPr>
          </a:p>
        </p:txBody>
      </p:sp>
      <p:grpSp>
        <p:nvGrpSpPr>
          <p:cNvPr id="44" name="Group 43"/>
          <p:cNvGrpSpPr/>
          <p:nvPr/>
        </p:nvGrpSpPr>
        <p:grpSpPr>
          <a:xfrm>
            <a:off x="1792744" y="3841516"/>
            <a:ext cx="6089904" cy="384048"/>
            <a:chOff x="317500" y="317500"/>
            <a:chExt cx="6089904" cy="384048"/>
          </a:xfrm>
        </p:grpSpPr>
        <p:pic>
          <p:nvPicPr>
            <p:cNvPr id="42" name="PFE element 288" descr="q4WS9ZXG3ST8180.png"/>
            <p:cNvPicPr>
              <a:picLocks/>
            </p:cNvPicPr>
            <p:nvPr/>
          </p:nvPicPr>
          <p:blipFill>
            <a:blip r:embed="rId10">
              <a:extLst>
                <a:ext uri="{28A0092B-C50C-407E-A947-70E740481C1C}">
                  <a14:useLocalDpi xmlns:a14="http://schemas.microsoft.com/office/drawing/2010/main"/>
                </a:ext>
              </a:extLst>
            </a:blip>
            <a:stretch>
              <a:fillRect/>
            </a:stretch>
          </p:blipFill>
          <p:spPr>
            <a:xfrm>
              <a:off x="317500" y="317500"/>
              <a:ext cx="6089904" cy="384048"/>
            </a:xfrm>
            <a:prstGeom prst="rect">
              <a:avLst/>
            </a:prstGeom>
          </p:spPr>
        </p:pic>
        <p:sp>
          <p:nvSpPr>
            <p:cNvPr id="43" name="Shape_32"/>
            <p:cNvSpPr/>
            <p:nvPr/>
          </p:nvSpPr>
          <p:spPr>
            <a:xfrm>
              <a:off x="317500" y="317500"/>
              <a:ext cx="6089904" cy="3840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pfehide289" hidden="1"/>
          <p:cNvGrpSpPr/>
          <p:nvPr/>
        </p:nvGrpSpPr>
        <p:grpSpPr>
          <a:xfrm>
            <a:off x="1233649" y="3806854"/>
            <a:ext cx="457200" cy="457200"/>
            <a:chOff x="1244601" y="2257450"/>
            <a:chExt cx="457200" cy="457200"/>
          </a:xfrm>
        </p:grpSpPr>
        <p:sp>
          <p:nvSpPr>
            <p:cNvPr id="22" name="Oval 21"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smtClean="0">
                  <a:solidFill>
                    <a:srgbClr val="FFFFFF"/>
                  </a:solidFill>
                  <a:latin typeface="Montserrat bold"/>
                  <a:cs typeface="Montserrat bold"/>
                </a:rPr>
                <a:t>3</a:t>
              </a:r>
              <a:endParaRPr lang="en-US" sz="2000" dirty="0">
                <a:solidFill>
                  <a:srgbClr val="FFFFFF"/>
                </a:solidFill>
                <a:latin typeface="Montserrat bold"/>
                <a:cs typeface="Montserrat bold"/>
              </a:endParaRPr>
            </a:p>
          </p:txBody>
        </p:sp>
      </p:grpSp>
      <p:grpSp>
        <p:nvGrpSpPr>
          <p:cNvPr id="47" name="Group 46"/>
          <p:cNvGrpSpPr/>
          <p:nvPr/>
        </p:nvGrpSpPr>
        <p:grpSpPr>
          <a:xfrm>
            <a:off x="1230601" y="3803806"/>
            <a:ext cx="463296" cy="463296"/>
            <a:chOff x="317500" y="317500"/>
            <a:chExt cx="463296" cy="463296"/>
          </a:xfrm>
        </p:grpSpPr>
        <p:pic>
          <p:nvPicPr>
            <p:cNvPr id="45" name="PFE element 289" descr="q4WS9ZXG3ST8181.png"/>
            <p:cNvPicPr>
              <a:picLocks/>
            </p:cNvPicPr>
            <p:nvPr/>
          </p:nvPicPr>
          <p:blipFill>
            <a:blip r:embed="rId11">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46" name="Shape_33"/>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pfehide290" hidden="1"/>
          <p:cNvSpPr txBox="1"/>
          <p:nvPr/>
        </p:nvSpPr>
        <p:spPr>
          <a:xfrm>
            <a:off x="1798162" y="4560074"/>
            <a:ext cx="6079068" cy="369332"/>
          </a:xfrm>
          <a:prstGeom prst="rect">
            <a:avLst/>
          </a:prstGeom>
          <a:noFill/>
        </p:spPr>
        <p:txBody>
          <a:bodyPr wrap="square" rtlCol="0">
            <a:spAutoFit/>
          </a:bodyPr>
          <a:lstStyle/>
          <a:p>
            <a:pPr lvl="0"/>
            <a:r>
              <a:rPr lang="en-US" sz="1800" dirty="0" smtClean="0">
                <a:solidFill>
                  <a:srgbClr val="15284B"/>
                </a:solidFill>
                <a:latin typeface="Montserrat light"/>
                <a:ea typeface="Calibri"/>
                <a:cs typeface="Montserrat light"/>
                <a:sym typeface="Calibri"/>
              </a:rPr>
              <a:t>Create an example post.</a:t>
            </a:r>
            <a:endParaRPr lang="en-US" sz="1800" dirty="0">
              <a:solidFill>
                <a:srgbClr val="15284B"/>
              </a:solidFill>
              <a:latin typeface="Montserrat light"/>
              <a:cs typeface="Montserrat light"/>
            </a:endParaRPr>
          </a:p>
        </p:txBody>
      </p:sp>
      <p:grpSp>
        <p:nvGrpSpPr>
          <p:cNvPr id="50" name="Group 49"/>
          <p:cNvGrpSpPr/>
          <p:nvPr/>
        </p:nvGrpSpPr>
        <p:grpSpPr>
          <a:xfrm>
            <a:off x="1792744" y="4555764"/>
            <a:ext cx="6089904" cy="377952"/>
            <a:chOff x="317500" y="317500"/>
            <a:chExt cx="6089904" cy="377952"/>
          </a:xfrm>
        </p:grpSpPr>
        <p:pic>
          <p:nvPicPr>
            <p:cNvPr id="48" name="PFE element 290" descr="q4WS9ZXG3ST8182.png"/>
            <p:cNvPicPr>
              <a:picLocks/>
            </p:cNvPicPr>
            <p:nvPr/>
          </p:nvPicPr>
          <p:blipFill>
            <a:blip r:embed="rId12">
              <a:extLst>
                <a:ext uri="{28A0092B-C50C-407E-A947-70E740481C1C}">
                  <a14:useLocalDpi xmlns:a14="http://schemas.microsoft.com/office/drawing/2010/main"/>
                </a:ext>
              </a:extLst>
            </a:blip>
            <a:stretch>
              <a:fillRect/>
            </a:stretch>
          </p:blipFill>
          <p:spPr>
            <a:xfrm>
              <a:off x="317500" y="317500"/>
              <a:ext cx="6089904" cy="377952"/>
            </a:xfrm>
            <a:prstGeom prst="rect">
              <a:avLst/>
            </a:prstGeom>
          </p:spPr>
        </p:pic>
        <p:sp>
          <p:nvSpPr>
            <p:cNvPr id="49" name="Shape_34"/>
            <p:cNvSpPr/>
            <p:nvPr/>
          </p:nvSpPr>
          <p:spPr>
            <a:xfrm>
              <a:off x="317500" y="317500"/>
              <a:ext cx="6089904" cy="37795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pfehide291" hidden="1"/>
          <p:cNvGrpSpPr/>
          <p:nvPr/>
        </p:nvGrpSpPr>
        <p:grpSpPr>
          <a:xfrm>
            <a:off x="1233649" y="4518054"/>
            <a:ext cx="457200" cy="457200"/>
            <a:chOff x="1244601" y="2257450"/>
            <a:chExt cx="457200" cy="457200"/>
          </a:xfrm>
        </p:grpSpPr>
        <p:sp>
          <p:nvSpPr>
            <p:cNvPr id="26" name="Oval 25"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smtClean="0">
                  <a:solidFill>
                    <a:srgbClr val="FFFFFF"/>
                  </a:solidFill>
                  <a:latin typeface="Montserrat bold"/>
                  <a:cs typeface="Montserrat bold"/>
                </a:rPr>
                <a:t>4</a:t>
              </a:r>
              <a:endParaRPr lang="en-US" sz="2000" dirty="0">
                <a:solidFill>
                  <a:srgbClr val="FFFFFF"/>
                </a:solidFill>
                <a:latin typeface="Montserrat bold"/>
                <a:cs typeface="Montserrat bold"/>
              </a:endParaRPr>
            </a:p>
          </p:txBody>
        </p:sp>
      </p:grpSp>
      <p:grpSp>
        <p:nvGrpSpPr>
          <p:cNvPr id="53" name="Group 52"/>
          <p:cNvGrpSpPr/>
          <p:nvPr/>
        </p:nvGrpSpPr>
        <p:grpSpPr>
          <a:xfrm>
            <a:off x="1230601" y="4515006"/>
            <a:ext cx="463296" cy="463296"/>
            <a:chOff x="317500" y="317500"/>
            <a:chExt cx="463296" cy="463296"/>
          </a:xfrm>
        </p:grpSpPr>
        <p:pic>
          <p:nvPicPr>
            <p:cNvPr id="51" name="PFE element 291" descr="q4WS9ZXG3ST8183.png"/>
            <p:cNvPicPr>
              <a:picLocks/>
            </p:cNvPicPr>
            <p:nvPr/>
          </p:nvPicPr>
          <p:blipFill>
            <a:blip r:embed="rId13">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52" name="Shape_35"/>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pfehide292" hidden="1"/>
          <p:cNvSpPr txBox="1"/>
          <p:nvPr/>
        </p:nvSpPr>
        <p:spPr>
          <a:xfrm>
            <a:off x="1798162" y="5313607"/>
            <a:ext cx="6079068" cy="369332"/>
          </a:xfrm>
          <a:prstGeom prst="rect">
            <a:avLst/>
          </a:prstGeom>
          <a:noFill/>
        </p:spPr>
        <p:txBody>
          <a:bodyPr wrap="square" rtlCol="0">
            <a:spAutoFit/>
          </a:bodyPr>
          <a:lstStyle/>
          <a:p>
            <a:pPr lvl="0"/>
            <a:r>
              <a:rPr lang="en-US" sz="1800" dirty="0" smtClean="0">
                <a:solidFill>
                  <a:srgbClr val="15284B"/>
                </a:solidFill>
                <a:latin typeface="Montserrat light"/>
                <a:ea typeface="Calibri"/>
                <a:cs typeface="Montserrat light"/>
                <a:sym typeface="Calibri"/>
              </a:rPr>
              <a:t>Submit this post to your teacher.</a:t>
            </a:r>
            <a:endParaRPr lang="en-US" sz="1800" dirty="0">
              <a:solidFill>
                <a:srgbClr val="15284B"/>
              </a:solidFill>
              <a:latin typeface="Montserrat light"/>
              <a:cs typeface="Montserrat light"/>
            </a:endParaRPr>
          </a:p>
        </p:txBody>
      </p:sp>
      <p:grpSp>
        <p:nvGrpSpPr>
          <p:cNvPr id="56" name="Group 55"/>
          <p:cNvGrpSpPr/>
          <p:nvPr/>
        </p:nvGrpSpPr>
        <p:grpSpPr>
          <a:xfrm>
            <a:off x="1792744" y="5306249"/>
            <a:ext cx="6089904" cy="384048"/>
            <a:chOff x="317500" y="317500"/>
            <a:chExt cx="6089904" cy="384048"/>
          </a:xfrm>
        </p:grpSpPr>
        <p:pic>
          <p:nvPicPr>
            <p:cNvPr id="54" name="PFE element 292" descr="q4WS9ZXG3ST8184.png"/>
            <p:cNvPicPr>
              <a:picLocks/>
            </p:cNvPicPr>
            <p:nvPr/>
          </p:nvPicPr>
          <p:blipFill>
            <a:blip r:embed="rId14">
              <a:extLst>
                <a:ext uri="{28A0092B-C50C-407E-A947-70E740481C1C}">
                  <a14:useLocalDpi xmlns:a14="http://schemas.microsoft.com/office/drawing/2010/main"/>
                </a:ext>
              </a:extLst>
            </a:blip>
            <a:stretch>
              <a:fillRect/>
            </a:stretch>
          </p:blipFill>
          <p:spPr>
            <a:xfrm>
              <a:off x="317500" y="317500"/>
              <a:ext cx="6089904" cy="384048"/>
            </a:xfrm>
            <a:prstGeom prst="rect">
              <a:avLst/>
            </a:prstGeom>
          </p:spPr>
        </p:pic>
        <p:sp>
          <p:nvSpPr>
            <p:cNvPr id="55" name="Shape_36"/>
            <p:cNvSpPr/>
            <p:nvPr/>
          </p:nvSpPr>
          <p:spPr>
            <a:xfrm>
              <a:off x="317500" y="317500"/>
              <a:ext cx="6089904" cy="3840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pfehide293" hidden="1"/>
          <p:cNvGrpSpPr/>
          <p:nvPr/>
        </p:nvGrpSpPr>
        <p:grpSpPr>
          <a:xfrm>
            <a:off x="1233649" y="5271587"/>
            <a:ext cx="457200" cy="457200"/>
            <a:chOff x="1244601" y="2257450"/>
            <a:chExt cx="457200" cy="457200"/>
          </a:xfrm>
        </p:grpSpPr>
        <p:sp>
          <p:nvSpPr>
            <p:cNvPr id="30" name="Oval 29" hidden="1"/>
            <p:cNvSpPr>
              <a:spLocks noChangeAspect="1"/>
            </p:cNvSpPr>
            <p:nvPr/>
          </p:nvSpPr>
          <p:spPr>
            <a:xfrm>
              <a:off x="1244601" y="2257450"/>
              <a:ext cx="457200" cy="457200"/>
            </a:xfrm>
            <a:prstGeom prst="ellipse">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90" hidden="1"/>
            <p:cNvSpPr txBox="1">
              <a:spLocks/>
            </p:cNvSpPr>
            <p:nvPr/>
          </p:nvSpPr>
          <p:spPr>
            <a:xfrm>
              <a:off x="1244601" y="2333647"/>
              <a:ext cx="457200" cy="3048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pPr>
              <a:r>
                <a:rPr lang="en-US" sz="2000" dirty="0" smtClean="0">
                  <a:solidFill>
                    <a:srgbClr val="FFFFFF"/>
                  </a:solidFill>
                  <a:latin typeface="Montserrat bold"/>
                  <a:cs typeface="Montserrat bold"/>
                </a:rPr>
                <a:t>5</a:t>
              </a:r>
              <a:endParaRPr lang="en-US" sz="2000" dirty="0">
                <a:solidFill>
                  <a:srgbClr val="FFFFFF"/>
                </a:solidFill>
                <a:latin typeface="Montserrat bold"/>
                <a:cs typeface="Montserrat bold"/>
              </a:endParaRPr>
            </a:p>
          </p:txBody>
        </p:sp>
      </p:grpSp>
      <p:grpSp>
        <p:nvGrpSpPr>
          <p:cNvPr id="59" name="Group 58"/>
          <p:cNvGrpSpPr/>
          <p:nvPr/>
        </p:nvGrpSpPr>
        <p:grpSpPr>
          <a:xfrm>
            <a:off x="1230601" y="5268539"/>
            <a:ext cx="463296" cy="463296"/>
            <a:chOff x="317500" y="317500"/>
            <a:chExt cx="463296" cy="463296"/>
          </a:xfrm>
        </p:grpSpPr>
        <p:pic>
          <p:nvPicPr>
            <p:cNvPr id="57" name="PFE element 293" descr="q4WS9ZXG3ST8185.png"/>
            <p:cNvPicPr>
              <a:picLocks/>
            </p:cNvPicPr>
            <p:nvPr/>
          </p:nvPicPr>
          <p:blipFill>
            <a:blip r:embed="rId15">
              <a:extLst>
                <a:ext uri="{28A0092B-C50C-407E-A947-70E740481C1C}">
                  <a14:useLocalDpi xmlns:a14="http://schemas.microsoft.com/office/drawing/2010/main"/>
                </a:ext>
              </a:extLst>
            </a:blip>
            <a:stretch>
              <a:fillRect/>
            </a:stretch>
          </p:blipFill>
          <p:spPr>
            <a:xfrm>
              <a:off x="317500" y="317500"/>
              <a:ext cx="463296" cy="463296"/>
            </a:xfrm>
            <a:prstGeom prst="rect">
              <a:avLst/>
            </a:prstGeom>
          </p:spPr>
        </p:pic>
        <p:sp>
          <p:nvSpPr>
            <p:cNvPr id="58" name="Shape_37"/>
            <p:cNvSpPr/>
            <p:nvPr/>
          </p:nvSpPr>
          <p:spPr>
            <a:xfrm>
              <a:off x="317500" y="317500"/>
              <a:ext cx="463296" cy="46329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1000"/>
                                        <p:tgtEl>
                                          <p:spTgt spid="35"/>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1000"/>
                                        <p:tgtEl>
                                          <p:spTgt spid="41"/>
                                        </p:tgtEl>
                                      </p:cBhvr>
                                    </p:animEffect>
                                  </p:childTnLst>
                                </p:cTn>
                              </p:par>
                              <p:par>
                                <p:cTn id="16" presetID="9"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1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dissolve">
                                      <p:cBhvr>
                                        <p:cTn id="23" dur="1000"/>
                                        <p:tgtEl>
                                          <p:spTgt spid="47"/>
                                        </p:tgtEl>
                                      </p:cBhvr>
                                    </p:animEffect>
                                  </p:childTnLst>
                                </p:cTn>
                              </p:par>
                              <p:par>
                                <p:cTn id="24" presetID="9"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dissolve">
                                      <p:cBhvr>
                                        <p:cTn id="26" dur="10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dissolve">
                                      <p:cBhvr>
                                        <p:cTn id="31" dur="1000"/>
                                        <p:tgtEl>
                                          <p:spTgt spid="53"/>
                                        </p:tgtEl>
                                      </p:cBhvr>
                                    </p:animEffect>
                                  </p:childTnLst>
                                </p:cTn>
                              </p:par>
                              <p:par>
                                <p:cTn id="32" presetID="9"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dissolve">
                                      <p:cBhvr>
                                        <p:cTn id="34" dur="10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dissolve">
                                      <p:cBhvr>
                                        <p:cTn id="39" dur="1000"/>
                                        <p:tgtEl>
                                          <p:spTgt spid="59"/>
                                        </p:tgtEl>
                                      </p:cBhvr>
                                    </p:animEffect>
                                  </p:childTnLst>
                                </p:cTn>
                              </p:par>
                              <p:par>
                                <p:cTn id="40" presetID="9" presetClass="entr" presetSubtype="0"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dissolve">
                                      <p:cBhvr>
                                        <p:cTn id="42"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p:bldP spid="24"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4" name="PFE element 21" descr="q4WS9ZXG3ST813.png"/>
          <p:cNvPicPr>
            <a:picLocks/>
          </p:cNvPicPr>
          <p:nvPr/>
        </p:nvPicPr>
        <p:blipFill>
          <a:blip r:embed="rId3">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5" name="PFE element 22" descr="q4WS9ZXG3ST814.png"/>
          <p:cNvPicPr>
            <a:picLocks/>
          </p:cNvPicPr>
          <p:nvPr/>
        </p:nvPicPr>
        <p:blipFill>
          <a:blip r:embed="rId4">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FE element 24" descr="q4WS9ZXG3ST815.png"/>
          <p:cNvPicPr>
            <a:picLocks/>
          </p:cNvPicPr>
          <p:nvPr/>
        </p:nvPicPr>
        <p:blipFill>
          <a:blip r:embed="rId5">
            <a:extLst>
              <a:ext uri="{28A0092B-C50C-407E-A947-70E740481C1C}">
                <a14:useLocalDpi xmlns:a14="http://schemas.microsoft.com/office/drawing/2010/main"/>
              </a:ext>
            </a:extLst>
          </a:blip>
          <a:stretch>
            <a:fillRect/>
          </a:stretch>
        </p:blipFill>
        <p:spPr>
          <a:xfrm>
            <a:off x="591403" y="183896"/>
            <a:ext cx="5541264" cy="1847088"/>
          </a:xfrm>
          <a:prstGeom prst="rect">
            <a:avLst/>
          </a:prstGeom>
        </p:spPr>
      </p:pic>
      <p:sp>
        <p:nvSpPr>
          <p:cNvPr id="9" name="Oval 8"/>
          <p:cNvSpPr>
            <a:spLocks noChangeAspect="1"/>
          </p:cNvSpPr>
          <p:nvPr/>
        </p:nvSpPr>
        <p:spPr>
          <a:xfrm>
            <a:off x="4476424" y="1728895"/>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26284" y="1686560"/>
            <a:ext cx="4260583"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4602070" y="1844054"/>
            <a:ext cx="3657600" cy="3657600"/>
          </a:xfrm>
          <a:prstGeom prst="ellipse">
            <a:avLst/>
          </a:prstGeom>
        </p:spPr>
      </p:pic>
      <p:pic>
        <p:nvPicPr>
          <p:cNvPr id="12" name="PFE element 28" descr="q4WS9ZXG3ST816.png"/>
          <p:cNvPicPr>
            <a:picLocks/>
          </p:cNvPicPr>
          <p:nvPr/>
        </p:nvPicPr>
        <p:blipFill>
          <a:blip r:embed="rId7">
            <a:extLst>
              <a:ext uri="{28A0092B-C50C-407E-A947-70E740481C1C}">
                <a14:useLocalDpi xmlns:a14="http://schemas.microsoft.com/office/drawing/2010/main"/>
              </a:ext>
            </a:extLst>
          </a:blip>
          <a:stretch>
            <a:fillRect/>
          </a:stretch>
        </p:blipFill>
        <p:spPr>
          <a:xfrm>
            <a:off x="635694" y="2609603"/>
            <a:ext cx="3584448" cy="23225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descr="shutterstock_34886533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7"/>
            <a:ext cx="9144000" cy="4670803"/>
          </a:xfrm>
          <a:prstGeom prst="rect">
            <a:avLst/>
          </a:prstGeom>
        </p:spPr>
      </p:pic>
      <p:pic>
        <p:nvPicPr>
          <p:cNvPr id="4" name="PFE element 30" descr="q4WS9ZXG3ST817.png"/>
          <p:cNvPicPr>
            <a:picLocks/>
          </p:cNvPicPr>
          <p:nvPr/>
        </p:nvPicPr>
        <p:blipFill>
          <a:blip r:embed="rId4">
            <a:extLst>
              <a:ext uri="{28A0092B-C50C-407E-A947-70E740481C1C}">
                <a14:useLocalDpi xmlns:a14="http://schemas.microsoft.com/office/drawing/2010/main"/>
              </a:ext>
            </a:extLst>
          </a:blip>
          <a:stretch>
            <a:fillRect/>
          </a:stretch>
        </p:blipFill>
        <p:spPr>
          <a:xfrm>
            <a:off x="3961650" y="3653024"/>
            <a:ext cx="3822192" cy="2328672"/>
          </a:xfrm>
          <a:prstGeom prst="rect">
            <a:avLst/>
          </a:prstGeom>
        </p:spPr>
      </p:pic>
      <p:pic>
        <p:nvPicPr>
          <p:cNvPr id="6" name="PFE element 31" descr="q4WS9ZXG3ST818.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0" name="PFE element 32" descr="q4WS9ZXG3ST819.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4" name="PFE element 34" descr="q4WS9ZXG3ST820.png"/>
          <p:cNvPicPr>
            <a:picLocks/>
          </p:cNvPicPr>
          <p:nvPr/>
        </p:nvPicPr>
        <p:blipFill>
          <a:blip r:embed="rId7">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3584048" y="1082029"/>
            <a:ext cx="1716085"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5" name="pfehide36" hidden="1"/>
          <p:cNvGrpSpPr/>
          <p:nvPr/>
        </p:nvGrpSpPr>
        <p:grpSpPr>
          <a:xfrm>
            <a:off x="6615088" y="1955373"/>
            <a:ext cx="1933956" cy="1933956"/>
            <a:chOff x="6615088" y="2062990"/>
            <a:chExt cx="1933956" cy="1933956"/>
          </a:xfrm>
        </p:grpSpPr>
        <p:pic>
          <p:nvPicPr>
            <p:cNvPr id="12" name="Picture 11" hidden="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30235" y="2174829"/>
              <a:ext cx="1714500" cy="1714500"/>
            </a:xfrm>
            <a:prstGeom prst="ellipse">
              <a:avLst/>
            </a:prstGeom>
            <a:solidFill>
              <a:srgbClr val="000000">
                <a:alpha val="40000"/>
              </a:srgbClr>
            </a:solidFill>
          </p:spPr>
        </p:pic>
        <p:sp>
          <p:nvSpPr>
            <p:cNvPr id="13" name="Oval 12" hidden="1"/>
            <p:cNvSpPr>
              <a:spLocks noChangeAspect="1"/>
            </p:cNvSpPr>
            <p:nvPr/>
          </p:nvSpPr>
          <p:spPr>
            <a:xfrm>
              <a:off x="6615088" y="2062990"/>
              <a:ext cx="1933956" cy="1933956"/>
            </a:xfrm>
            <a:prstGeom prst="ellipse">
              <a:avLst/>
            </a:prstGeom>
            <a:solidFill>
              <a:srgbClr val="000000">
                <a:alpha val="40000"/>
              </a:srgbClr>
            </a:solid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6597562" y="1937847"/>
            <a:ext cx="1969008" cy="1969008"/>
            <a:chOff x="317500" y="317500"/>
            <a:chExt cx="1969008" cy="1969008"/>
          </a:xfrm>
        </p:grpSpPr>
        <p:pic>
          <p:nvPicPr>
            <p:cNvPr id="16" name="PFE element 36" descr="q4WS9ZXG3ST821.png"/>
            <p:cNvPicPr>
              <a:picLocks/>
            </p:cNvPicPr>
            <p:nvPr/>
          </p:nvPicPr>
          <p:blipFill>
            <a:blip r:embed="rId9">
              <a:extLst>
                <a:ext uri="{28A0092B-C50C-407E-A947-70E740481C1C}">
                  <a14:useLocalDpi xmlns:a14="http://schemas.microsoft.com/office/drawing/2010/main"/>
                </a:ext>
              </a:extLst>
            </a:blip>
            <a:stretch>
              <a:fillRect/>
            </a:stretch>
          </p:blipFill>
          <p:spPr>
            <a:xfrm>
              <a:off x="317500" y="317500"/>
              <a:ext cx="1969008" cy="1969008"/>
            </a:xfrm>
            <a:prstGeom prst="rect">
              <a:avLst/>
            </a:prstGeom>
          </p:spPr>
        </p:pic>
        <p:sp>
          <p:nvSpPr>
            <p:cNvPr id="17" name="Shape_0"/>
            <p:cNvSpPr/>
            <p:nvPr/>
          </p:nvSpPr>
          <p:spPr>
            <a:xfrm>
              <a:off x="317500" y="317500"/>
              <a:ext cx="1969008" cy="196900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2" name="Straight Connector 11"/>
          <p:cNvCxnSpPr/>
          <p:nvPr/>
        </p:nvCxnSpPr>
        <p:spPr>
          <a:xfrm>
            <a:off x="2652819"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3" cstate="screen">
            <a:extLst>
              <a:ext uri="{28A0092B-C50C-407E-A947-70E740481C1C}">
                <a14:useLocalDpi xmlns:a14="http://schemas.microsoft.com/office/drawing/2010/main"/>
              </a:ext>
            </a:extLst>
          </a:blip>
          <a:stretch>
            <a:fillRect/>
          </a:stretch>
        </p:blipFill>
        <p:spPr>
          <a:xfrm>
            <a:off x="1281219" y="2624670"/>
            <a:ext cx="2743200" cy="2743200"/>
          </a:xfrm>
          <a:prstGeom prst="ellipse">
            <a:avLst/>
          </a:prstGeom>
        </p:spPr>
      </p:pic>
      <p:sp>
        <p:nvSpPr>
          <p:cNvPr id="14" name="Oval 13"/>
          <p:cNvSpPr>
            <a:spLocks noChangeAspect="1"/>
          </p:cNvSpPr>
          <p:nvPr/>
        </p:nvSpPr>
        <p:spPr>
          <a:xfrm>
            <a:off x="1149139"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pfehide40" hidden="1"/>
          <p:cNvSpPr txBox="1"/>
          <p:nvPr/>
        </p:nvSpPr>
        <p:spPr>
          <a:xfrm>
            <a:off x="4683140" y="2756196"/>
            <a:ext cx="3952860" cy="2410735"/>
          </a:xfrm>
          <a:prstGeom prst="rect">
            <a:avLst/>
          </a:prstGeom>
          <a:noFill/>
          <a:ln>
            <a:noFill/>
          </a:ln>
        </p:spPr>
        <p:txBody>
          <a:bodyPr lIns="91425" tIns="45700" rIns="91425" bIns="45700" anchor="t" anchorCtr="0">
            <a:noAutofit/>
          </a:bodyPr>
          <a:lstStyle/>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These “feel good” chemicals are called endorphins.</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smtClean="0">
                <a:solidFill>
                  <a:srgbClr val="15284B"/>
                </a:solidFill>
                <a:latin typeface="Montserrat light"/>
                <a:ea typeface="Calibri"/>
                <a:cs typeface="Montserrat light"/>
                <a:sym typeface="Calibri"/>
              </a:rPr>
              <a:t>Your </a:t>
            </a:r>
            <a:r>
              <a:rPr lang="en-US" sz="1800" i="0" u="none" strike="noStrike" cap="none" dirty="0">
                <a:solidFill>
                  <a:srgbClr val="15284B"/>
                </a:solidFill>
                <a:latin typeface="Montserrat light"/>
                <a:ea typeface="Calibri"/>
                <a:cs typeface="Montserrat light"/>
                <a:sym typeface="Calibri"/>
              </a:rPr>
              <a:t>nervous system produces them to reduce pain.</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smtClean="0">
                <a:solidFill>
                  <a:srgbClr val="15284B"/>
                </a:solidFill>
                <a:latin typeface="Montserrat light"/>
                <a:ea typeface="Calibri"/>
                <a:cs typeface="Montserrat light"/>
                <a:sym typeface="Calibri"/>
              </a:rPr>
              <a:t>They </a:t>
            </a:r>
            <a:r>
              <a:rPr lang="en-US" sz="1800" i="0" u="none" strike="noStrike" cap="none" dirty="0">
                <a:solidFill>
                  <a:srgbClr val="15284B"/>
                </a:solidFill>
                <a:latin typeface="Montserrat light"/>
                <a:ea typeface="Calibri"/>
                <a:cs typeface="Montserrat light"/>
                <a:sym typeface="Calibri"/>
              </a:rPr>
              <a:t>are one type of neurotransmitter</a:t>
            </a:r>
            <a:r>
              <a:rPr lang="en-US" sz="1800" i="0" u="none" strike="noStrike" cap="none" dirty="0" smtClean="0">
                <a:solidFill>
                  <a:srgbClr val="15284B"/>
                </a:solidFill>
                <a:latin typeface="Montserrat light"/>
                <a:ea typeface="Calibri"/>
                <a:cs typeface="Montserrat light"/>
                <a:sym typeface="Calibri"/>
              </a:rPr>
              <a:t>.</a:t>
            </a:r>
            <a:endParaRPr sz="1800" i="0" u="none" strike="noStrike" cap="none" dirty="0">
              <a:solidFill>
                <a:srgbClr val="15284B"/>
              </a:solidFill>
              <a:latin typeface="Montserrat light"/>
              <a:ea typeface="Calibri"/>
              <a:cs typeface="Montserrat light"/>
              <a:sym typeface="Calibri"/>
            </a:endParaRPr>
          </a:p>
        </p:txBody>
      </p:sp>
      <p:grpSp>
        <p:nvGrpSpPr>
          <p:cNvPr id="6" name="Group 5"/>
          <p:cNvGrpSpPr/>
          <p:nvPr/>
        </p:nvGrpSpPr>
        <p:grpSpPr>
          <a:xfrm>
            <a:off x="4681418" y="2754556"/>
            <a:ext cx="3956304" cy="2414016"/>
            <a:chOff x="317500" y="317499"/>
            <a:chExt cx="3956304" cy="2414016"/>
          </a:xfrm>
        </p:grpSpPr>
        <p:pic>
          <p:nvPicPr>
            <p:cNvPr id="4" name="PFE element 40" descr="q4WS9ZXG3ST823.png"/>
            <p:cNvPicPr>
              <a:picLocks/>
            </p:cNvPicPr>
            <p:nvPr/>
          </p:nvPicPr>
          <p:blipFill>
            <a:blip r:embed="rId4">
              <a:extLst>
                <a:ext uri="{28A0092B-C50C-407E-A947-70E740481C1C}">
                  <a14:useLocalDpi xmlns:a14="http://schemas.microsoft.com/office/drawing/2010/main"/>
                </a:ext>
              </a:extLst>
            </a:blip>
            <a:stretch>
              <a:fillRect/>
            </a:stretch>
          </p:blipFill>
          <p:spPr>
            <a:xfrm>
              <a:off x="317500" y="317499"/>
              <a:ext cx="3956304" cy="2414016"/>
            </a:xfrm>
            <a:prstGeom prst="rect">
              <a:avLst/>
            </a:prstGeom>
          </p:spPr>
        </p:pic>
        <p:sp>
          <p:nvSpPr>
            <p:cNvPr id="5" name="Shape_1"/>
            <p:cNvSpPr/>
            <p:nvPr/>
          </p:nvSpPr>
          <p:spPr>
            <a:xfrm>
              <a:off x="317500" y="317499"/>
              <a:ext cx="3956304" cy="2414016"/>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FE element 41" descr="q4WS9ZXG3ST824.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42" descr="q4WS9ZXG3ST825.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5" name="PFE element 44" descr="q4WS9ZXG3ST826.png"/>
          <p:cNvPicPr>
            <a:picLocks/>
          </p:cNvPicPr>
          <p:nvPr/>
        </p:nvPicPr>
        <p:blipFill>
          <a:blip r:embed="rId7">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9" name="Straight Connector 8"/>
          <p:cNvCxnSpPr/>
          <p:nvPr/>
        </p:nvCxnSpPr>
        <p:spPr>
          <a:xfrm>
            <a:off x="3762906" y="1082029"/>
            <a:ext cx="38316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pfehide46" hidden="1"/>
          <p:cNvSpPr txBox="1">
            <a:spLocks noGrp="1"/>
          </p:cNvSpPr>
          <p:nvPr>
            <p:ph type="body" idx="1"/>
          </p:nvPr>
        </p:nvSpPr>
        <p:spPr>
          <a:xfrm>
            <a:off x="711200" y="4510969"/>
            <a:ext cx="3818466" cy="1053035"/>
          </a:xfrm>
          <a:prstGeom prst="rect">
            <a:avLst/>
          </a:prstGeom>
          <a:noFill/>
          <a:ln>
            <a:noFill/>
          </a:ln>
        </p:spPr>
        <p:txBody>
          <a:bodyPr lIns="91425" tIns="45700" rIns="91425" bIns="45700" anchor="t" anchorCtr="0">
            <a:noAutofit/>
          </a:bodyPr>
          <a:lstStyle/>
          <a:p>
            <a:pPr marL="285750" marR="0" lvl="0" indent="-285750" algn="l" rtl="0">
              <a:lnSpc>
                <a:spcPct val="110000"/>
              </a:lnSpc>
              <a:spcBef>
                <a:spcPts val="1000"/>
              </a:spcBef>
              <a:buClr>
                <a:srgbClr val="00AF66"/>
              </a:buClr>
              <a:buSzPct val="150000"/>
              <a:buFont typeface="Courier New"/>
              <a:buChar char="o"/>
            </a:pPr>
            <a:r>
              <a:rPr lang="en-US" sz="1400" b="0" i="0" u="none" strike="noStrike" cap="none" dirty="0" smtClean="0">
                <a:solidFill>
                  <a:srgbClr val="15284B"/>
                </a:solidFill>
                <a:latin typeface="Montserrat light"/>
                <a:ea typeface="Calibri"/>
                <a:cs typeface="Montserrat light"/>
                <a:sym typeface="Calibri"/>
              </a:rPr>
              <a:t>Common </a:t>
            </a:r>
            <a:r>
              <a:rPr lang="en-US" sz="1400" b="0" i="0" u="none" strike="noStrike" cap="none" dirty="0">
                <a:solidFill>
                  <a:srgbClr val="15284B"/>
                </a:solidFill>
                <a:latin typeface="Montserrat light"/>
                <a:ea typeface="Calibri"/>
                <a:cs typeface="Montserrat light"/>
                <a:sym typeface="Calibri"/>
              </a:rPr>
              <a:t>opioids include heroin and prescription drugs like morphine, oxycodone, and hydrocodone</a:t>
            </a:r>
            <a:r>
              <a:rPr lang="en-US" sz="1400" b="0" i="0" u="none" strike="noStrike" cap="none" dirty="0" smtClean="0">
                <a:solidFill>
                  <a:srgbClr val="15284B"/>
                </a:solidFill>
                <a:latin typeface="Montserrat light"/>
                <a:ea typeface="Calibri"/>
                <a:cs typeface="Montserrat light"/>
                <a:sym typeface="Calibri"/>
              </a:rPr>
              <a:t>.</a:t>
            </a:r>
            <a:endParaRPr lang="en-US" sz="1400" b="0" i="0" u="none" strike="noStrike" cap="none" dirty="0">
              <a:solidFill>
                <a:srgbClr val="15284B"/>
              </a:solidFill>
              <a:latin typeface="Montserrat light"/>
              <a:ea typeface="Calibri"/>
              <a:cs typeface="Montserrat light"/>
              <a:sym typeface="Calibri"/>
            </a:endParaRPr>
          </a:p>
        </p:txBody>
      </p:sp>
      <p:grpSp>
        <p:nvGrpSpPr>
          <p:cNvPr id="18" name="Group 17"/>
          <p:cNvGrpSpPr/>
          <p:nvPr/>
        </p:nvGrpSpPr>
        <p:grpSpPr>
          <a:xfrm>
            <a:off x="706289" y="4507134"/>
            <a:ext cx="3828288" cy="1060704"/>
            <a:chOff x="317500" y="317499"/>
            <a:chExt cx="3828288" cy="1060704"/>
          </a:xfrm>
        </p:grpSpPr>
        <p:pic>
          <p:nvPicPr>
            <p:cNvPr id="4" name="PFE element 46" descr="q4WS9ZXG3ST827.png"/>
            <p:cNvPicPr>
              <a:picLocks/>
            </p:cNvPicPr>
            <p:nvPr/>
          </p:nvPicPr>
          <p:blipFill>
            <a:blip r:embed="rId3">
              <a:extLst>
                <a:ext uri="{28A0092B-C50C-407E-A947-70E740481C1C}">
                  <a14:useLocalDpi xmlns:a14="http://schemas.microsoft.com/office/drawing/2010/main"/>
                </a:ext>
              </a:extLst>
            </a:blip>
            <a:stretch>
              <a:fillRect/>
            </a:stretch>
          </p:blipFill>
          <p:spPr>
            <a:xfrm>
              <a:off x="317500" y="317499"/>
              <a:ext cx="3828288" cy="1060704"/>
            </a:xfrm>
            <a:prstGeom prst="rect">
              <a:avLst/>
            </a:prstGeom>
          </p:spPr>
        </p:pic>
        <p:sp>
          <p:nvSpPr>
            <p:cNvPr id="17" name="Shape_2"/>
            <p:cNvSpPr/>
            <p:nvPr/>
          </p:nvSpPr>
          <p:spPr>
            <a:xfrm>
              <a:off x="317500" y="317499"/>
              <a:ext cx="3828288" cy="106070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FE element 47" descr="q4WS9ZXG3ST828.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21" name="PFE element 48" descr="q4WS9ZXG3ST82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2" name="PFE element 50" descr="q4WS9ZXG3ST830.png"/>
          <p:cNvPicPr>
            <a:picLocks/>
          </p:cNvPicPr>
          <p:nvPr/>
        </p:nvPicPr>
        <p:blipFill>
          <a:blip r:embed="rId6">
            <a:extLst>
              <a:ext uri="{28A0092B-C50C-407E-A947-70E740481C1C}">
                <a14:useLocalDpi xmlns:a14="http://schemas.microsoft.com/office/drawing/2010/main"/>
              </a:ext>
            </a:extLst>
          </a:blip>
          <a:stretch>
            <a:fillRect/>
          </a:stretch>
        </p:blipFill>
        <p:spPr>
          <a:xfrm>
            <a:off x="0" y="96686"/>
            <a:ext cx="9144000" cy="1237488"/>
          </a:xfrm>
          <a:prstGeom prst="rect">
            <a:avLst/>
          </a:prstGeom>
        </p:spPr>
      </p:pic>
      <p:cxnSp>
        <p:nvCxnSpPr>
          <p:cNvPr id="10" name="Straight Connector 9"/>
          <p:cNvCxnSpPr/>
          <p:nvPr/>
        </p:nvCxnSpPr>
        <p:spPr>
          <a:xfrm>
            <a:off x="4442090" y="1082029"/>
            <a:ext cx="24751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416800" y="1642533"/>
            <a:ext cx="0" cy="21386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3" name="PFE element 53" descr="q4WS9ZXG3ST831.png"/>
          <p:cNvPicPr>
            <a:picLocks/>
          </p:cNvPicPr>
          <p:nvPr/>
        </p:nvPicPr>
        <p:blipFill>
          <a:blip r:embed="rId7">
            <a:extLst>
              <a:ext uri="{28A0092B-C50C-407E-A947-70E740481C1C}">
                <a14:useLocalDpi xmlns:a14="http://schemas.microsoft.com/office/drawing/2010/main"/>
              </a:ext>
            </a:extLst>
          </a:blip>
          <a:stretch>
            <a:fillRect/>
          </a:stretch>
        </p:blipFill>
        <p:spPr>
          <a:xfrm>
            <a:off x="6377262" y="3865543"/>
            <a:ext cx="2090928" cy="2090928"/>
          </a:xfrm>
          <a:prstGeom prst="rect">
            <a:avLst/>
          </a:prstGeom>
        </p:spPr>
      </p:pic>
      <p:sp>
        <p:nvSpPr>
          <p:cNvPr id="6" name="pfehide54" hidden="1"/>
          <p:cNvSpPr txBox="1"/>
          <p:nvPr/>
        </p:nvSpPr>
        <p:spPr>
          <a:xfrm>
            <a:off x="711199" y="2448087"/>
            <a:ext cx="3818467" cy="799706"/>
          </a:xfrm>
          <a:prstGeom prst="rect">
            <a:avLst/>
          </a:prstGeom>
          <a:noFill/>
        </p:spPr>
        <p:txBody>
          <a:bodyPr wrap="square" rtlCol="0">
            <a:spAutoFit/>
          </a:bodyPr>
          <a:lstStyle/>
          <a:p>
            <a:pPr marL="285750" lvl="0" indent="-285750">
              <a:lnSpc>
                <a:spcPct val="110000"/>
              </a:lnSpc>
              <a:buClr>
                <a:srgbClr val="00AF66"/>
              </a:buClr>
              <a:buSzPct val="150000"/>
              <a:buFont typeface="Courier New"/>
              <a:buChar char="o"/>
            </a:pPr>
            <a:r>
              <a:rPr lang="en-US" sz="1400" b="1" dirty="0">
                <a:solidFill>
                  <a:srgbClr val="15284B"/>
                </a:solidFill>
                <a:latin typeface="Montserrat light"/>
                <a:ea typeface="Calibri"/>
                <a:cs typeface="Montserrat light"/>
                <a:sym typeface="Calibri"/>
              </a:rPr>
              <a:t>Opioids</a:t>
            </a:r>
            <a:r>
              <a:rPr lang="en-US" sz="1400" dirty="0">
                <a:solidFill>
                  <a:srgbClr val="15284B"/>
                </a:solidFill>
                <a:latin typeface="Montserrat light"/>
                <a:ea typeface="Calibri"/>
                <a:cs typeface="Montserrat light"/>
                <a:sym typeface="Calibri"/>
              </a:rPr>
              <a:t> are drugs that work on the nervous system to reduce pain signals reaching the brain. </a:t>
            </a:r>
            <a:endParaRPr lang="en-US" dirty="0"/>
          </a:p>
        </p:txBody>
      </p:sp>
      <p:grpSp>
        <p:nvGrpSpPr>
          <p:cNvPr id="26" name="Group 25"/>
          <p:cNvGrpSpPr/>
          <p:nvPr/>
        </p:nvGrpSpPr>
        <p:grpSpPr>
          <a:xfrm>
            <a:off x="706288" y="2445604"/>
            <a:ext cx="3828288" cy="804672"/>
            <a:chOff x="317499" y="317500"/>
            <a:chExt cx="3828288" cy="804672"/>
          </a:xfrm>
        </p:grpSpPr>
        <p:pic>
          <p:nvPicPr>
            <p:cNvPr id="24" name="PFE element 54" descr="q4WS9ZXG3ST833.png"/>
            <p:cNvPicPr>
              <a:picLocks/>
            </p:cNvPicPr>
            <p:nvPr/>
          </p:nvPicPr>
          <p:blipFill>
            <a:blip r:embed="rId8">
              <a:extLst>
                <a:ext uri="{28A0092B-C50C-407E-A947-70E740481C1C}">
                  <a14:useLocalDpi xmlns:a14="http://schemas.microsoft.com/office/drawing/2010/main"/>
                </a:ext>
              </a:extLst>
            </a:blip>
            <a:stretch>
              <a:fillRect/>
            </a:stretch>
          </p:blipFill>
          <p:spPr>
            <a:xfrm>
              <a:off x="317499" y="317500"/>
              <a:ext cx="3828288" cy="804672"/>
            </a:xfrm>
            <a:prstGeom prst="rect">
              <a:avLst/>
            </a:prstGeom>
          </p:spPr>
        </p:pic>
        <p:sp>
          <p:nvSpPr>
            <p:cNvPr id="25" name="Shape_3"/>
            <p:cNvSpPr/>
            <p:nvPr/>
          </p:nvSpPr>
          <p:spPr>
            <a:xfrm>
              <a:off x="317499" y="317500"/>
              <a:ext cx="3828288" cy="8046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pfehide55" hidden="1"/>
          <p:cNvSpPr txBox="1"/>
          <p:nvPr/>
        </p:nvSpPr>
        <p:spPr>
          <a:xfrm>
            <a:off x="711199" y="3506599"/>
            <a:ext cx="3375447" cy="799706"/>
          </a:xfrm>
          <a:prstGeom prst="rect">
            <a:avLst/>
          </a:prstGeom>
          <a:noFill/>
        </p:spPr>
        <p:txBody>
          <a:bodyPr wrap="square" rtlCol="0">
            <a:spAutoFit/>
          </a:bodyPr>
          <a:lstStyle/>
          <a:p>
            <a:pPr marL="285750" lvl="0" indent="-285750">
              <a:lnSpc>
                <a:spcPct val="110000"/>
              </a:lnSpc>
              <a:buClr>
                <a:srgbClr val="00AF66"/>
              </a:buClr>
              <a:buSzPct val="150000"/>
              <a:buFont typeface="Courier New"/>
              <a:buChar char="o"/>
            </a:pPr>
            <a:r>
              <a:rPr lang="en-US" sz="1400" dirty="0">
                <a:solidFill>
                  <a:srgbClr val="15284B"/>
                </a:solidFill>
                <a:latin typeface="Montserrat light"/>
                <a:ea typeface="Calibri"/>
                <a:cs typeface="Montserrat light"/>
                <a:sym typeface="Calibri"/>
              </a:rPr>
              <a:t>Some opioids come from the opium poppy plant. Others are made in laboratories</a:t>
            </a:r>
            <a:r>
              <a:rPr lang="en-US" sz="1400" dirty="0" smtClean="0">
                <a:solidFill>
                  <a:srgbClr val="15284B"/>
                </a:solidFill>
                <a:latin typeface="Montserrat light"/>
                <a:ea typeface="Calibri"/>
                <a:cs typeface="Montserrat light"/>
                <a:sym typeface="Calibri"/>
              </a:rPr>
              <a:t>.</a:t>
            </a:r>
            <a:endParaRPr lang="en-US" dirty="0">
              <a:solidFill>
                <a:srgbClr val="15284B"/>
              </a:solidFill>
              <a:latin typeface="Montserrat light"/>
              <a:ea typeface="Calibri"/>
              <a:cs typeface="Montserrat light"/>
              <a:sym typeface="Calibri"/>
            </a:endParaRPr>
          </a:p>
        </p:txBody>
      </p:sp>
      <p:grpSp>
        <p:nvGrpSpPr>
          <p:cNvPr id="29" name="Group 28"/>
          <p:cNvGrpSpPr/>
          <p:nvPr/>
        </p:nvGrpSpPr>
        <p:grpSpPr>
          <a:xfrm>
            <a:off x="707283" y="3504116"/>
            <a:ext cx="3383280" cy="804672"/>
            <a:chOff x="317499" y="317500"/>
            <a:chExt cx="3383280" cy="804672"/>
          </a:xfrm>
        </p:grpSpPr>
        <p:pic>
          <p:nvPicPr>
            <p:cNvPr id="27" name="PFE element 55" descr="q4WS9ZXG3ST834.png"/>
            <p:cNvPicPr>
              <a:picLocks/>
            </p:cNvPicPr>
            <p:nvPr/>
          </p:nvPicPr>
          <p:blipFill>
            <a:blip r:embed="rId9">
              <a:extLst>
                <a:ext uri="{28A0092B-C50C-407E-A947-70E740481C1C}">
                  <a14:useLocalDpi xmlns:a14="http://schemas.microsoft.com/office/drawing/2010/main"/>
                </a:ext>
              </a:extLst>
            </a:blip>
            <a:stretch>
              <a:fillRect/>
            </a:stretch>
          </p:blipFill>
          <p:spPr>
            <a:xfrm>
              <a:off x="317499" y="317500"/>
              <a:ext cx="3383280" cy="804672"/>
            </a:xfrm>
            <a:prstGeom prst="rect">
              <a:avLst/>
            </a:prstGeom>
          </p:spPr>
        </p:pic>
        <p:sp>
          <p:nvSpPr>
            <p:cNvPr id="28" name="Shape_4"/>
            <p:cNvSpPr/>
            <p:nvPr/>
          </p:nvSpPr>
          <p:spPr>
            <a:xfrm>
              <a:off x="317499" y="317500"/>
              <a:ext cx="3383280" cy="804672"/>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 name="PFE element 56" descr="q4WS9ZXG3ST835.png"/>
          <p:cNvPicPr>
            <a:picLocks/>
          </p:cNvPicPr>
          <p:nvPr/>
        </p:nvPicPr>
        <p:blipFill>
          <a:blip r:embed="rId10">
            <a:extLst>
              <a:ext uri="{28A0092B-C50C-407E-A947-70E740481C1C}">
                <a14:useLocalDpi xmlns:a14="http://schemas.microsoft.com/office/drawing/2010/main"/>
              </a:ext>
            </a:extLst>
          </a:blip>
          <a:stretch>
            <a:fillRect/>
          </a:stretch>
        </p:blipFill>
        <p:spPr>
          <a:xfrm>
            <a:off x="4783836" y="2078590"/>
            <a:ext cx="2090928" cy="2097024"/>
          </a:xfrm>
          <a:prstGeom prst="rect">
            <a:avLst/>
          </a:prstGeom>
        </p:spPr>
      </p:pic>
      <p:cxnSp>
        <p:nvCxnSpPr>
          <p:cNvPr id="20" name="Straight Connector 19"/>
          <p:cNvCxnSpPr/>
          <p:nvPr/>
        </p:nvCxnSpPr>
        <p:spPr>
          <a:xfrm>
            <a:off x="5825067" y="1509861"/>
            <a:ext cx="0" cy="496736"/>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000" fill="hold"/>
                                        <p:tgtEl>
                                          <p:spTgt spid="29"/>
                                        </p:tgtEl>
                                        <p:attrNameLst>
                                          <p:attrName>ppt_x</p:attrName>
                                        </p:attrNameLst>
                                      </p:cBhvr>
                                      <p:tavLst>
                                        <p:tav tm="0">
                                          <p:val>
                                            <p:strVal val="0-#ppt_w/2"/>
                                          </p:val>
                                        </p:tav>
                                        <p:tav tm="100000">
                                          <p:val>
                                            <p:strVal val="#ppt_x"/>
                                          </p:val>
                                        </p:tav>
                                      </p:tavLst>
                                    </p:anim>
                                    <p:anim calcmode="lin" valueType="num">
                                      <p:cBhvr additive="base">
                                        <p:cTn id="1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4" name="PFE element 58" descr="q4WS9ZXG3ST837.png"/>
          <p:cNvPicPr>
            <a:picLocks/>
          </p:cNvPicPr>
          <p:nvPr/>
        </p:nvPicPr>
        <p:blipFill>
          <a:blip r:embed="rId3">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6" name="PFE element 59" descr="q4WS9ZXG3ST838.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7" name="PFE element 60" descr="q4WS9ZXG3ST839.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FE element 62" descr="q4WS9ZXG3ST840.png"/>
          <p:cNvPicPr>
            <a:picLocks/>
          </p:cNvPicPr>
          <p:nvPr/>
        </p:nvPicPr>
        <p:blipFill>
          <a:blip r:embed="rId6">
            <a:extLst>
              <a:ext uri="{28A0092B-C50C-407E-A947-70E740481C1C}">
                <a14:useLocalDpi xmlns:a14="http://schemas.microsoft.com/office/drawing/2010/main"/>
              </a:ext>
            </a:extLst>
          </a:blip>
          <a:stretch>
            <a:fillRect/>
          </a:stretch>
        </p:blipFill>
        <p:spPr>
          <a:xfrm>
            <a:off x="591403" y="183896"/>
            <a:ext cx="5541264" cy="1847088"/>
          </a:xfrm>
          <a:prstGeom prst="rect">
            <a:avLst/>
          </a:prstGeom>
        </p:spPr>
      </p:pic>
      <p:sp>
        <p:nvSpPr>
          <p:cNvPr id="10" name="Oval 9"/>
          <p:cNvSpPr>
            <a:spLocks noChangeAspect="1"/>
          </p:cNvSpPr>
          <p:nvPr/>
        </p:nvSpPr>
        <p:spPr>
          <a:xfrm>
            <a:off x="982135" y="186721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4110475" y="2179510"/>
            <a:ext cx="3116937"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a:hlinkClick r:id="rId7"/>
          </p:cNvPr>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1107781" y="1982376"/>
            <a:ext cx="3657600" cy="3657600"/>
          </a:xfrm>
          <a:prstGeom prst="ellipse">
            <a:avLst/>
          </a:prstGeom>
        </p:spPr>
      </p:pic>
      <p:sp>
        <p:nvSpPr>
          <p:cNvPr id="17" name="Oval 16"/>
          <p:cNvSpPr/>
          <p:nvPr/>
        </p:nvSpPr>
        <p:spPr>
          <a:xfrm>
            <a:off x="7227412" y="1661372"/>
            <a:ext cx="1009450" cy="1009450"/>
          </a:xfrm>
          <a:prstGeom prst="ellipse">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FE element 67" descr="q4WS9ZXG3ST841.png"/>
          <p:cNvPicPr>
            <a:picLocks/>
          </p:cNvPicPr>
          <p:nvPr/>
        </p:nvPicPr>
        <p:blipFill>
          <a:blip r:embed="rId9">
            <a:extLst>
              <a:ext uri="{28A0092B-C50C-407E-A947-70E740481C1C}">
                <a14:useLocalDpi xmlns:a14="http://schemas.microsoft.com/office/drawing/2010/main"/>
              </a:ext>
            </a:extLst>
          </a:blip>
          <a:stretch>
            <a:fillRect/>
          </a:stretch>
        </p:blipFill>
        <p:spPr>
          <a:xfrm>
            <a:off x="7223121" y="1986821"/>
            <a:ext cx="1018032" cy="310896"/>
          </a:xfrm>
          <a:prstGeom prst="rect">
            <a:avLst/>
          </a:prstGeom>
        </p:spPr>
      </p:pic>
      <p:pic>
        <p:nvPicPr>
          <p:cNvPr id="15" name="PFE element 68" descr="q4WS9ZXG3ST842.png"/>
          <p:cNvPicPr>
            <a:picLocks/>
          </p:cNvPicPr>
          <p:nvPr/>
        </p:nvPicPr>
        <p:blipFill>
          <a:blip r:embed="rId10">
            <a:extLst>
              <a:ext uri="{28A0092B-C50C-407E-A947-70E740481C1C}">
                <a14:useLocalDpi xmlns:a14="http://schemas.microsoft.com/office/drawing/2010/main"/>
              </a:ext>
            </a:extLst>
          </a:blip>
          <a:stretch>
            <a:fillRect/>
          </a:stretch>
        </p:blipFill>
        <p:spPr>
          <a:xfrm>
            <a:off x="5425517" y="2942082"/>
            <a:ext cx="2694432" cy="27005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pfehide69" hidden="1"/>
          <p:cNvSpPr txBox="1">
            <a:spLocks noGrp="1"/>
          </p:cNvSpPr>
          <p:nvPr>
            <p:ph type="title"/>
          </p:nvPr>
        </p:nvSpPr>
        <p:spPr>
          <a:xfrm>
            <a:off x="0" y="4685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What questions do you have?</a:t>
            </a:r>
          </a:p>
        </p:txBody>
      </p:sp>
      <p:grpSp>
        <p:nvGrpSpPr>
          <p:cNvPr id="6" name="Group 5"/>
          <p:cNvGrpSpPr/>
          <p:nvPr/>
        </p:nvGrpSpPr>
        <p:grpSpPr>
          <a:xfrm>
            <a:off x="0" y="4681806"/>
            <a:ext cx="9144000" cy="969264"/>
            <a:chOff x="317499" y="317499"/>
            <a:chExt cx="9144000" cy="969264"/>
          </a:xfrm>
        </p:grpSpPr>
        <p:pic>
          <p:nvPicPr>
            <p:cNvPr id="4" name="PFE element 69" descr="q4WS9ZXG3ST843.png"/>
            <p:cNvPicPr>
              <a:picLocks/>
            </p:cNvPicPr>
            <p:nvPr/>
          </p:nvPicPr>
          <p:blipFill>
            <a:blip r:embed="rId3">
              <a:extLst>
                <a:ext uri="{28A0092B-C50C-407E-A947-70E740481C1C}">
                  <a14:useLocalDpi xmlns:a14="http://schemas.microsoft.com/office/drawing/2010/main"/>
                </a:ext>
              </a:extLst>
            </a:blip>
            <a:stretch>
              <a:fillRect/>
            </a:stretch>
          </p:blipFill>
          <p:spPr>
            <a:xfrm>
              <a:off x="317499" y="317499"/>
              <a:ext cx="9144000" cy="969264"/>
            </a:xfrm>
            <a:prstGeom prst="rect">
              <a:avLst/>
            </a:prstGeom>
          </p:spPr>
        </p:pic>
        <p:sp>
          <p:nvSpPr>
            <p:cNvPr id="5" name="Shape_5"/>
            <p:cNvSpPr/>
            <p:nvPr/>
          </p:nvSpPr>
          <p:spPr>
            <a:xfrm>
              <a:off x="317499" y="317499"/>
              <a:ext cx="9144000" cy="9692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9525" cap="flat" cmpd="sng" algn="ctr">
              <a:solidFill>
                <a:schemeClr val="accent1">
                  <a:shade val="95000"/>
                  <a:satMod val="105000"/>
                  <a:alpha val="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FE element 70" descr="q4WS9ZXG3ST844.png"/>
          <p:cNvPicPr>
            <a:picLocks/>
          </p:cNvPicPr>
          <p:nvPr/>
        </p:nvPicPr>
        <p:blipFill>
          <a:blip r:embed="rId4">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71" descr="q4WS9ZXG3ST845.png"/>
          <p:cNvPicPr>
            <a:picLocks/>
          </p:cNvPicPr>
          <p:nvPr/>
        </p:nvPicPr>
        <p:blipFill>
          <a:blip r:embed="rId5">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73" descr="q4WS9ZXG3ST846.png"/>
          <p:cNvPicPr>
            <a:picLocks/>
          </p:cNvPicPr>
          <p:nvPr/>
        </p:nvPicPr>
        <p:blipFill>
          <a:blip r:embed="rId6">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10" name="Straight Connector 9"/>
          <p:cNvCxnSpPr/>
          <p:nvPr/>
        </p:nvCxnSpPr>
        <p:spPr>
          <a:xfrm>
            <a:off x="2873406" y="1091928"/>
            <a:ext cx="2638394"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7" cstate="screen">
            <a:extLst>
              <a:ext uri="{28A0092B-C50C-407E-A947-70E740481C1C}">
                <a14:useLocalDpi xmlns:a14="http://schemas.microsoft.com/office/drawing/2010/main"/>
              </a:ext>
            </a:extLst>
          </a:blip>
          <a:stretch>
            <a:fillRect/>
          </a:stretch>
        </p:blipFill>
        <p:spPr>
          <a:xfrm flipH="1">
            <a:off x="1950563" y="2399608"/>
            <a:ext cx="2032000" cy="2032000"/>
          </a:xfrm>
          <a:prstGeom prst="ellipse">
            <a:avLst/>
          </a:prstGeom>
        </p:spPr>
      </p:pic>
      <p:sp>
        <p:nvSpPr>
          <p:cNvPr id="15" name="Oval 14"/>
          <p:cNvSpPr>
            <a:spLocks noChangeAspect="1"/>
          </p:cNvSpPr>
          <p:nvPr/>
        </p:nvSpPr>
        <p:spPr>
          <a:xfrm>
            <a:off x="1823563" y="2263253"/>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p:cNvPicPr>
          <p:nvPr/>
        </p:nvPicPr>
        <p:blipFill>
          <a:blip r:embed="rId8" cstate="screen">
            <a:extLst>
              <a:ext uri="{28A0092B-C50C-407E-A947-70E740481C1C}">
                <a14:useLocalDpi xmlns:a14="http://schemas.microsoft.com/office/drawing/2010/main"/>
              </a:ext>
            </a:extLst>
          </a:blip>
          <a:stretch>
            <a:fillRect/>
          </a:stretch>
        </p:blipFill>
        <p:spPr>
          <a:xfrm>
            <a:off x="5085370" y="2399608"/>
            <a:ext cx="2032000" cy="2032000"/>
          </a:xfrm>
          <a:prstGeom prst="ellipse">
            <a:avLst/>
          </a:prstGeom>
        </p:spPr>
      </p:pic>
      <p:sp>
        <p:nvSpPr>
          <p:cNvPr id="17" name="Oval 16"/>
          <p:cNvSpPr>
            <a:spLocks noChangeAspect="1"/>
          </p:cNvSpPr>
          <p:nvPr/>
        </p:nvSpPr>
        <p:spPr>
          <a:xfrm>
            <a:off x="4958370" y="2260119"/>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4" name="Picture 3" descr="HandsTogeth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6"/>
            <a:ext cx="9144000" cy="4670803"/>
          </a:xfrm>
          <a:prstGeom prst="rect">
            <a:avLst/>
          </a:prstGeom>
        </p:spPr>
      </p:pic>
      <p:pic>
        <p:nvPicPr>
          <p:cNvPr id="5" name="PFE element 80" descr="q4WS9ZXG3ST847.png"/>
          <p:cNvPicPr>
            <a:picLocks/>
          </p:cNvPicPr>
          <p:nvPr/>
        </p:nvPicPr>
        <p:blipFill>
          <a:blip r:embed="rId4">
            <a:extLst>
              <a:ext uri="{28A0092B-C50C-407E-A947-70E740481C1C}">
                <a14:useLocalDpi xmlns:a14="http://schemas.microsoft.com/office/drawing/2010/main"/>
              </a:ext>
            </a:extLst>
          </a:blip>
          <a:stretch>
            <a:fillRect/>
          </a:stretch>
        </p:blipFill>
        <p:spPr>
          <a:xfrm>
            <a:off x="497682" y="1331438"/>
            <a:ext cx="5791200" cy="5529072"/>
          </a:xfrm>
          <a:prstGeom prst="rect">
            <a:avLst/>
          </a:prstGeom>
        </p:spPr>
      </p:pic>
      <p:pic>
        <p:nvPicPr>
          <p:cNvPr id="10" name="PFE element 81" descr="q4WS9ZXG3ST848.png"/>
          <p:cNvPicPr>
            <a:picLocks/>
          </p:cNvPicPr>
          <p:nvPr/>
        </p:nvPicPr>
        <p:blipFill>
          <a:blip r:embed="rId5">
            <a:extLst>
              <a:ext uri="{28A0092B-C50C-407E-A947-70E740481C1C}">
                <a14:useLocalDpi xmlns:a14="http://schemas.microsoft.com/office/drawing/2010/main"/>
              </a:ext>
            </a:extLst>
          </a:blip>
          <a:stretch>
            <a:fillRect/>
          </a:stretch>
        </p:blipFill>
        <p:spPr>
          <a:xfrm>
            <a:off x="153163" y="6352985"/>
            <a:ext cx="707136" cy="371856"/>
          </a:xfrm>
          <a:prstGeom prst="rect">
            <a:avLst/>
          </a:prstGeom>
        </p:spPr>
      </p:pic>
      <p:pic>
        <p:nvPicPr>
          <p:cNvPr id="11" name="PFE element 82" descr="q4WS9ZXG3ST849.png"/>
          <p:cNvPicPr>
            <a:picLocks/>
          </p:cNvPicPr>
          <p:nvPr/>
        </p:nvPicPr>
        <p:blipFill>
          <a:blip r:embed="rId6">
            <a:extLst>
              <a:ext uri="{28A0092B-C50C-407E-A947-70E740481C1C}">
                <a14:useLocalDpi xmlns:a14="http://schemas.microsoft.com/office/drawing/2010/main"/>
              </a:ext>
            </a:extLst>
          </a:blip>
          <a:stretch>
            <a:fillRect/>
          </a:stretch>
        </p:blipFill>
        <p:spPr>
          <a:xfrm>
            <a:off x="1821912" y="6352202"/>
            <a:ext cx="4187952" cy="371856"/>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FE element 84" descr="q4WS9ZXG3ST850.png"/>
          <p:cNvPicPr>
            <a:picLocks/>
          </p:cNvPicPr>
          <p:nvPr/>
        </p:nvPicPr>
        <p:blipFill>
          <a:blip r:embed="rId7">
            <a:extLst>
              <a:ext uri="{28A0092B-C50C-407E-A947-70E740481C1C}">
                <a14:useLocalDpi xmlns:a14="http://schemas.microsoft.com/office/drawing/2010/main"/>
              </a:ext>
            </a:extLst>
          </a:blip>
          <a:stretch>
            <a:fillRect/>
          </a:stretch>
        </p:blipFill>
        <p:spPr>
          <a:xfrm>
            <a:off x="0" y="262124"/>
            <a:ext cx="9144000" cy="1030224"/>
          </a:xfrm>
          <a:prstGeom prst="rect">
            <a:avLst/>
          </a:prstGeom>
        </p:spPr>
      </p:pic>
      <p:cxnSp>
        <p:nvCxnSpPr>
          <p:cNvPr id="9" name="Straight Connector 8"/>
          <p:cNvCxnSpPr/>
          <p:nvPr/>
        </p:nvCxnSpPr>
        <p:spPr>
          <a:xfrm>
            <a:off x="2737939" y="1091928"/>
            <a:ext cx="1918728"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570</TotalTime>
  <Words>2269</Words>
  <Application>Microsoft Macintosh PowerPoint</Application>
  <PresentationFormat>On-screen Show (4:3)</PresentationFormat>
  <Paragraphs>135</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questions do you have?</vt:lpstr>
      <vt:lpstr>PowerPoint Presentation</vt:lpstr>
      <vt:lpstr>PowerPoint Presentation</vt:lpstr>
      <vt:lpstr>PowerPoint Presentation</vt:lpstr>
      <vt:lpstr>The brain cannot tell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Good for Body and Mind</dc:title>
  <cp:lastModifiedBy>Lisa</cp:lastModifiedBy>
  <cp:revision>240</cp:revision>
  <dcterms:modified xsi:type="dcterms:W3CDTF">2016-11-11T18:29:16Z</dcterms:modified>
</cp:coreProperties>
</file>