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260" r:id="rId3"/>
    <p:sldId id="261" r:id="rId4"/>
    <p:sldId id="263" r:id="rId5"/>
    <p:sldId id="262" r:id="rId6"/>
    <p:sldId id="264" r:id="rId7"/>
    <p:sldId id="265" r:id="rId8"/>
    <p:sldId id="266" r:id="rId9"/>
    <p:sldId id="278" r:id="rId10"/>
    <p:sldId id="277" r:id="rId11"/>
    <p:sldId id="285" r:id="rId12"/>
    <p:sldId id="268" r:id="rId13"/>
    <p:sldId id="286" r:id="rId14"/>
    <p:sldId id="283" r:id="rId15"/>
    <p:sldId id="287" r:id="rId16"/>
    <p:sldId id="284" r:id="rId17"/>
    <p:sldId id="279" r:id="rId18"/>
    <p:sldId id="288" r:id="rId1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yer, Shana" initials="MS" lastIdx="13" clrIdx="0">
    <p:extLst/>
  </p:cmAuthor>
  <p:cmAuthor id="2" name="cclouner" initials="CC" lastIdx="2" clrIdx="1"/>
  <p:cmAuthor id="3" name="Administrator" initials="A" lastIdx="12" clrIdx="2"/>
  <p:cmAuthor id="4" name="Amanda Macedo" initials="AM"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C3C3B"/>
    <a:srgbClr val="FAAF5C"/>
    <a:srgbClr val="48BAC8"/>
    <a:srgbClr val="A2D183"/>
    <a:srgbClr val="A9A8A9"/>
    <a:srgbClr val="3664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40" autoAdjust="0"/>
  </p:normalViewPr>
  <p:slideViewPr>
    <p:cSldViewPr>
      <p:cViewPr varScale="1">
        <p:scale>
          <a:sx n="77" d="100"/>
          <a:sy n="77" d="100"/>
        </p:scale>
        <p:origin x="264"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112" d="100"/>
          <a:sy n="112" d="100"/>
        </p:scale>
        <p:origin x="-468" y="-78"/>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0550916-E672-604A-B010-B9A3B20E6F8D}" type="datetimeFigureOut">
              <a:rPr lang="en-US" smtClean="0"/>
              <a:pPr/>
              <a:t>12/16/2016</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567B1BC-1985-0546-8AE4-AE5AA850264D}" type="slidenum">
              <a:rPr lang="en-US" smtClean="0"/>
              <a:pPr/>
              <a:t>‹#›</a:t>
            </a:fld>
            <a:endParaRPr lang="en-US" dirty="0"/>
          </a:p>
        </p:txBody>
      </p:sp>
    </p:spTree>
    <p:extLst>
      <p:ext uri="{BB962C8B-B14F-4D97-AF65-F5344CB8AC3E}">
        <p14:creationId xmlns:p14="http://schemas.microsoft.com/office/powerpoint/2010/main" val="2841168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528ACC7-64EC-459F-8705-11802B0572F7}" type="datetimeFigureOut">
              <a:rPr lang="en-US" smtClean="0"/>
              <a:pPr/>
              <a:t>12/16/2016</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CE2B812-F48A-40F0-9E3E-E64B17BDF71A}" type="slidenum">
              <a:rPr lang="en-US" smtClean="0"/>
              <a:pPr/>
              <a:t>‹#›</a:t>
            </a:fld>
            <a:endParaRPr lang="en-US" dirty="0"/>
          </a:p>
        </p:txBody>
      </p:sp>
    </p:spTree>
    <p:extLst>
      <p:ext uri="{BB962C8B-B14F-4D97-AF65-F5344CB8AC3E}">
        <p14:creationId xmlns:p14="http://schemas.microsoft.com/office/powerpoint/2010/main" val="96786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kern="1200" dirty="0">
                <a:solidFill>
                  <a:schemeClr val="tx1"/>
                </a:solidFill>
                <a:effectLst/>
                <a:latin typeface="+mn-lt"/>
                <a:ea typeface="+mn-ea"/>
                <a:cs typeface="+mn-cs"/>
              </a:rPr>
              <a:t>Bienvenidos al programa de hoy, “Mi Generación Rx: Prácticas Seguras de Medicamentos para Jóvenes”. Tienen que estar preguntándose, ¿Qué es “Mi Generación Rx”?</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“Mi Generación Rx” invita a los jóvenes a incorporar los mensajes de Generación Rx en sus vidas cotidianas. Estos mensajes se enfocan en prevenir el mal uso de los medicamentos recetados hablando con los jóvenes sobre cómo usar los medicamentos de forma segura, cómo rechazar las invitaciones al mal uso e identificar alternativas positivas para hacer frente a las exigencias de la vida.</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Hoy, estaré presentando una presentación interactiva para discutir estos mensajes. </a:t>
            </a:r>
          </a:p>
          <a:p>
            <a:pPr defTabSz="864931">
              <a:defRPr/>
            </a:pPr>
            <a:endParaRPr lang="en-US" b="0" baseline="0" dirty="0"/>
          </a:p>
          <a:p>
            <a:pPr defTabSz="864931">
              <a:defRPr/>
            </a:pPr>
            <a:endParaRPr lang="en-US" b="0" baseline="0" dirty="0"/>
          </a:p>
          <a:p>
            <a:endParaRPr lang="en-US"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a:t>
            </a:fld>
            <a:endParaRPr lang="en-US" dirty="0"/>
          </a:p>
        </p:txBody>
      </p:sp>
    </p:spTree>
    <p:extLst>
      <p:ext uri="{BB962C8B-B14F-4D97-AF65-F5344CB8AC3E}">
        <p14:creationId xmlns:p14="http://schemas.microsoft.com/office/powerpoint/2010/main" val="3876343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s-PR" b="0" u="sng" baseline="0" noProof="0" dirty="0"/>
              <a:t>Transición</a:t>
            </a:r>
            <a:r>
              <a:rPr lang="es-PR" b="0" baseline="0" noProof="0" dirty="0"/>
              <a:t>: Algunos artículos no se deben compartir…</a:t>
            </a:r>
          </a:p>
          <a:p>
            <a:pPr defTabSz="864931">
              <a:defRPr/>
            </a:pPr>
            <a:endParaRPr lang="es-PR" b="0" baseline="0" noProof="0" dirty="0"/>
          </a:p>
          <a:p>
            <a:pPr marL="228600" indent="-228600" defTabSz="864931">
              <a:buFont typeface="+mj-lt"/>
              <a:buAutoNum type="arabicPeriod"/>
              <a:defRPr/>
            </a:pPr>
            <a:r>
              <a:rPr lang="es-PR" b="0" baseline="0" noProof="0" dirty="0"/>
              <a:t>¿Compartirías tu cepillo de dientes o tu ropa interior con alguien? ¡Claro que no! Es asqueroso.</a:t>
            </a:r>
          </a:p>
          <a:p>
            <a:pPr marL="228600" indent="-228600" defTabSz="864931">
              <a:buFont typeface="+mj-lt"/>
              <a:buAutoNum type="arabicPeriod"/>
              <a:defRPr/>
            </a:pPr>
            <a:endParaRPr lang="es-PR" b="0" baseline="0" noProof="0" dirty="0"/>
          </a:p>
          <a:p>
            <a:pPr marL="228600" indent="-228600" defTabSz="864931">
              <a:buFont typeface="+mj-lt"/>
              <a:buAutoNum type="arabicPeriod"/>
              <a:defRPr/>
            </a:pPr>
            <a:r>
              <a:rPr lang="es-PR" b="0" baseline="0" noProof="0" dirty="0"/>
              <a:t>Los medicamentos recetados no son diferentes. Los medicamentos recetados están destinados a ser usados por la persona que aparece en la receta- al igual que tu ropa interior y cepillo de dientes, los medicamentos recetados solo los debe usar la persona a la que se los recetaron y no compartirlos. </a:t>
            </a:r>
          </a:p>
          <a:p>
            <a:pPr marL="228600" indent="-228600" defTabSz="864931">
              <a:buFont typeface="+mj-lt"/>
              <a:buAutoNum type="arabicPeriod"/>
              <a:defRPr/>
            </a:pPr>
            <a:endParaRPr lang="es-PR" b="0" baseline="0" noProof="0" dirty="0"/>
          </a:p>
          <a:p>
            <a:pPr marL="228600" indent="-228600" defTabSz="864931">
              <a:buFont typeface="+mj-lt"/>
              <a:buAutoNum type="arabicPeriod"/>
              <a:defRPr/>
            </a:pPr>
            <a:r>
              <a:rPr lang="es-PR" b="0" baseline="0" noProof="0" dirty="0"/>
              <a:t>¿Por qué no? ¿Por qué piensas que los medicamentos no se pueden compartir? </a:t>
            </a:r>
            <a:r>
              <a:rPr lang="es-PR" b="0" i="1" u="sng" baseline="0" noProof="0" dirty="0"/>
              <a:t>Nota al facilitador:</a:t>
            </a:r>
            <a:r>
              <a:rPr lang="es-PR" b="0" i="0" u="none" baseline="0" noProof="0" dirty="0"/>
              <a:t> invite a los participantes a contestar voluntariamente. </a:t>
            </a:r>
          </a:p>
          <a:p>
            <a:pPr marL="228600" indent="-228600" defTabSz="864931">
              <a:buFont typeface="+mj-lt"/>
              <a:buAutoNum type="arabicPeriod"/>
              <a:defRPr/>
            </a:pPr>
            <a:endParaRPr lang="es-PR" b="0" baseline="0" noProof="0" dirty="0"/>
          </a:p>
          <a:p>
            <a:pPr marL="228600" indent="-228600" defTabSz="864931">
              <a:buFont typeface="+mj-lt"/>
              <a:buAutoNum type="arabicPeriod"/>
              <a:defRPr/>
            </a:pPr>
            <a:r>
              <a:rPr lang="es-PR" b="0" baseline="0" noProof="0" dirty="0"/>
              <a:t>Hay varias razones… nuestra genética, condiciones medicas existentes, medicamentos que actualmente estás tomando, hasta la edad y el peso, pueden determinar como reaccionamos al medicamento. Y eso incluye no solo como reaccionamos a los efectos terapéuticos, si no también a los efectos secundarios negativos que nos pueden hacer daño. Factores de riesgo de genética que aumentan la probabilidad de desarrollar dependencia física o adicción a una droga- la forma en que el cuerpo de tu amigo reacciona al medicamento no quiere decir que tu cuerpo la va a manejar de la misma manera.   </a:t>
            </a:r>
          </a:p>
          <a:p>
            <a:pPr marL="0" indent="0" defTabSz="864931">
              <a:buFont typeface="+mj-lt"/>
              <a:buNone/>
              <a:defRPr/>
            </a:pPr>
            <a:endParaRPr lang="es-PR" b="0" baseline="0" noProof="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10</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R" b="0" u="sng" baseline="0" noProof="0" dirty="0">
                <a:solidFill>
                  <a:schemeClr val="tx1"/>
                </a:solidFill>
              </a:rPr>
              <a:t>Transición: </a:t>
            </a:r>
            <a:r>
              <a:rPr lang="es-PR" b="0" u="none" baseline="0" noProof="0" dirty="0">
                <a:solidFill>
                  <a:schemeClr val="tx1"/>
                </a:solidFill>
              </a:rPr>
              <a:t>Además de usar los medicamentos tú solamente, debes seguir las instrucciones que el profesional de la salud te indicó. </a:t>
            </a:r>
          </a:p>
          <a:p>
            <a:pPr marL="0" marR="0" indent="0" algn="l" defTabSz="914400" rtl="0" eaLnBrk="1" fontAlgn="auto" latinLnBrk="0" hangingPunct="1">
              <a:lnSpc>
                <a:spcPct val="100000"/>
              </a:lnSpc>
              <a:spcBef>
                <a:spcPts val="0"/>
              </a:spcBef>
              <a:spcAft>
                <a:spcPts val="0"/>
              </a:spcAft>
              <a:buClrTx/>
              <a:buSzTx/>
              <a:buFontTx/>
              <a:buNone/>
              <a:tabLst/>
              <a:defRPr/>
            </a:pPr>
            <a:endParaRPr lang="es-PR" b="0" u="none" baseline="0" noProof="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PR" b="0" u="none" baseline="0" noProof="0" dirty="0">
                <a:solidFill>
                  <a:schemeClr val="tx1"/>
                </a:solidFill>
              </a:rPr>
              <a:t>Vamos a hablar un poco mas sobre esta práctica…</a:t>
            </a:r>
            <a:endParaRPr lang="es-PR" b="0" u="sng" baseline="0" noProof="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s-PR" baseline="0" noProof="0" dirty="0"/>
          </a:p>
          <a:p>
            <a:endParaRPr lang="es-PR" baseline="0" noProof="0" dirty="0"/>
          </a:p>
          <a:p>
            <a:pPr marL="228564" indent="-228564">
              <a:buFont typeface="+mj-lt"/>
              <a:buAutoNum type="arabicPeriod"/>
            </a:pPr>
            <a:endParaRPr lang="es-PR" baseline="0" noProof="0" dirty="0"/>
          </a:p>
          <a:p>
            <a:pPr marL="228564" indent="-228564">
              <a:buFont typeface="+mj-lt"/>
              <a:buAutoNum type="arabicPeriod"/>
            </a:pPr>
            <a:endParaRPr lang="es-PR" baseline="0" noProof="0" dirty="0"/>
          </a:p>
          <a:p>
            <a:pPr marL="228564" indent="-228564">
              <a:buFont typeface="+mj-lt"/>
              <a:buAutoNum type="arabicPeriod"/>
            </a:pPr>
            <a:endParaRPr lang="es-PR" baseline="0" noProof="0" dirty="0"/>
          </a:p>
          <a:p>
            <a:pPr marL="228564" indent="-228564">
              <a:buFont typeface="+mj-lt"/>
              <a:buAutoNum type="arabicPeriod"/>
            </a:pPr>
            <a:endParaRPr lang="es-PR" baseline="0" noProof="0" dirty="0"/>
          </a:p>
          <a:p>
            <a:endParaRPr lang="es-PR" baseline="0" noProof="0" dirty="0"/>
          </a:p>
          <a:p>
            <a:pPr marL="228564" indent="-228564">
              <a:buFont typeface="+mj-lt"/>
              <a:buAutoNum type="arabicPeriod"/>
            </a:pPr>
            <a:endParaRPr lang="es-PR" noProof="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11</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s-PR" b="0" u="sng" baseline="0" noProof="0" dirty="0"/>
              <a:t>Transición:</a:t>
            </a:r>
            <a:r>
              <a:rPr lang="es-PR" b="0" u="none" baseline="0" noProof="0" dirty="0"/>
              <a:t> Algunas instrucciones </a:t>
            </a:r>
            <a:r>
              <a:rPr lang="es-PR" b="0" u="sng" baseline="0" noProof="0" dirty="0"/>
              <a:t>están</a:t>
            </a:r>
            <a:r>
              <a:rPr lang="es-PR" b="0" u="none" baseline="0" noProof="0" dirty="0"/>
              <a:t> destinadas a seguirlas. </a:t>
            </a:r>
            <a:endParaRPr lang="es-PR" b="0" u="sng" baseline="0" noProof="0" dirty="0"/>
          </a:p>
          <a:p>
            <a:pPr defTabSz="864931">
              <a:defRPr/>
            </a:pPr>
            <a:endParaRPr lang="es-PR" b="0" u="sng" baseline="0" noProof="0" dirty="0"/>
          </a:p>
          <a:p>
            <a:pPr marL="228600" indent="-228600" defTabSz="864931">
              <a:buAutoNum type="arabicPeriod"/>
              <a:defRPr/>
            </a:pPr>
            <a:r>
              <a:rPr lang="es-PR" b="0" u="none" baseline="0" noProof="0" dirty="0"/>
              <a:t>Cuando se trata de solicitar admisión a la universidad por primera vez, vas a leer cuidadosamente las instrucciones en la solicitud. ¿Por qué? Porque el no seguir las instrucciones puede implicar consecuencias no deseadas, como que no  te acepten en la universidad.</a:t>
            </a:r>
          </a:p>
          <a:p>
            <a:pPr marL="228600" indent="-228600" defTabSz="864931">
              <a:buAutoNum type="arabicPeriod"/>
              <a:defRPr/>
            </a:pPr>
            <a:r>
              <a:rPr lang="es-PR" b="0" u="none" baseline="0" noProof="0" dirty="0"/>
              <a:t>Al igual que a los atletas, se les requiere jugar deportes según una serie de reglas- si no siguen las reglas, los penalizan. </a:t>
            </a:r>
          </a:p>
          <a:p>
            <a:pPr marL="228600" indent="-228600" defTabSz="864931">
              <a:buAutoNum type="arabicPeriod"/>
              <a:defRPr/>
            </a:pPr>
            <a:r>
              <a:rPr lang="es-PR" b="0" u="none" baseline="0" noProof="0" dirty="0"/>
              <a:t>Los medicamentos recetados son similares. Cuando no seguimos las instrucciones provistas por el profesional de la salud, pueden ocurrir consecuencias no deseadas. </a:t>
            </a:r>
          </a:p>
          <a:p>
            <a:pPr defTabSz="864931">
              <a:defRPr/>
            </a:pPr>
            <a:endParaRPr lang="es-PR" b="0" u="sng" baseline="0" noProof="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12</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s-PR" b="0" u="sng" baseline="0" noProof="0" dirty="0"/>
              <a:t>Transición: </a:t>
            </a:r>
            <a:r>
              <a:rPr lang="es-PR" b="0" u="none" baseline="0" noProof="0" dirty="0"/>
              <a:t>Debes estar preguntándote, “¿pero por qué?” “¿Por qué tengo que seguir instrucciones?</a:t>
            </a:r>
          </a:p>
          <a:p>
            <a:pPr defTabSz="864931">
              <a:defRPr/>
            </a:pPr>
            <a:endParaRPr lang="es-PR" b="0" u="none" baseline="0" noProof="0" dirty="0"/>
          </a:p>
          <a:p>
            <a:pPr defTabSz="864931">
              <a:defRPr/>
            </a:pPr>
            <a:r>
              <a:rPr lang="es-PR" b="0" u="none" baseline="0" noProof="0" dirty="0"/>
              <a:t>1. Considera esta etiqueta del analgésico, Vicodin. Como se mencionó anteriormente, los analgésicos recetados se encuentran entre los medicamentos mayormente usados indebidamente. Las instrucciones indican: tomar 1-2 capsulas por boca cada 8 horas según sea necesario para el dolor en el brazo. </a:t>
            </a:r>
            <a:endParaRPr lang="es-PR" b="0" u="sng" baseline="0" noProof="0" dirty="0"/>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s-PR" b="0" u="sng" baseline="0" noProof="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es-PR" b="0" u="none" baseline="0" noProof="0" dirty="0">
                <a:solidFill>
                  <a:schemeClr val="tx1"/>
                </a:solidFill>
              </a:rPr>
              <a:t>2. Las instrucciones de los medicamentos recetados consisten en dos partes: Parte 1- cantidad del medicamento (dosis) y cada cuanto tiempo debes tomar el medicamento (frecuencia); Parte 2- la razón por la cual estas tomando el medicamento (indicación). En muchos casos la razón no aparece en las instrucciones, pero la receta fue escrita por un doctor para proveer un efecto en específico…como por ejemplo aliviar el dolor. </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s-PR" b="0" u="none" baseline="0" noProof="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es-PR" b="0" u="none" baseline="0" noProof="0" dirty="0">
                <a:solidFill>
                  <a:schemeClr val="tx1"/>
                </a:solidFill>
              </a:rPr>
              <a:t>3. Las instrucciones se ofrecen para mantenernos seguros. Cuando no seguimos las instrucciones, aumentamos la probabilidad de los efectos secundarios, incluyendo desarrollar dependencia a los medicamentos. </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s-PR" b="0" u="none" baseline="0" noProof="0" dirty="0">
              <a:solidFill>
                <a:schemeClr val="tx1"/>
              </a:solidFill>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13</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864883">
              <a:defRPr/>
            </a:pPr>
            <a:r>
              <a:rPr lang="es-PR" u="sng" noProof="0" dirty="0"/>
              <a:t>Transición:</a:t>
            </a:r>
            <a:r>
              <a:rPr lang="es-PR" u="none" baseline="0" noProof="0" dirty="0"/>
              <a:t> Algunas personas hacen mal uso de los medicamentos recetados al tomárselos por una razón diferente a la que se le recetó. ¿Qué razones dan los jóvenes para hacer mal uso de los medicamentos?</a:t>
            </a:r>
          </a:p>
          <a:p>
            <a:pPr defTabSz="864883">
              <a:defRPr/>
            </a:pPr>
            <a:endParaRPr lang="es-PR" u="none" baseline="0" noProof="0" dirty="0"/>
          </a:p>
          <a:p>
            <a:pPr marL="228600" indent="-228600" defTabSz="864883">
              <a:buAutoNum type="arabicPeriod"/>
              <a:defRPr/>
            </a:pPr>
            <a:r>
              <a:rPr lang="es-PR" u="none" baseline="0" noProof="0" dirty="0"/>
              <a:t>En parejas o individualmente piensen en las razones que tienen los jóvenes para hacer mal uso de los medicamentos. Les daré algunos minutos. </a:t>
            </a:r>
          </a:p>
          <a:p>
            <a:pPr marL="0" indent="0" defTabSz="864883">
              <a:buNone/>
              <a:defRPr/>
            </a:pPr>
            <a:endParaRPr lang="es-PR" i="0" u="none" baseline="0" noProof="0" dirty="0"/>
          </a:p>
          <a:p>
            <a:pPr marL="0" indent="0" defTabSz="864883">
              <a:buNone/>
              <a:defRPr/>
            </a:pPr>
            <a:r>
              <a:rPr lang="es-PR" i="1" u="sng" baseline="0" noProof="0" dirty="0"/>
              <a:t>Nota al facilitador: </a:t>
            </a:r>
            <a:r>
              <a:rPr lang="es-PR" i="0" u="none" baseline="0" noProof="0" dirty="0"/>
              <a:t>invite a cada equipo a compartir sus razones con todo el grupo. Puede escribir estas razones en una pizarra o en un papel grande, para que todos los participantes las puedan ver. Algunas de las posibles razones son:</a:t>
            </a:r>
          </a:p>
          <a:p>
            <a:pPr marL="685800" lvl="1" indent="-228600" defTabSz="864883">
              <a:buAutoNum type="arabicPeriod"/>
              <a:defRPr/>
            </a:pPr>
            <a:r>
              <a:rPr lang="es-PR" i="0" u="none" baseline="0" noProof="0" dirty="0"/>
              <a:t>Para manejar el estrés</a:t>
            </a:r>
          </a:p>
          <a:p>
            <a:pPr marL="685800" lvl="1" indent="-228600" defTabSz="864883">
              <a:buAutoNum type="arabicPeriod"/>
              <a:defRPr/>
            </a:pPr>
            <a:r>
              <a:rPr lang="es-PR" i="0" u="none" baseline="0" noProof="0" dirty="0"/>
              <a:t>Para mejorar su desempeño académico o ayudar en la escuela</a:t>
            </a:r>
          </a:p>
          <a:p>
            <a:pPr marL="685800" lvl="1" indent="-228600" defTabSz="864883">
              <a:buAutoNum type="arabicPeriod"/>
              <a:defRPr/>
            </a:pPr>
            <a:r>
              <a:rPr lang="es-PR" i="0" u="none" baseline="0" noProof="0" dirty="0"/>
              <a:t>Para sobrepasar los sentimientos de una depresión</a:t>
            </a:r>
          </a:p>
          <a:p>
            <a:pPr marL="685800" marR="0" lvl="1" indent="-228600" algn="l" defTabSz="864883" rtl="0" eaLnBrk="1" fontAlgn="auto" latinLnBrk="0" hangingPunct="1">
              <a:lnSpc>
                <a:spcPct val="100000"/>
              </a:lnSpc>
              <a:spcBef>
                <a:spcPts val="0"/>
              </a:spcBef>
              <a:spcAft>
                <a:spcPts val="0"/>
              </a:spcAft>
              <a:buClrTx/>
              <a:buSzTx/>
              <a:buFontTx/>
              <a:buAutoNum type="arabicPeriod"/>
              <a:tabLst/>
              <a:defRPr/>
            </a:pPr>
            <a:r>
              <a:rPr lang="es-PR" i="0" u="none" baseline="0" noProof="0" dirty="0"/>
              <a:t>Para lidiar con una lesión física y poder participar en un evento de deportes </a:t>
            </a:r>
            <a:r>
              <a:rPr lang="es-PR" noProof="0" dirty="0"/>
              <a:t> </a:t>
            </a:r>
            <a:r>
              <a:rPr lang="es-PR" i="0" noProof="0" dirty="0"/>
              <a:t>(“</a:t>
            </a:r>
            <a:r>
              <a:rPr lang="es-PR" altLang="en-US" noProof="0" dirty="0"/>
              <a:t>continuar,</a:t>
            </a:r>
            <a:r>
              <a:rPr lang="es-PR" altLang="en-US" baseline="0" noProof="0" dirty="0"/>
              <a:t> sin importar el dolor</a:t>
            </a:r>
            <a:r>
              <a:rPr lang="es-PR" altLang="en-US" noProof="0" dirty="0"/>
              <a:t>”)</a:t>
            </a:r>
            <a:endParaRPr lang="es-PR" i="1" noProof="0" dirty="0"/>
          </a:p>
          <a:p>
            <a:pPr marL="685800" lvl="1" indent="-228600" defTabSz="864883">
              <a:buAutoNum type="arabicPeriod"/>
              <a:defRPr/>
            </a:pPr>
            <a:r>
              <a:rPr lang="es-PR" i="0" u="none" noProof="0" dirty="0"/>
              <a:t>Para divertirse</a:t>
            </a:r>
          </a:p>
          <a:p>
            <a:pPr marL="685800" lvl="1" indent="-228600" defTabSz="864883">
              <a:buAutoNum type="arabicPeriod"/>
              <a:defRPr/>
            </a:pPr>
            <a:r>
              <a:rPr lang="es-PR" i="0" u="none" noProof="0" dirty="0"/>
              <a:t>Para</a:t>
            </a:r>
            <a:r>
              <a:rPr lang="es-PR" i="0" u="none" baseline="0" noProof="0" dirty="0"/>
              <a:t> tener algo que hacer (ej.. aburrimiento) o intentar algo nuevo (ej.. curiosidad)</a:t>
            </a:r>
            <a:endParaRPr lang="es-PR" i="0" u="none" noProof="0" dirty="0"/>
          </a:p>
          <a:p>
            <a:pPr defTabSz="864883">
              <a:defRPr/>
            </a:pPr>
            <a:endParaRPr lang="es-PR" u="sng" noProof="0" dirty="0"/>
          </a:p>
          <a:p>
            <a:pPr defTabSz="864883">
              <a:defRPr/>
            </a:pPr>
            <a:endParaRPr lang="es-PR" noProof="0" dirty="0"/>
          </a:p>
          <a:p>
            <a:pPr defTabSz="864883">
              <a:defRPr/>
            </a:pPr>
            <a:endParaRPr lang="es-PR" noProof="0" dirty="0"/>
          </a:p>
          <a:p>
            <a:pPr defTabSz="864883">
              <a:defRPr/>
            </a:pPr>
            <a:endParaRPr lang="es-PR" noProof="0" dirty="0"/>
          </a:p>
          <a:p>
            <a:pPr marL="228552" indent="-228552">
              <a:buFont typeface="+mj-lt"/>
              <a:buAutoNum type="arabicPeriod"/>
              <a:defRPr/>
            </a:pPr>
            <a:endParaRPr lang="es-PR" noProof="0"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14</a:t>
            </a:fld>
            <a:endParaRPr lang="en-US" altLang="en-US" dirty="0">
              <a:latin typeface="Arial" pitchFamily="34" charset="0"/>
              <a:cs typeface="ヒラギノ角ゴ Pro W3"/>
            </a:endParaRPr>
          </a:p>
        </p:txBody>
      </p:sp>
    </p:spTree>
    <p:extLst>
      <p:ext uri="{BB962C8B-B14F-4D97-AF65-F5344CB8AC3E}">
        <p14:creationId xmlns:p14="http://schemas.microsoft.com/office/powerpoint/2010/main" val="1655582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spcBef>
                <a:spcPct val="0"/>
              </a:spcBef>
            </a:pPr>
            <a:r>
              <a:rPr lang="es-PR" altLang="en-US" u="sng" noProof="0" dirty="0"/>
              <a:t>Transición:</a:t>
            </a:r>
            <a:r>
              <a:rPr lang="es-PR" altLang="en-US" u="none" baseline="0" noProof="0" dirty="0"/>
              <a:t> Ahora que hemos identificado razones comunes para hacer mal uso de los medicamentos, vamos a considerar algunas alternativas positivas.</a:t>
            </a:r>
          </a:p>
          <a:p>
            <a:pPr eaLnBrk="1" hangingPunct="1">
              <a:spcBef>
                <a:spcPct val="0"/>
              </a:spcBef>
            </a:pPr>
            <a:endParaRPr lang="es-PR" altLang="en-US" u="none" baseline="0" noProof="0" dirty="0"/>
          </a:p>
          <a:p>
            <a:pPr eaLnBrk="1" hangingPunct="1">
              <a:spcBef>
                <a:spcPct val="0"/>
              </a:spcBef>
            </a:pPr>
            <a:r>
              <a:rPr lang="es-PR" altLang="en-US" i="1" u="sng" baseline="0" noProof="0" dirty="0"/>
              <a:t>Nota al facilitador: </a:t>
            </a:r>
            <a:r>
              <a:rPr lang="es-PR" altLang="en-US" i="0" u="none" baseline="0" noProof="0" dirty="0"/>
              <a:t>Invite a los participantes a desarrollar alternativas positivas para las razones que identificaron. Considere escribir estas alternativas al lado de las “razones” que identificaron los participantes anteriormente.</a:t>
            </a:r>
          </a:p>
          <a:p>
            <a:pPr eaLnBrk="1" hangingPunct="1">
              <a:spcBef>
                <a:spcPct val="0"/>
              </a:spcBef>
            </a:pPr>
            <a:endParaRPr lang="es-PR" altLang="en-US" noProof="0" dirty="0"/>
          </a:p>
          <a:p>
            <a:pPr eaLnBrk="1" hangingPunct="1">
              <a:spcBef>
                <a:spcPct val="0"/>
              </a:spcBef>
            </a:pPr>
            <a:r>
              <a:rPr lang="es-PR" altLang="en-US" noProof="0" dirty="0"/>
              <a:t>A continuación</a:t>
            </a:r>
            <a:r>
              <a:rPr lang="es-PR" altLang="en-US" baseline="0" noProof="0" dirty="0"/>
              <a:t> se encuentran unos puntos de discusión para algunas alternativas que los jóvenes puedan identificar.</a:t>
            </a:r>
          </a:p>
          <a:p>
            <a:pPr eaLnBrk="1" hangingPunct="1">
              <a:spcBef>
                <a:spcPct val="0"/>
              </a:spcBef>
            </a:pPr>
            <a:r>
              <a:rPr lang="es-PR" altLang="en-US" baseline="0" noProof="0" dirty="0"/>
              <a:t>	1. </a:t>
            </a:r>
            <a:r>
              <a:rPr lang="es-PR" altLang="en-US" u="sng" baseline="0" noProof="0" dirty="0"/>
              <a:t>Para ayudar con la escuela:</a:t>
            </a:r>
            <a:r>
              <a:rPr lang="es-PR" altLang="en-US" u="none" baseline="0" noProof="0" dirty="0"/>
              <a:t> Puede ser tentador hacer mal uso de un medicamento como “arreglo fácil” para ayudar a pasar un 	examen. Sin embargo, no es una razón sostenible para tener buenas notas. Intenta estudiar con amigos, trabajar con un tutor o 	reunirte con la maestra antes o después de la escuela. </a:t>
            </a:r>
          </a:p>
          <a:p>
            <a:pPr eaLnBrk="1" hangingPunct="1">
              <a:spcBef>
                <a:spcPct val="0"/>
              </a:spcBef>
            </a:pPr>
            <a:endParaRPr lang="es-PR" altLang="en-US" u="none" baseline="0" noProof="0" dirty="0"/>
          </a:p>
          <a:p>
            <a:pPr marL="0" marR="0" lvl="1" indent="0" algn="l" defTabSz="914400" rtl="0" eaLnBrk="1" fontAlgn="auto" latinLnBrk="0" hangingPunct="1">
              <a:lnSpc>
                <a:spcPct val="100000"/>
              </a:lnSpc>
              <a:spcBef>
                <a:spcPct val="0"/>
              </a:spcBef>
              <a:spcAft>
                <a:spcPts val="0"/>
              </a:spcAft>
              <a:buClrTx/>
              <a:buSzTx/>
              <a:buFontTx/>
              <a:buNone/>
              <a:tabLst/>
              <a:defRPr/>
            </a:pPr>
            <a:r>
              <a:rPr lang="es-PR" altLang="en-US" u="none" baseline="0" noProof="0" dirty="0"/>
              <a:t>	2. </a:t>
            </a:r>
            <a:r>
              <a:rPr lang="es-PR" i="0" u="sng" baseline="0" noProof="0" dirty="0"/>
              <a:t>Para sobrepasar los sentimientos de una depresión: </a:t>
            </a:r>
            <a:r>
              <a:rPr lang="es-PR" i="0" u="none" baseline="0" noProof="0" dirty="0"/>
              <a:t>si te sientes deprimido, cuéntaselo a un adulto de confianza. Recurrir al mal 	uso de los medicamentos u otras substancias solo prologará tus sentimientos de depresión. </a:t>
            </a:r>
          </a:p>
          <a:p>
            <a:pPr marL="0" marR="0" lvl="1" indent="0" algn="l" defTabSz="914400" rtl="0" eaLnBrk="1" fontAlgn="auto" latinLnBrk="0" hangingPunct="1">
              <a:lnSpc>
                <a:spcPct val="100000"/>
              </a:lnSpc>
              <a:spcBef>
                <a:spcPct val="0"/>
              </a:spcBef>
              <a:spcAft>
                <a:spcPts val="0"/>
              </a:spcAft>
              <a:buClrTx/>
              <a:buSzTx/>
              <a:buFontTx/>
              <a:buNone/>
              <a:tabLst/>
              <a:defRPr/>
            </a:pPr>
            <a:endParaRPr lang="es-PR" i="0" u="none" baseline="0" noProof="0" dirty="0"/>
          </a:p>
          <a:p>
            <a:pPr marL="0" marR="0" lvl="1" indent="0" algn="l" defTabSz="914400" rtl="0" eaLnBrk="1" fontAlgn="auto" latinLnBrk="0" hangingPunct="1">
              <a:lnSpc>
                <a:spcPct val="100000"/>
              </a:lnSpc>
              <a:spcBef>
                <a:spcPct val="0"/>
              </a:spcBef>
              <a:spcAft>
                <a:spcPts val="0"/>
              </a:spcAft>
              <a:buClrTx/>
              <a:buSzTx/>
              <a:buFontTx/>
              <a:buNone/>
              <a:tabLst/>
              <a:defRPr/>
            </a:pPr>
            <a:r>
              <a:rPr lang="es-PR" i="0" u="none" baseline="0" noProof="0" dirty="0"/>
              <a:t>	3. </a:t>
            </a:r>
            <a:r>
              <a:rPr lang="es-PR" i="0" u="sng" baseline="0" noProof="0" dirty="0"/>
              <a:t>Para lidiar con una lesión física:</a:t>
            </a:r>
            <a:r>
              <a:rPr lang="es-PR" i="0" u="none" baseline="0" noProof="0" dirty="0"/>
              <a:t> Si eres un atleta que esta pasando por una lesión, lo mas probable es que sientas la presión de 	</a:t>
            </a:r>
            <a:r>
              <a:rPr lang="es-PR" i="0" noProof="0" dirty="0"/>
              <a:t>“</a:t>
            </a:r>
            <a:r>
              <a:rPr lang="es-PR" altLang="en-US" noProof="0" dirty="0"/>
              <a:t>continuar,</a:t>
            </a:r>
            <a:r>
              <a:rPr lang="es-PR" altLang="en-US" baseline="0" noProof="0" dirty="0"/>
              <a:t> sin importar el dolor</a:t>
            </a:r>
            <a:r>
              <a:rPr lang="es-PR" altLang="en-US" noProof="0" dirty="0"/>
              <a:t>”. Sin embargo, las</a:t>
            </a:r>
            <a:r>
              <a:rPr lang="es-PR" altLang="en-US" baseline="0" noProof="0" dirty="0"/>
              <a:t> posibles consecuencias de hacer mal uso de un analgésico recetado como los  	opioides,  son mas devastadores que el no jugar en un evento atlético. Si estas pasando por una lesión, trabaja con un entrenador o 	un profesional de la salud para planear tu recuperación. </a:t>
            </a:r>
            <a:r>
              <a:rPr lang="es-PR" i="0" u="none" baseline="0" noProof="0" dirty="0"/>
              <a:t> </a:t>
            </a:r>
          </a:p>
          <a:p>
            <a:pPr marL="0" marR="0" lvl="1" indent="0" algn="l" defTabSz="914400" rtl="0" eaLnBrk="1" fontAlgn="auto" latinLnBrk="0" hangingPunct="1">
              <a:lnSpc>
                <a:spcPct val="100000"/>
              </a:lnSpc>
              <a:spcBef>
                <a:spcPct val="0"/>
              </a:spcBef>
              <a:spcAft>
                <a:spcPts val="0"/>
              </a:spcAft>
              <a:buClrTx/>
              <a:buSzTx/>
              <a:buFontTx/>
              <a:buNone/>
              <a:tabLst/>
              <a:defRPr/>
            </a:pPr>
            <a:endParaRPr lang="es-PR" i="0" u="none" baseline="0" noProof="0" dirty="0"/>
          </a:p>
          <a:p>
            <a:pPr marL="0" marR="0" lvl="1" indent="0" algn="l" defTabSz="914400" rtl="0" eaLnBrk="1" fontAlgn="auto" latinLnBrk="0" hangingPunct="1">
              <a:lnSpc>
                <a:spcPct val="100000"/>
              </a:lnSpc>
              <a:spcBef>
                <a:spcPct val="0"/>
              </a:spcBef>
              <a:spcAft>
                <a:spcPts val="0"/>
              </a:spcAft>
              <a:buClrTx/>
              <a:buSzTx/>
              <a:buFontTx/>
              <a:buNone/>
              <a:tabLst/>
              <a:defRPr/>
            </a:pPr>
            <a:r>
              <a:rPr lang="es-PR" i="0" u="none" baseline="0" noProof="0" dirty="0"/>
              <a:t>	4. </a:t>
            </a:r>
            <a:r>
              <a:rPr lang="es-PR" i="0" u="sng" baseline="0" noProof="0" dirty="0"/>
              <a:t>Para manejar el aburrimiento: </a:t>
            </a:r>
            <a:r>
              <a:rPr lang="es-PR" i="0" u="none" baseline="0" noProof="0" dirty="0"/>
              <a:t>el aburrimiento nos puede afectar a todos nosotros…intenta hacer algo que te guste para no estar 	aburrido (como arte, deportes, ayudar a los demás, etc.).</a:t>
            </a:r>
          </a:p>
          <a:p>
            <a:pPr marL="0" marR="0" lvl="1" indent="0" algn="l" defTabSz="914400" rtl="0" eaLnBrk="1" fontAlgn="auto" latinLnBrk="0" hangingPunct="1">
              <a:lnSpc>
                <a:spcPct val="100000"/>
              </a:lnSpc>
              <a:spcBef>
                <a:spcPct val="0"/>
              </a:spcBef>
              <a:spcAft>
                <a:spcPts val="0"/>
              </a:spcAft>
              <a:buClrTx/>
              <a:buSzTx/>
              <a:buFontTx/>
              <a:buNone/>
              <a:tabLst/>
              <a:defRPr/>
            </a:pPr>
            <a:endParaRPr lang="es-PR" i="0" u="none" baseline="0" noProof="0" dirty="0"/>
          </a:p>
          <a:p>
            <a:pPr marL="0" marR="0" lvl="1" indent="0" algn="l" defTabSz="914400" rtl="0" eaLnBrk="1" fontAlgn="auto" latinLnBrk="0" hangingPunct="1">
              <a:lnSpc>
                <a:spcPct val="100000"/>
              </a:lnSpc>
              <a:spcBef>
                <a:spcPct val="0"/>
              </a:spcBef>
              <a:spcAft>
                <a:spcPts val="0"/>
              </a:spcAft>
              <a:buClrTx/>
              <a:buSzTx/>
              <a:buFontTx/>
              <a:buNone/>
              <a:tabLst/>
              <a:defRPr/>
            </a:pPr>
            <a:r>
              <a:rPr lang="es-PR" i="0" u="none" baseline="0" noProof="0" dirty="0"/>
              <a:t>	5. </a:t>
            </a:r>
            <a:r>
              <a:rPr lang="es-PR" i="0" u="sng" baseline="0" noProof="0" dirty="0"/>
              <a:t>Para manejar el estrés:</a:t>
            </a:r>
            <a:r>
              <a:rPr lang="es-PR" i="0" u="none" baseline="0" noProof="0" dirty="0"/>
              <a:t> el estrés siempre esta presente en nuestra vida. Intenta adaptar hábitos saludables para lidiar con el 	estrés como el ejercicio, ver televisión o películas, tomar una siesta, etc. </a:t>
            </a:r>
            <a:endParaRPr lang="es-PR" i="0" u="sng" baseline="0" noProof="0"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15</a:t>
            </a:fld>
            <a:endParaRPr lang="en-US" altLang="en-US" dirty="0">
              <a:latin typeface="Arial" pitchFamily="34" charset="0"/>
              <a:cs typeface="ヒラギノ角ゴ Pro W3"/>
            </a:endParaRPr>
          </a:p>
        </p:txBody>
      </p:sp>
    </p:spTree>
    <p:extLst>
      <p:ext uri="{BB962C8B-B14F-4D97-AF65-F5344CB8AC3E}">
        <p14:creationId xmlns:p14="http://schemas.microsoft.com/office/powerpoint/2010/main" val="346322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b="0" u="sng" baseline="0" noProof="0" dirty="0">
                <a:solidFill>
                  <a:schemeClr val="tx1"/>
                </a:solidFill>
              </a:rPr>
              <a:t>Transición: </a:t>
            </a:r>
            <a:r>
              <a:rPr lang="es-PR" b="0" u="none" baseline="0" noProof="0" dirty="0">
                <a:solidFill>
                  <a:schemeClr val="tx1"/>
                </a:solidFill>
              </a:rPr>
              <a:t>Vamos a resumir… puedes hacer la diferencia y prevenir el mal uso de los medicamentos recetados, usándolos tu solamente, siguiendo instrucciones, y por último siendo un buen ejemplo. Esto incluye seguir estas prácticas en tu casa, e invitando a tus familiares y amigos a hacer lo mismo. </a:t>
            </a:r>
            <a:endParaRPr lang="es-PR" b="0" u="sng" baseline="0" noProof="0" dirty="0">
              <a:solidFill>
                <a:schemeClr val="tx1"/>
              </a:solidFill>
            </a:endParaRPr>
          </a:p>
          <a:p>
            <a:pPr marL="228564" indent="-228564">
              <a:buFont typeface="+mj-lt"/>
              <a:buAutoNum type="arabicPeriod"/>
            </a:pPr>
            <a:endParaRPr lang="es-PR" baseline="0" noProof="0" dirty="0"/>
          </a:p>
          <a:p>
            <a:pPr marL="0" indent="0">
              <a:buFont typeface="+mj-lt"/>
              <a:buNone/>
            </a:pPr>
            <a:endParaRPr lang="es-PR" baseline="0" noProof="0" dirty="0"/>
          </a:p>
          <a:p>
            <a:pPr marL="228564" indent="-228564">
              <a:buFont typeface="+mj-lt"/>
              <a:buAutoNum type="arabicPeriod"/>
            </a:pPr>
            <a:endParaRPr lang="es-PR" baseline="0" noProof="0" dirty="0"/>
          </a:p>
          <a:p>
            <a:endParaRPr lang="es-PR" baseline="0" noProof="0" dirty="0"/>
          </a:p>
          <a:p>
            <a:pPr marL="228564" indent="-228564">
              <a:buFont typeface="+mj-lt"/>
              <a:buAutoNum type="arabicPeriod"/>
            </a:pPr>
            <a:endParaRPr lang="es-PR" noProof="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16</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u="sng" baseline="0" noProof="0" dirty="0"/>
              <a:t>Transición: </a:t>
            </a:r>
            <a:r>
              <a:rPr lang="es-PR" u="none" baseline="0" noProof="0" dirty="0"/>
              <a:t>Además de servir como ejemplo, te invitamos a compartir esta información con los demás. ¿Cómo puedes ayudar a los demás? </a:t>
            </a:r>
          </a:p>
          <a:p>
            <a:endParaRPr lang="es-PR" u="none" baseline="0" noProof="0" dirty="0"/>
          </a:p>
          <a:p>
            <a:pPr marL="228600" indent="-228600">
              <a:buAutoNum type="arabicPeriod"/>
            </a:pPr>
            <a:r>
              <a:rPr lang="es-PR" u="none" baseline="0" noProof="0" dirty="0"/>
              <a:t>Primero, tú (y otros adultos) pueden aprender más sobre este tema visitando la sección ‘Learn’ en </a:t>
            </a:r>
            <a:r>
              <a:rPr lang="es-PR" noProof="0" dirty="0"/>
              <a:t>GenerationRx.org. </a:t>
            </a:r>
          </a:p>
          <a:p>
            <a:pPr marL="228600" indent="-228600">
              <a:buAutoNum type="arabicPeriod"/>
            </a:pPr>
            <a:endParaRPr lang="es-PR" u="sng" baseline="0" noProof="0" dirty="0"/>
          </a:p>
          <a:p>
            <a:pPr marL="228600" indent="-228600">
              <a:buAutoNum type="arabicPeriod"/>
            </a:pPr>
            <a:r>
              <a:rPr lang="es-PR" u="none" baseline="0" noProof="0" dirty="0"/>
              <a:t>Segundo, puedes compartir estos mensajes con los demás. Esto consiste en discutir estos mensajes con familiares y amigos, o compartiendo estos mensajes a través de la educación par a par (peer to peer). Visita nuestra página Web, GenerationRx.org, para acceder gratis, a los materiales listos para usarse, diseñados a educar a jóvenes. Puedes presentar este mismo programa, o una actividad diferente. También puedes presentar programas educativos similares a otras audiencias, como niños, usando recursos para edades adecuadas.</a:t>
            </a:r>
          </a:p>
          <a:p>
            <a:pPr marL="228600" indent="-228600">
              <a:buAutoNum type="arabicPeriod"/>
            </a:pPr>
            <a:r>
              <a:rPr lang="es-PR" u="none" baseline="0" noProof="0" dirty="0"/>
              <a:t>Por último, si estas preocupado por alguien que quieres, te invitamos a hablarle a un adulto de confianza. Además, hemos identificado recursos adicionales para ayudar a los demás en </a:t>
            </a:r>
            <a:r>
              <a:rPr lang="es-PR" noProof="0" dirty="0"/>
              <a:t>GenerationRx.org. </a:t>
            </a:r>
          </a:p>
          <a:p>
            <a:endParaRPr lang="en-US" dirty="0"/>
          </a:p>
          <a:p>
            <a:r>
              <a:rPr lang="es-PR" u="sng" dirty="0"/>
              <a:t>Nota al facilitador:</a:t>
            </a:r>
            <a:r>
              <a:rPr lang="es-PR" dirty="0"/>
              <a:t> puede ayudar a los jóvenes a identificar adultos con los que puedan discutir sus preocupaciones, como también proveerle recursos locales donde jóvenes o adultos pueden encontrar ayuda. </a:t>
            </a:r>
            <a:endParaRPr lang="es-PR" u="none" baseline="0" noProof="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17</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u="sng" noProof="0" dirty="0"/>
              <a:t>Transición:</a:t>
            </a:r>
            <a:r>
              <a:rPr lang="es-PR" u="none" baseline="0" noProof="0" dirty="0"/>
              <a:t> ¿Alguna pregunta?</a:t>
            </a:r>
          </a:p>
          <a:p>
            <a:endParaRPr lang="es-PR" u="none" baseline="0" noProof="0" dirty="0"/>
          </a:p>
          <a:p>
            <a:r>
              <a:rPr lang="es-PR" u="none" baseline="0" noProof="0" dirty="0"/>
              <a:t>1. Antes de terminar, los invitamos a mantenerse conectados siguiéndonos en </a:t>
            </a:r>
            <a:r>
              <a:rPr lang="es-PR" baseline="0" noProof="0" dirty="0"/>
              <a:t>@</a:t>
            </a:r>
            <a:r>
              <a:rPr lang="es-PR" baseline="0" noProof="0" dirty="0" err="1"/>
              <a:t>MyGenerationRx</a:t>
            </a:r>
            <a:r>
              <a:rPr lang="es-PR" baseline="0" noProof="0" dirty="0"/>
              <a:t> (Twitter) y </a:t>
            </a:r>
            <a:r>
              <a:rPr lang="es-PR" baseline="0" noProof="0" dirty="0" err="1"/>
              <a:t>MyGenerationRx</a:t>
            </a:r>
            <a:r>
              <a:rPr lang="es-PR" baseline="0" noProof="0" dirty="0"/>
              <a:t> en Instagram.</a:t>
            </a:r>
          </a:p>
          <a:p>
            <a:r>
              <a:rPr lang="es-PR" u="none" baseline="0" noProof="0" dirty="0"/>
              <a:t>2. Además, los invitamos a completar la evaluación del programa de hoy en Generationrx.org. Encontrarán el enlace en la parte de abajo de la página inicial. Valoramos sus comentarios para ayudarnos a seguir mejorando los materiales de </a:t>
            </a:r>
            <a:r>
              <a:rPr lang="es-PR" u="none" baseline="0" noProof="0" dirty="0" err="1"/>
              <a:t>Generation</a:t>
            </a:r>
            <a:r>
              <a:rPr lang="es-PR" u="none" baseline="0" noProof="0" dirty="0"/>
              <a:t> </a:t>
            </a:r>
            <a:r>
              <a:rPr lang="es-PR" u="none" baseline="0" noProof="0" dirty="0" err="1"/>
              <a:t>Rx</a:t>
            </a:r>
            <a:r>
              <a:rPr lang="es-PR" u="none" baseline="0" noProof="0" dirty="0"/>
              <a:t>.</a:t>
            </a:r>
          </a:p>
          <a:p>
            <a:endParaRPr lang="es-PR" u="none" baseline="0" noProof="0" dirty="0"/>
          </a:p>
          <a:p>
            <a:endParaRPr lang="es-PR" u="none" noProof="0" dirty="0"/>
          </a:p>
          <a:p>
            <a:r>
              <a:rPr lang="es-PR" i="1" u="sng" baseline="0" noProof="0" dirty="0"/>
              <a:t>Nota al facilitador</a:t>
            </a:r>
            <a:r>
              <a:rPr lang="es-PR" i="1" baseline="0" noProof="0" dirty="0"/>
              <a:t>: </a:t>
            </a:r>
            <a:r>
              <a:rPr lang="es-PR" i="0" baseline="0" noProof="0" dirty="0"/>
              <a:t>lo invitamos a usted también , el presentador, a completar la evaluación. ¡Gracias por ayudar a fomentar las buenas prácticas de medicamentos en la comunidad!</a:t>
            </a:r>
          </a:p>
          <a:p>
            <a:endParaRPr lang="es-PR" i="0" baseline="0" noProof="0" dirty="0"/>
          </a:p>
          <a:p>
            <a:r>
              <a:rPr lang="es-PR" i="0" baseline="0" noProof="0" dirty="0"/>
              <a:t>Además lo invitamos a que comparta su experiencia con nosotros. Considere someter sus consejos y experiencias personales de como fomentar las buenas practicas de los medicamentos en la comunidad. Para hacerlo, visite la sección de ‘</a:t>
            </a:r>
            <a:r>
              <a:rPr lang="es-PR" i="0" baseline="0" noProof="0" dirty="0" err="1"/>
              <a:t>Contact</a:t>
            </a:r>
            <a:r>
              <a:rPr lang="es-PR" i="0" baseline="0" noProof="0" dirty="0"/>
              <a:t>’ en GenerationRx.org. En esta misma sección puede someter preguntas sobre cómo usar los materiales educativos. </a:t>
            </a:r>
          </a:p>
        </p:txBody>
      </p:sp>
      <p:sp>
        <p:nvSpPr>
          <p:cNvPr id="4" name="Slide Number Placeholder 3"/>
          <p:cNvSpPr>
            <a:spLocks noGrp="1"/>
          </p:cNvSpPr>
          <p:nvPr>
            <p:ph type="sldNum" sz="quarter" idx="10"/>
          </p:nvPr>
        </p:nvSpPr>
        <p:spPr/>
        <p:txBody>
          <a:bodyPr/>
          <a:lstStyle/>
          <a:p>
            <a:fld id="{1E756215-DC87-44C1-8A99-C198165AC598}" type="slidenum">
              <a:rPr lang="en-US" smtClean="0"/>
              <a:pPr/>
              <a:t>18</a:t>
            </a:fld>
            <a:endParaRPr lang="en-US" dirty="0"/>
          </a:p>
        </p:txBody>
      </p:sp>
    </p:spTree>
    <p:extLst>
      <p:ext uri="{BB962C8B-B14F-4D97-AF65-F5344CB8AC3E}">
        <p14:creationId xmlns:p14="http://schemas.microsoft.com/office/powerpoint/2010/main" val="3109184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noProof="0" dirty="0"/>
              <a:t>Comencemos estableciendo los beneficios</a:t>
            </a:r>
            <a:r>
              <a:rPr lang="es-PR" baseline="0" noProof="0" dirty="0"/>
              <a:t> de los medicamentos recetados.</a:t>
            </a:r>
          </a:p>
          <a:p>
            <a:endParaRPr lang="es-PR" baseline="0" noProof="0" dirty="0"/>
          </a:p>
          <a:p>
            <a:pPr marL="228600" indent="-228600">
              <a:buAutoNum type="arabicPeriod"/>
            </a:pPr>
            <a:r>
              <a:rPr lang="es-PR" baseline="0" noProof="0" dirty="0"/>
              <a:t>Los medicamentos recetados nos pueden ayudar a tener vidas más largas y saludables cuando se usan bajo la supervisión de un profesional de la salud, como un farmacéutico o un doctor. </a:t>
            </a:r>
          </a:p>
          <a:p>
            <a:pPr marL="228600" indent="-228600">
              <a:buAutoNum type="arabicPeriod"/>
            </a:pPr>
            <a:r>
              <a:rPr lang="es-PR" baseline="0" noProof="0" dirty="0"/>
              <a:t>Nuestra expectativa de vida es la más larga de la historia, y ahora las personas pueden vivir con condiciones médicas que antes eran fatales. </a:t>
            </a:r>
          </a:p>
          <a:p>
            <a:pPr marL="228600" indent="-228600">
              <a:buAutoNum type="arabicPeriod"/>
            </a:pPr>
            <a:r>
              <a:rPr lang="es-PR" baseline="0" noProof="0" dirty="0"/>
              <a:t>Estamos previniendo o curando enfermedades y aliviando síntomas, gracias a los medicamentos recetados. </a:t>
            </a:r>
          </a:p>
          <a:p>
            <a:pPr marL="228600" indent="-228600">
              <a:buAutoNum type="arabicPeriod"/>
            </a:pPr>
            <a:endParaRPr lang="es-PR" baseline="0" noProof="0" dirty="0"/>
          </a:p>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Los medicamentos nos pueden ayudar, pero solo si se usan según los recetó el profesional de la salud. Los medicamentos pueden hacer daño, especialmente si son usados incorrectamente. </a:t>
            </a:r>
            <a:endParaRPr lang="es-PR" noProof="0" dirty="0"/>
          </a:p>
          <a:p>
            <a:endParaRPr lang="es-PR" noProof="0" dirty="0"/>
          </a:p>
          <a:p>
            <a:endParaRPr lang="es-PR" baseline="0" noProof="0" dirty="0"/>
          </a:p>
          <a:p>
            <a:pPr marL="0" indent="0">
              <a:buFont typeface="+mj-lt"/>
              <a:buNone/>
            </a:pPr>
            <a:endParaRPr lang="es-PR" noProof="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2</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 </a:t>
            </a:r>
            <a:r>
              <a:rPr lang="es-PR" sz="1200" kern="1200" dirty="0">
                <a:solidFill>
                  <a:schemeClr val="tx1"/>
                </a:solidFill>
                <a:effectLst/>
                <a:latin typeface="+mn-lt"/>
                <a:ea typeface="+mn-ea"/>
                <a:cs typeface="+mn-cs"/>
              </a:rPr>
              <a:t>Antes de seguir, vamos a definir “mal uso de los medicamentos recetados”.</a:t>
            </a:r>
            <a:endParaRPr lang="es-PR" sz="1100" kern="1200" dirty="0">
              <a:solidFill>
                <a:schemeClr val="tx1"/>
              </a:solidFill>
              <a:effectLst/>
              <a:latin typeface="+mn-lt"/>
              <a:ea typeface="+mn-ea"/>
              <a:cs typeface="+mn-cs"/>
            </a:endParaRPr>
          </a:p>
          <a:p>
            <a:pPr lvl="0"/>
            <a:endParaRPr lang="es-PR" sz="1100" kern="1200" dirty="0">
              <a:solidFill>
                <a:schemeClr val="tx1"/>
              </a:solidFill>
              <a:effectLst/>
              <a:latin typeface="+mn-lt"/>
              <a:ea typeface="+mn-ea"/>
              <a:cs typeface="+mn-cs"/>
            </a:endParaRPr>
          </a:p>
          <a:p>
            <a:pPr marL="228600" lvl="0" indent="-228600">
              <a:buAutoNum type="arabicPeriod"/>
            </a:pPr>
            <a:r>
              <a:rPr lang="es-PR" sz="1200" kern="1200" dirty="0">
                <a:solidFill>
                  <a:schemeClr val="tx1"/>
                </a:solidFill>
                <a:effectLst/>
                <a:latin typeface="+mn-lt"/>
                <a:ea typeface="+mn-ea"/>
                <a:cs typeface="+mn-cs"/>
              </a:rPr>
              <a:t>Aquí hay tres escenarios: Escenario 1: una persona toma un medicamento para que le ayude a estudiar. Escenario 2: una persona a la que le recetaron opioide tiene un dolor severo- el paciente toma más de lo indicado para manejar el dolor. Escenario 3: una persona comparte su medicamento recetado con un amigo. </a:t>
            </a:r>
          </a:p>
          <a:p>
            <a:pPr marL="0" lvl="0" indent="0">
              <a:buNone/>
            </a:pPr>
            <a:endParaRPr lang="es-PR" sz="11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2. ¿Cuál escenario crees que representa el uso indebido de los medicamentos? </a:t>
            </a:r>
            <a:r>
              <a:rPr lang="es-PR" sz="1200" i="1" u="sng" kern="1200" dirty="0">
                <a:solidFill>
                  <a:schemeClr val="tx1"/>
                </a:solidFill>
                <a:effectLst/>
                <a:latin typeface="+mn-lt"/>
                <a:ea typeface="+mn-ea"/>
                <a:cs typeface="+mn-cs"/>
              </a:rPr>
              <a:t>Nota al facilitador:</a:t>
            </a:r>
            <a:r>
              <a:rPr lang="es-PR" sz="1200" kern="1200" dirty="0">
                <a:solidFill>
                  <a:schemeClr val="tx1"/>
                </a:solidFill>
                <a:effectLst/>
                <a:latin typeface="+mn-lt"/>
                <a:ea typeface="+mn-ea"/>
                <a:cs typeface="+mn-cs"/>
              </a:rPr>
              <a:t> Invite a los participantes a discutir entre ellos mismos, cuál(es) escenario(s) representa(n) el uso</a:t>
            </a:r>
            <a:r>
              <a:rPr lang="es-PR" sz="1200" kern="1200" baseline="0" dirty="0">
                <a:solidFill>
                  <a:schemeClr val="tx1"/>
                </a:solidFill>
                <a:effectLst/>
                <a:latin typeface="+mn-lt"/>
                <a:ea typeface="+mn-ea"/>
                <a:cs typeface="+mn-cs"/>
              </a:rPr>
              <a:t> indebido </a:t>
            </a:r>
            <a:r>
              <a:rPr lang="es-PR" sz="1200" kern="1200" dirty="0">
                <a:solidFill>
                  <a:schemeClr val="tx1"/>
                </a:solidFill>
                <a:effectLst/>
                <a:latin typeface="+mn-lt"/>
                <a:ea typeface="+mn-ea"/>
                <a:cs typeface="+mn-cs"/>
              </a:rPr>
              <a:t>de los medicamentos recetados. Cuando estén listos, pregunte a la audiencia.</a:t>
            </a:r>
            <a:endParaRPr lang="es-PR" sz="11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¡Correcto! Cada escenario representa el uso indebido</a:t>
            </a:r>
            <a:r>
              <a:rPr lang="es-PR" sz="1200" kern="1200" baseline="0" dirty="0">
                <a:solidFill>
                  <a:schemeClr val="tx1"/>
                </a:solidFill>
                <a:effectLst/>
                <a:latin typeface="+mn-lt"/>
                <a:ea typeface="+mn-ea"/>
                <a:cs typeface="+mn-cs"/>
              </a:rPr>
              <a:t> </a:t>
            </a:r>
            <a:r>
              <a:rPr lang="es-PR" sz="1200" kern="1200" dirty="0">
                <a:solidFill>
                  <a:schemeClr val="tx1"/>
                </a:solidFill>
                <a:effectLst/>
                <a:latin typeface="+mn-lt"/>
                <a:ea typeface="+mn-ea"/>
                <a:cs typeface="+mn-cs"/>
              </a:rPr>
              <a:t>de los medicamentos recetados.</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 En el escenario 1, la persona está tomando un medicamento por una razón distinta a la recetada (los medicamentos no se recetan para ayudar en los estudios.)</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En el escenario 2, la persona se está tomando más de lo que fue recetado. En muchos casos las personas que hacen mal uso de los medicamentos no lo hacen intencionalmente. Sin embargo, estas acciones pueden hacer daño. </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Por último en el escenario 3, la persona está compartiendo su medicamento recetado con alguien más. Aunque tu intención sea ayudar a un amigo o a un familiar, compartir medicamentos recetados puede ser peligroso. </a:t>
            </a:r>
            <a:endParaRPr lang="es-P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3</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66800" y="3276600"/>
            <a:ext cx="7315200" cy="3086100"/>
          </a:xfrm>
        </p:spPr>
        <p:txBody>
          <a:bodyPr/>
          <a:lstStyle/>
          <a:p>
            <a:r>
              <a:rPr lang="es-PR" sz="1200" u="sng" kern="1200" noProof="0" dirty="0">
                <a:solidFill>
                  <a:schemeClr val="tx1"/>
                </a:solidFill>
                <a:effectLst/>
                <a:latin typeface="+mn-lt"/>
                <a:ea typeface="+mn-ea"/>
                <a:cs typeface="+mn-cs"/>
              </a:rPr>
              <a:t>Transición:</a:t>
            </a:r>
            <a:r>
              <a:rPr lang="es-PR" sz="1200" kern="1200" noProof="0" dirty="0">
                <a:solidFill>
                  <a:schemeClr val="tx1"/>
                </a:solidFill>
                <a:effectLst/>
                <a:latin typeface="+mn-lt"/>
                <a:ea typeface="+mn-ea"/>
                <a:cs typeface="+mn-cs"/>
              </a:rPr>
              <a:t> Por lo tanto, definimos el uso indebido de los medicamentos recetados con estos comportamientos. </a:t>
            </a:r>
          </a:p>
          <a:p>
            <a:endParaRPr lang="es-PR" sz="1200" kern="1200" noProof="0" dirty="0">
              <a:solidFill>
                <a:schemeClr val="tx1"/>
              </a:solidFill>
              <a:effectLst/>
              <a:latin typeface="+mn-lt"/>
              <a:ea typeface="+mn-ea"/>
              <a:cs typeface="+mn-cs"/>
            </a:endParaRPr>
          </a:p>
          <a:p>
            <a:pPr marL="228600" lvl="0" indent="-228600">
              <a:buFont typeface="+mj-lt"/>
              <a:buAutoNum type="arabicPeriod"/>
            </a:pPr>
            <a:r>
              <a:rPr lang="es-PR" sz="1200" kern="1200" noProof="0" dirty="0">
                <a:solidFill>
                  <a:schemeClr val="tx1"/>
                </a:solidFill>
                <a:effectLst/>
                <a:latin typeface="+mn-lt"/>
                <a:ea typeface="+mn-ea"/>
                <a:cs typeface="+mn-cs"/>
              </a:rPr>
              <a:t>Tomar más de lo recetado.</a:t>
            </a:r>
          </a:p>
          <a:p>
            <a:pPr marL="228600" lvl="0" indent="-228600">
              <a:buFont typeface="+mj-lt"/>
              <a:buAutoNum type="arabicPeriod"/>
            </a:pPr>
            <a:r>
              <a:rPr lang="es-PR" sz="1200" kern="1200" noProof="0" dirty="0">
                <a:solidFill>
                  <a:schemeClr val="tx1"/>
                </a:solidFill>
                <a:effectLst/>
                <a:latin typeface="+mn-lt"/>
                <a:ea typeface="+mn-ea"/>
                <a:cs typeface="+mn-cs"/>
              </a:rPr>
              <a:t>Tomar el medicamento por una razón distinta a la recetada.</a:t>
            </a:r>
          </a:p>
          <a:p>
            <a:pPr marL="228600" lvl="0" indent="-228600">
              <a:buFont typeface="+mj-lt"/>
              <a:buAutoNum type="arabicPeriod"/>
            </a:pPr>
            <a:r>
              <a:rPr lang="es-PR" sz="1200" kern="1200" noProof="0" dirty="0">
                <a:solidFill>
                  <a:schemeClr val="tx1"/>
                </a:solidFill>
                <a:effectLst/>
                <a:latin typeface="+mn-lt"/>
                <a:ea typeface="+mn-ea"/>
                <a:cs typeface="+mn-cs"/>
              </a:rPr>
              <a:t>Compartir o tomar el medicamento de otra persona. </a:t>
            </a:r>
          </a:p>
          <a:p>
            <a:pPr marL="228600" indent="-228600">
              <a:buFont typeface="+mj-lt"/>
              <a:buAutoNum type="arabicPeriod"/>
            </a:pPr>
            <a:endParaRPr lang="es-PR" sz="1200" kern="1200" noProof="0" dirty="0">
              <a:solidFill>
                <a:schemeClr val="tx1"/>
              </a:solidFill>
              <a:effectLst/>
              <a:latin typeface="+mn-lt"/>
              <a:ea typeface="+mn-ea"/>
              <a:cs typeface="+mn-cs"/>
            </a:endParaRPr>
          </a:p>
          <a:p>
            <a:r>
              <a:rPr lang="es-PR" sz="1200" kern="1200" noProof="0" dirty="0">
                <a:solidFill>
                  <a:schemeClr val="tx1"/>
                </a:solidFill>
                <a:effectLst/>
                <a:latin typeface="+mn-lt"/>
                <a:ea typeface="+mn-ea"/>
                <a:cs typeface="+mn-cs"/>
              </a:rPr>
              <a:t>Y como notamos en la diapositiva anterior, no importa nuestras intenciones, realizar alguno de estos comportamientos es hacer mal uso de los medicamentos recetados. </a:t>
            </a:r>
          </a:p>
          <a:p>
            <a:r>
              <a:rPr lang="es-PR" sz="1200" kern="1200" noProof="0" dirty="0">
                <a:solidFill>
                  <a:schemeClr val="tx1"/>
                </a:solidFill>
                <a:effectLst/>
                <a:latin typeface="+mn-lt"/>
                <a:ea typeface="+mn-ea"/>
                <a:cs typeface="+mn-cs"/>
              </a:rPr>
              <a:t> </a:t>
            </a:r>
          </a:p>
          <a:p>
            <a:r>
              <a:rPr lang="es-PR" sz="1200" i="1" u="sng" kern="1200" noProof="0" dirty="0">
                <a:solidFill>
                  <a:schemeClr val="tx1"/>
                </a:solidFill>
                <a:effectLst/>
                <a:latin typeface="+mn-lt"/>
                <a:ea typeface="+mn-ea"/>
                <a:cs typeface="+mn-cs"/>
              </a:rPr>
              <a:t>Nota al facilitador:</a:t>
            </a:r>
            <a:r>
              <a:rPr lang="es-PR" sz="1200" kern="1200" noProof="0" dirty="0">
                <a:solidFill>
                  <a:schemeClr val="tx1"/>
                </a:solidFill>
                <a:effectLst/>
                <a:latin typeface="+mn-lt"/>
                <a:ea typeface="+mn-ea"/>
                <a:cs typeface="+mn-cs"/>
              </a:rPr>
              <a:t> Si es preguntado, el Instituto Nacional de la Salud (National Institute of Health) elaboró y apoya  actualmente estas definiciones para el mal uso de los medicamentos recetados. </a:t>
            </a:r>
            <a:endParaRPr lang="es-PR" b="0" u="sng" baseline="0" noProof="0" dirty="0">
              <a:solidFill>
                <a:schemeClr val="tx1"/>
              </a:solidFill>
            </a:endParaRPr>
          </a:p>
          <a:p>
            <a:endParaRPr lang="es-PR" b="0" u="sng" baseline="0" noProof="0" dirty="0">
              <a:solidFill>
                <a:schemeClr val="tx1"/>
              </a:solidFill>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4</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noProof="0" dirty="0">
                <a:solidFill>
                  <a:schemeClr val="tx1"/>
                </a:solidFill>
                <a:effectLst/>
                <a:latin typeface="+mn-lt"/>
                <a:ea typeface="+mn-ea"/>
                <a:cs typeface="+mn-cs"/>
              </a:rPr>
              <a:t>Transición</a:t>
            </a:r>
            <a:r>
              <a:rPr lang="es-PR" sz="1200" kern="1200" noProof="0" dirty="0">
                <a:solidFill>
                  <a:schemeClr val="tx1"/>
                </a:solidFill>
                <a:effectLst/>
                <a:latin typeface="+mn-lt"/>
                <a:ea typeface="+mn-ea"/>
                <a:cs typeface="+mn-cs"/>
              </a:rPr>
              <a:t>: Ahora que entendemos los comportamientos que definen mal uso, ¿qué piensas?</a:t>
            </a:r>
          </a:p>
          <a:p>
            <a:endParaRPr lang="es-PR" sz="1200" kern="1200" noProof="0" dirty="0">
              <a:solidFill>
                <a:schemeClr val="tx1"/>
              </a:solidFill>
              <a:effectLst/>
              <a:latin typeface="+mn-lt"/>
              <a:ea typeface="+mn-ea"/>
              <a:cs typeface="+mn-cs"/>
            </a:endParaRPr>
          </a:p>
          <a:p>
            <a:pPr lvl="0"/>
            <a:r>
              <a:rPr lang="es-PR" sz="1200" kern="1200" noProof="0" dirty="0">
                <a:solidFill>
                  <a:schemeClr val="tx1"/>
                </a:solidFill>
                <a:effectLst/>
                <a:latin typeface="+mn-lt"/>
                <a:ea typeface="+mn-ea"/>
                <a:cs typeface="+mn-cs"/>
              </a:rPr>
              <a:t>1. ¿La mayoría de los jóvenes hace mal uso de los medicamentos recetados?</a:t>
            </a:r>
          </a:p>
          <a:p>
            <a:r>
              <a:rPr lang="es-PR" sz="1200" kern="1200" noProof="0" dirty="0">
                <a:solidFill>
                  <a:schemeClr val="tx1"/>
                </a:solidFill>
                <a:effectLst/>
                <a:latin typeface="+mn-lt"/>
                <a:ea typeface="+mn-ea"/>
                <a:cs typeface="+mn-cs"/>
              </a:rPr>
              <a:t>2. </a:t>
            </a:r>
            <a:r>
              <a:rPr lang="es-PR" sz="1200" i="1" u="sng" kern="1200" noProof="0" dirty="0">
                <a:solidFill>
                  <a:schemeClr val="tx1"/>
                </a:solidFill>
                <a:effectLst/>
                <a:latin typeface="+mn-lt"/>
                <a:ea typeface="+mn-ea"/>
                <a:cs typeface="+mn-cs"/>
              </a:rPr>
              <a:t>Nota al facilitador:</a:t>
            </a:r>
            <a:r>
              <a:rPr lang="es-PR" sz="1200" kern="1200" noProof="0" dirty="0">
                <a:solidFill>
                  <a:schemeClr val="tx1"/>
                </a:solidFill>
                <a:effectLst/>
                <a:latin typeface="+mn-lt"/>
                <a:ea typeface="+mn-ea"/>
                <a:cs typeface="+mn-cs"/>
              </a:rPr>
              <a:t> Invite a los participantes a contestar esta pregunta. Cuando esté listo, presione la tecla de espacio (space bar). Aparecerá la palabra ¡NO!</a:t>
            </a:r>
          </a:p>
        </p:txBody>
      </p:sp>
      <p:sp>
        <p:nvSpPr>
          <p:cNvPr id="4" name="Slide Number Placeholder 3"/>
          <p:cNvSpPr>
            <a:spLocks noGrp="1"/>
          </p:cNvSpPr>
          <p:nvPr>
            <p:ph type="sldNum" sz="quarter" idx="10"/>
          </p:nvPr>
        </p:nvSpPr>
        <p:spPr/>
        <p:txBody>
          <a:bodyPr/>
          <a:lstStyle/>
          <a:p>
            <a:fld id="{1E756215-DC87-44C1-8A99-C198165AC598}" type="slidenum">
              <a:rPr lang="en-US" smtClean="0"/>
              <a:pPr/>
              <a:t>5</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De hecho, 6 de 7 jóvenes NO hacen mal uso de los medicamentos recetados. </a:t>
            </a:r>
          </a:p>
          <a:p>
            <a:endParaRPr lang="es-PR" sz="1200" kern="1200" dirty="0">
              <a:solidFill>
                <a:schemeClr val="tx1"/>
              </a:solidFill>
              <a:effectLst/>
              <a:latin typeface="+mn-lt"/>
              <a:ea typeface="+mn-ea"/>
              <a:cs typeface="+mn-cs"/>
            </a:endParaRPr>
          </a:p>
          <a:p>
            <a:pPr lvl="0"/>
            <a:r>
              <a:rPr lang="es-PR" sz="1200" kern="1200" dirty="0">
                <a:solidFill>
                  <a:schemeClr val="tx1"/>
                </a:solidFill>
                <a:effectLst/>
                <a:latin typeface="+mn-lt"/>
                <a:ea typeface="+mn-ea"/>
                <a:cs typeface="+mn-cs"/>
              </a:rPr>
              <a:t>1. Esto quiere decir que solo 1 de 7 jóvenes, o aproximadamente el 15% han hecho mal uso de los medicamentos en el pasado año. Menos aún lo hacen regularmente. ¡Esto ciertamente no es la mayoría!</a:t>
            </a:r>
          </a:p>
          <a:p>
            <a:pPr lvl="0"/>
            <a:r>
              <a:rPr lang="es-PR" sz="1200" kern="1200" dirty="0">
                <a:solidFill>
                  <a:schemeClr val="tx1"/>
                </a:solidFill>
                <a:effectLst/>
                <a:latin typeface="+mn-lt"/>
                <a:ea typeface="+mn-ea"/>
                <a:cs typeface="+mn-cs"/>
              </a:rPr>
              <a:t>2. Nunca sientas que “no eres normal”</a:t>
            </a:r>
          </a:p>
          <a:p>
            <a:r>
              <a:rPr lang="es-PR" sz="1200" kern="1200" dirty="0">
                <a:solidFill>
                  <a:schemeClr val="tx1"/>
                </a:solidFill>
                <a:effectLst/>
                <a:latin typeface="+mn-lt"/>
                <a:ea typeface="+mn-ea"/>
                <a:cs typeface="+mn-cs"/>
              </a:rPr>
              <a:t>  </a:t>
            </a:r>
          </a:p>
          <a:p>
            <a:r>
              <a:rPr lang="es-PR" sz="1200" i="1" u="sng" kern="1200" dirty="0">
                <a:solidFill>
                  <a:schemeClr val="tx1"/>
                </a:solidFill>
                <a:effectLst/>
                <a:latin typeface="+mn-lt"/>
                <a:ea typeface="+mn-ea"/>
                <a:cs typeface="+mn-cs"/>
              </a:rPr>
              <a:t>Nota al facilitador:</a:t>
            </a:r>
            <a:r>
              <a:rPr lang="es-PR" sz="1200" kern="1200" dirty="0">
                <a:solidFill>
                  <a:schemeClr val="tx1"/>
                </a:solidFill>
                <a:effectLst/>
                <a:latin typeface="+mn-lt"/>
                <a:ea typeface="+mn-ea"/>
                <a:cs typeface="+mn-cs"/>
              </a:rPr>
              <a:t> A lo largo de encuestas nacionales importantes, existen discrepancias en los estimados de frecuencia de mal uso de medicamentos. La estadística presentada en esta diapositiva representa los resultados de una encuesta del 2014 (datos colectados en el 2013), y es un estimado conservador basado en los siguientes datos:</a:t>
            </a:r>
          </a:p>
          <a:p>
            <a:endParaRPr lang="es-PR" sz="1200" i="1"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1. National Survey on Drug Use and Health: 6.2% </a:t>
            </a:r>
            <a:endParaRPr lang="es-PR" sz="1200" i="1"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2. Monitoring the Future Study: 13.9% </a:t>
            </a:r>
            <a:endParaRPr lang="es-PR" sz="1200" i="1"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3. The Partnership Attitude Tracking Study: 16% </a:t>
            </a:r>
            <a:endParaRPr lang="es-PR" sz="1200" i="1"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El estudio de </a:t>
            </a:r>
            <a:r>
              <a:rPr lang="es-PR" sz="1200" i="1" kern="1200" dirty="0">
                <a:solidFill>
                  <a:schemeClr val="tx1"/>
                </a:solidFill>
                <a:effectLst/>
                <a:latin typeface="+mn-lt"/>
                <a:ea typeface="+mn-ea"/>
                <a:cs typeface="+mn-cs"/>
              </a:rPr>
              <a:t>Partnership Attitude </a:t>
            </a:r>
            <a:r>
              <a:rPr lang="es-PR" sz="1200" kern="1200" dirty="0">
                <a:solidFill>
                  <a:schemeClr val="tx1"/>
                </a:solidFill>
                <a:effectLst/>
                <a:latin typeface="+mn-lt"/>
                <a:ea typeface="+mn-ea"/>
                <a:cs typeface="+mn-cs"/>
              </a:rPr>
              <a:t>(2014) reporta mal uso a lo largo de la vida de los jóvenes de 24%.</a:t>
            </a:r>
          </a:p>
          <a:p>
            <a:pPr defTabSz="864931">
              <a:defRPr/>
            </a:pPr>
            <a:endParaRPr lang="es-PR" b="0" u="sng" baseline="0" dirty="0"/>
          </a:p>
          <a:p>
            <a:pPr defTabSz="864931">
              <a:defRPr/>
            </a:pPr>
            <a:endParaRPr lang="es-PR" b="0" u="sng"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6</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noProof="0" dirty="0">
                <a:solidFill>
                  <a:schemeClr val="tx1"/>
                </a:solidFill>
                <a:effectLst/>
                <a:latin typeface="+mn-lt"/>
                <a:ea typeface="+mn-ea"/>
                <a:cs typeface="+mn-cs"/>
              </a:rPr>
              <a:t>Transición:</a:t>
            </a:r>
            <a:r>
              <a:rPr lang="es-PR" sz="1200" kern="1200" noProof="0" dirty="0">
                <a:solidFill>
                  <a:schemeClr val="tx1"/>
                </a:solidFill>
                <a:effectLst/>
                <a:latin typeface="+mn-lt"/>
                <a:ea typeface="+mn-ea"/>
                <a:cs typeface="+mn-cs"/>
              </a:rPr>
              <a:t> Lo que es cierto es, que el mal uso de los medicamentos recetados es un problema nacional, que incluye muchas comunidades.</a:t>
            </a:r>
            <a:endParaRPr lang="es-PR" sz="1100" kern="1200" noProof="0" dirty="0">
              <a:solidFill>
                <a:schemeClr val="tx1"/>
              </a:solidFill>
              <a:effectLst/>
              <a:latin typeface="+mn-lt"/>
              <a:ea typeface="+mn-ea"/>
              <a:cs typeface="+mn-cs"/>
            </a:endParaRPr>
          </a:p>
          <a:p>
            <a:pPr lvl="0"/>
            <a:endParaRPr lang="es-PR" sz="1200" kern="1200" noProof="0" dirty="0">
              <a:solidFill>
                <a:schemeClr val="tx1"/>
              </a:solidFill>
              <a:effectLst/>
              <a:latin typeface="+mn-lt"/>
              <a:ea typeface="+mn-ea"/>
              <a:cs typeface="+mn-cs"/>
            </a:endParaRPr>
          </a:p>
          <a:p>
            <a:pPr lvl="0"/>
            <a:r>
              <a:rPr lang="es-PR" sz="1200" kern="1200" noProof="0" dirty="0">
                <a:solidFill>
                  <a:schemeClr val="tx1"/>
                </a:solidFill>
                <a:effectLst/>
                <a:latin typeface="+mn-lt"/>
                <a:ea typeface="+mn-ea"/>
                <a:cs typeface="+mn-cs"/>
              </a:rPr>
              <a:t>1. Las muertes por sobredosis de drogas, primordialmente medicamentos recetados, es la causa principal de muertes accidentales en los Estados Unidos. Claramente el mal uso de los medicamentos recetados puede ser dañino para la salud. Además, vender o tomar el medicamento de otra persona es un delito grave que se paga con cárcel.</a:t>
            </a:r>
            <a:endParaRPr lang="es-PR" sz="1100" kern="1200" noProof="0" dirty="0">
              <a:solidFill>
                <a:schemeClr val="tx1"/>
              </a:solidFill>
              <a:effectLst/>
              <a:latin typeface="+mn-lt"/>
              <a:ea typeface="+mn-ea"/>
              <a:cs typeface="+mn-cs"/>
            </a:endParaRPr>
          </a:p>
          <a:p>
            <a:r>
              <a:rPr lang="es-PR" sz="1200" kern="1200" noProof="0" dirty="0">
                <a:solidFill>
                  <a:schemeClr val="tx1"/>
                </a:solidFill>
                <a:effectLst/>
                <a:latin typeface="+mn-lt"/>
                <a:ea typeface="+mn-ea"/>
                <a:cs typeface="+mn-cs"/>
              </a:rPr>
              <a:t> </a:t>
            </a:r>
          </a:p>
          <a:p>
            <a:r>
              <a:rPr lang="es-PR" sz="1200" kern="1200" noProof="0" dirty="0">
                <a:solidFill>
                  <a:schemeClr val="tx1"/>
                </a:solidFill>
                <a:effectLst/>
                <a:latin typeface="+mn-lt"/>
                <a:ea typeface="+mn-ea"/>
                <a:cs typeface="+mn-cs"/>
              </a:rPr>
              <a:t>2.</a:t>
            </a:r>
            <a:r>
              <a:rPr lang="es-PR" sz="1200" kern="1200" baseline="0" noProof="0" dirty="0">
                <a:solidFill>
                  <a:schemeClr val="tx1"/>
                </a:solidFill>
                <a:effectLst/>
                <a:latin typeface="+mn-lt"/>
                <a:ea typeface="+mn-ea"/>
                <a:cs typeface="+mn-cs"/>
              </a:rPr>
              <a:t> </a:t>
            </a:r>
            <a:r>
              <a:rPr lang="es-PR" sz="1200" kern="1200" dirty="0">
                <a:solidFill>
                  <a:schemeClr val="tx1"/>
                </a:solidFill>
                <a:effectLst/>
                <a:latin typeface="+mn-lt"/>
                <a:ea typeface="+mn-ea"/>
                <a:cs typeface="+mn-cs"/>
              </a:rPr>
              <a:t>Los medicamentos recetados con mayor mal uso </a:t>
            </a:r>
            <a:r>
              <a:rPr lang="es-PR" sz="1200" kern="1200" noProof="0" dirty="0">
                <a:solidFill>
                  <a:schemeClr val="tx1"/>
                </a:solidFill>
                <a:effectLst/>
                <a:latin typeface="+mn-lt"/>
                <a:ea typeface="+mn-ea"/>
                <a:cs typeface="+mn-cs"/>
              </a:rPr>
              <a:t>son los analgésicos (ej. Vicodi, OxyCotin), sedantes (ej. Xanax, Valium) y estimulantes (ej. Adderall, Ritalin).</a:t>
            </a:r>
          </a:p>
          <a:p>
            <a:endParaRPr lang="es-PR" sz="1100" kern="1200" noProof="0" dirty="0">
              <a:solidFill>
                <a:schemeClr val="tx1"/>
              </a:solidFill>
              <a:effectLst/>
              <a:latin typeface="+mn-lt"/>
              <a:ea typeface="+mn-ea"/>
              <a:cs typeface="+mn-cs"/>
            </a:endParaRPr>
          </a:p>
          <a:p>
            <a:r>
              <a:rPr lang="es-PR" sz="1200" i="1" u="sng" kern="1200" noProof="0" dirty="0">
                <a:solidFill>
                  <a:schemeClr val="tx1"/>
                </a:solidFill>
                <a:effectLst/>
                <a:latin typeface="+mn-lt"/>
                <a:ea typeface="+mn-ea"/>
                <a:cs typeface="+mn-cs"/>
              </a:rPr>
              <a:t>Nota al facilitador:</a:t>
            </a:r>
            <a:r>
              <a:rPr lang="es-PR" sz="1200" kern="1200" noProof="0" dirty="0">
                <a:solidFill>
                  <a:schemeClr val="tx1"/>
                </a:solidFill>
                <a:effectLst/>
                <a:latin typeface="+mn-lt"/>
                <a:ea typeface="+mn-ea"/>
                <a:cs typeface="+mn-cs"/>
              </a:rPr>
              <a:t> a continuación encontrará una lista de factores que ocasionan este problema. Basado en su audiencia, puede escoger discutir estos factores, o simplemente usar la información para contestar preguntas de los participantes:</a:t>
            </a:r>
          </a:p>
          <a:p>
            <a:endParaRPr lang="es-PR" sz="1100" kern="1200" noProof="0" dirty="0">
              <a:solidFill>
                <a:schemeClr val="tx1"/>
              </a:solidFill>
              <a:effectLst/>
              <a:latin typeface="+mn-lt"/>
              <a:ea typeface="+mn-ea"/>
              <a:cs typeface="+mn-cs"/>
            </a:endParaRPr>
          </a:p>
          <a:p>
            <a:pPr marL="685800" lvl="1" indent="-228600">
              <a:buAutoNum type="arabicPeriod"/>
            </a:pPr>
            <a:r>
              <a:rPr lang="es-PR" sz="1200" u="sng" kern="1200" noProof="0" dirty="0">
                <a:solidFill>
                  <a:schemeClr val="tx1"/>
                </a:solidFill>
                <a:effectLst/>
                <a:latin typeface="+mn-lt"/>
                <a:ea typeface="+mn-ea"/>
                <a:cs typeface="+mn-cs"/>
              </a:rPr>
              <a:t>Cultura que toma muchos medicamentos: </a:t>
            </a:r>
            <a:r>
              <a:rPr lang="es-PR" sz="1200" kern="1200" noProof="0" dirty="0">
                <a:solidFill>
                  <a:schemeClr val="tx1"/>
                </a:solidFill>
                <a:effectLst/>
                <a:latin typeface="+mn-lt"/>
                <a:ea typeface="+mn-ea"/>
                <a:cs typeface="+mn-cs"/>
              </a:rPr>
              <a:t> Somos una sociedad que toma muchos medicamentos, y el uso de los medicamentos se ha convertido en algo cotidiano de nuestra cultura.</a:t>
            </a:r>
          </a:p>
          <a:p>
            <a:pPr marL="457200" lvl="1" indent="0">
              <a:buNone/>
            </a:pPr>
            <a:endParaRPr lang="es-PR" sz="1100" kern="1200" noProof="0" dirty="0">
              <a:solidFill>
                <a:schemeClr val="tx1"/>
              </a:solidFill>
              <a:effectLst/>
              <a:latin typeface="+mn-lt"/>
              <a:ea typeface="+mn-ea"/>
              <a:cs typeface="+mn-cs"/>
            </a:endParaRPr>
          </a:p>
          <a:p>
            <a:pPr lvl="1"/>
            <a:r>
              <a:rPr lang="es-PR" sz="1200" u="sng" kern="1200" noProof="0" dirty="0">
                <a:solidFill>
                  <a:schemeClr val="tx1"/>
                </a:solidFill>
                <a:effectLst/>
                <a:latin typeface="+mn-lt"/>
                <a:ea typeface="+mn-ea"/>
                <a:cs typeface="+mn-cs"/>
              </a:rPr>
              <a:t>2. Acceso Fácil:</a:t>
            </a:r>
            <a:r>
              <a:rPr lang="es-PR" sz="1200" kern="1200" noProof="0" dirty="0">
                <a:solidFill>
                  <a:schemeClr val="tx1"/>
                </a:solidFill>
                <a:effectLst/>
                <a:latin typeface="+mn-lt"/>
                <a:ea typeface="+mn-ea"/>
                <a:cs typeface="+mn-cs"/>
              </a:rPr>
              <a:t> Porque estamos haciendo uso de los medicamentos a un ritmo sin precedentes, son relativamente fáciles de conseguir sin una receta médica. De hecho, datos de la Encuesta Nacional de Uso de Drogas y Salud demuestra que la mayoría de las personas que hacen mal uso de los medicamentos recetados los obtienen de sus familiares o amigos. </a:t>
            </a:r>
          </a:p>
          <a:p>
            <a:pPr lvl="1"/>
            <a:endParaRPr lang="es-PR" sz="1100" kern="1200" noProof="0" dirty="0">
              <a:solidFill>
                <a:schemeClr val="tx1"/>
              </a:solidFill>
              <a:effectLst/>
              <a:latin typeface="+mn-lt"/>
              <a:ea typeface="+mn-ea"/>
              <a:cs typeface="+mn-cs"/>
            </a:endParaRPr>
          </a:p>
          <a:p>
            <a:pPr lvl="1"/>
            <a:r>
              <a:rPr lang="es-PR" sz="1200" u="sng" kern="1200" noProof="0" dirty="0">
                <a:solidFill>
                  <a:schemeClr val="tx1"/>
                </a:solidFill>
                <a:effectLst/>
                <a:latin typeface="+mn-lt"/>
                <a:ea typeface="+mn-ea"/>
                <a:cs typeface="+mn-cs"/>
              </a:rPr>
              <a:t>3. Percepciones Erróneas:</a:t>
            </a:r>
            <a:r>
              <a:rPr lang="es-PR" sz="1200" kern="1200" noProof="0" dirty="0">
                <a:solidFill>
                  <a:schemeClr val="tx1"/>
                </a:solidFill>
                <a:effectLst/>
                <a:latin typeface="+mn-lt"/>
                <a:ea typeface="+mn-ea"/>
                <a:cs typeface="+mn-cs"/>
              </a:rPr>
              <a:t> Hay muchas percepciones erróneas sobre la legalidad y seguridad de los medicamentos recetados. Por ejemplo, muchos de nosotros no se dan cuenta de que es ilegal (y considerado como un delito grave por los tipos de medicamentos que son mayormente usados indebidamente) proveer medicamentos recetados a otra persona sin una receta médica legitima. Desafortunadamente, muchos individuos no entienden estos peligros y no reconocen que mal uso de los medicamentos recetados puede ser tan peligroso como las drogas ilegales. </a:t>
            </a:r>
          </a:p>
          <a:p>
            <a:pPr lvl="1"/>
            <a:endParaRPr lang="es-PR" sz="1100" kern="1200" noProof="0" dirty="0">
              <a:solidFill>
                <a:schemeClr val="tx1"/>
              </a:solidFill>
              <a:effectLst/>
              <a:latin typeface="+mn-lt"/>
              <a:ea typeface="+mn-ea"/>
              <a:cs typeface="+mn-cs"/>
            </a:endParaRPr>
          </a:p>
          <a:p>
            <a:pPr lvl="1"/>
            <a:r>
              <a:rPr lang="es-PR" sz="1200" u="sng" kern="1200" noProof="0" dirty="0">
                <a:solidFill>
                  <a:schemeClr val="tx1"/>
                </a:solidFill>
                <a:effectLst/>
                <a:latin typeface="+mn-lt"/>
                <a:ea typeface="+mn-ea"/>
                <a:cs typeface="+mn-cs"/>
              </a:rPr>
              <a:t>4. Prácticas de Recetar:</a:t>
            </a:r>
            <a:r>
              <a:rPr lang="es-PR" sz="1200" kern="1200" noProof="0" dirty="0">
                <a:solidFill>
                  <a:schemeClr val="tx1"/>
                </a:solidFill>
                <a:effectLst/>
                <a:latin typeface="+mn-lt"/>
                <a:ea typeface="+mn-ea"/>
                <a:cs typeface="+mn-cs"/>
              </a:rPr>
              <a:t> El número de recetas escritas por los doctores ha ido en aumento, especialmente al recetar opioides. En el 2012, el </a:t>
            </a:r>
            <a:r>
              <a:rPr lang="es-PR" sz="1200" i="1" kern="1200" noProof="0" dirty="0">
                <a:solidFill>
                  <a:schemeClr val="tx1"/>
                </a:solidFill>
                <a:effectLst/>
                <a:latin typeface="+mn-lt"/>
                <a:ea typeface="+mn-ea"/>
                <a:cs typeface="+mn-cs"/>
              </a:rPr>
              <a:t>Center for Disease Control and Prevention</a:t>
            </a:r>
            <a:r>
              <a:rPr lang="es-PR" sz="1200" kern="1200" noProof="0" dirty="0">
                <a:solidFill>
                  <a:schemeClr val="tx1"/>
                </a:solidFill>
                <a:effectLst/>
                <a:latin typeface="+mn-lt"/>
                <a:ea typeface="+mn-ea"/>
                <a:cs typeface="+mn-cs"/>
              </a:rPr>
              <a:t> (CDC)  reportó que los fisiatras escribieron más de 250 millones de recetas para medicamentos opioides (CDC, 2014).</a:t>
            </a:r>
          </a:p>
          <a:p>
            <a:pPr lvl="1"/>
            <a:endParaRPr lang="es-PR" sz="1100" kern="1200" noProof="0" dirty="0">
              <a:solidFill>
                <a:schemeClr val="tx1"/>
              </a:solidFill>
              <a:effectLst/>
              <a:latin typeface="+mn-lt"/>
              <a:ea typeface="+mn-ea"/>
              <a:cs typeface="+mn-cs"/>
            </a:endParaRPr>
          </a:p>
          <a:p>
            <a:pPr lvl="1"/>
            <a:r>
              <a:rPr lang="es-PR" sz="1200" u="sng" kern="1200" noProof="0" dirty="0">
                <a:solidFill>
                  <a:schemeClr val="tx1"/>
                </a:solidFill>
                <a:effectLst/>
                <a:latin typeface="+mn-lt"/>
                <a:ea typeface="+mn-ea"/>
                <a:cs typeface="+mn-cs"/>
              </a:rPr>
              <a:t>5. Medios:</a:t>
            </a:r>
            <a:r>
              <a:rPr lang="es-PR" sz="1200" kern="1200" noProof="0" dirty="0">
                <a:solidFill>
                  <a:schemeClr val="tx1"/>
                </a:solidFill>
                <a:effectLst/>
                <a:latin typeface="+mn-lt"/>
                <a:ea typeface="+mn-ea"/>
                <a:cs typeface="+mn-cs"/>
              </a:rPr>
              <a:t> Somos uno de los únicos dos países (el otro es Nueva Zelanda) que permite publicidad directa al consumidor sobre medicamentos recetados. Estos anuncios impulsan nuestra creencia de que los medicamentos ofrecen soluciones rápidas a nuestros problemas diarios. </a:t>
            </a:r>
          </a:p>
          <a:p>
            <a:pPr lvl="1"/>
            <a:endParaRPr lang="es-PR" sz="1100" kern="1200" noProof="0" dirty="0">
              <a:solidFill>
                <a:schemeClr val="tx1"/>
              </a:solidFill>
              <a:effectLst/>
              <a:latin typeface="+mn-lt"/>
              <a:ea typeface="+mn-ea"/>
              <a:cs typeface="+mn-cs"/>
            </a:endParaRPr>
          </a:p>
          <a:p>
            <a:pPr lvl="1"/>
            <a:r>
              <a:rPr lang="es-PR" sz="1200" u="sng" kern="1200" noProof="0" dirty="0">
                <a:solidFill>
                  <a:schemeClr val="tx1"/>
                </a:solidFill>
                <a:effectLst/>
                <a:latin typeface="+mn-lt"/>
                <a:ea typeface="+mn-ea"/>
                <a:cs typeface="+mn-cs"/>
              </a:rPr>
              <a:t>6. Mezclar Medicamentos: </a:t>
            </a:r>
            <a:r>
              <a:rPr lang="es-PR" sz="1200" kern="1200" noProof="0" dirty="0">
                <a:solidFill>
                  <a:schemeClr val="tx1"/>
                </a:solidFill>
                <a:effectLst/>
                <a:latin typeface="+mn-lt"/>
                <a:ea typeface="+mn-ea"/>
                <a:cs typeface="+mn-cs"/>
              </a:rPr>
              <a:t>También existen percepciones erróneas sobre los peligros de mezclar medicamentos recetados con el alcohol. Muchas sobredosis resultan de mezclar medicamentos recetados con alcohol u otras drogas.  </a:t>
            </a:r>
          </a:p>
          <a:p>
            <a:pPr lvl="1"/>
            <a:endParaRPr lang="es-PR" sz="1100" kern="1200" noProof="0" dirty="0">
              <a:solidFill>
                <a:schemeClr val="tx1"/>
              </a:solidFill>
              <a:effectLst/>
              <a:latin typeface="+mn-lt"/>
              <a:ea typeface="+mn-ea"/>
              <a:cs typeface="+mn-cs"/>
            </a:endParaRPr>
          </a:p>
          <a:p>
            <a:pPr lvl="1"/>
            <a:r>
              <a:rPr lang="es-PR" sz="1200" u="sng" kern="1200" noProof="0" dirty="0">
                <a:solidFill>
                  <a:schemeClr val="tx1"/>
                </a:solidFill>
                <a:effectLst/>
                <a:latin typeface="+mn-lt"/>
                <a:ea typeface="+mn-ea"/>
                <a:cs typeface="+mn-cs"/>
              </a:rPr>
              <a:t>7. Presiones que enfrentan los jóvenes: </a:t>
            </a:r>
            <a:r>
              <a:rPr lang="es-PR" sz="1200" kern="1200" noProof="0" dirty="0">
                <a:solidFill>
                  <a:schemeClr val="tx1"/>
                </a:solidFill>
                <a:effectLst/>
                <a:latin typeface="+mn-lt"/>
                <a:ea typeface="+mn-ea"/>
                <a:cs typeface="+mn-cs"/>
              </a:rPr>
              <a:t>Como los adultos, muchos jóvenes hacen mal uso de los medicamentos recetados para hacer frente a varias presiones que experimentan. Las presiones incluyen manejar el estrés diario y la ansiedad, o a lo mejor presión en altos niveles como por ejemplo en actividades académicas o deportistas.</a:t>
            </a:r>
          </a:p>
          <a:p>
            <a:pPr lvl="1"/>
            <a:endParaRPr lang="es-PR" sz="1100" kern="1200" noProof="0" dirty="0">
              <a:solidFill>
                <a:schemeClr val="tx1"/>
              </a:solidFill>
              <a:effectLst/>
              <a:latin typeface="+mn-lt"/>
              <a:ea typeface="+mn-ea"/>
              <a:cs typeface="+mn-cs"/>
            </a:endParaRPr>
          </a:p>
          <a:p>
            <a:pPr lvl="1"/>
            <a:r>
              <a:rPr lang="es-PR" sz="1200" u="sng" kern="1200" noProof="0" dirty="0">
                <a:solidFill>
                  <a:schemeClr val="tx1"/>
                </a:solidFill>
                <a:effectLst/>
                <a:latin typeface="+mn-lt"/>
                <a:ea typeface="+mn-ea"/>
                <a:cs typeface="+mn-cs"/>
              </a:rPr>
              <a:t>8. Problemas de Salud:</a:t>
            </a:r>
            <a:r>
              <a:rPr lang="es-PR" sz="1200" kern="1200" noProof="0" dirty="0">
                <a:solidFill>
                  <a:schemeClr val="tx1"/>
                </a:solidFill>
                <a:effectLst/>
                <a:latin typeface="+mn-lt"/>
                <a:ea typeface="+mn-ea"/>
                <a:cs typeface="+mn-cs"/>
              </a:rPr>
              <a:t> En algunas situaciones, los profesionales de la salud no educan a sus pacientes sobre el uso seguro de los medicamentos que le recetaron luego de una operación o tratamiento de una condición médica. Esta falta de educación puede causar el uso indebido de los medicamentos.</a:t>
            </a:r>
            <a:r>
              <a:rPr lang="es-PR" sz="1200" kern="1200" baseline="0" noProof="0" dirty="0">
                <a:solidFill>
                  <a:schemeClr val="tx1"/>
                </a:solidFill>
                <a:effectLst/>
                <a:latin typeface="+mn-lt"/>
                <a:ea typeface="+mn-ea"/>
                <a:cs typeface="+mn-cs"/>
              </a:rPr>
              <a:t> </a:t>
            </a:r>
            <a:endParaRPr lang="es-PR" sz="1100" kern="1200" noProof="0" dirty="0">
              <a:solidFill>
                <a:schemeClr val="tx1"/>
              </a:solidFill>
              <a:effectLst/>
              <a:latin typeface="+mn-lt"/>
              <a:ea typeface="+mn-ea"/>
              <a:cs typeface="+mn-cs"/>
            </a:endParaRPr>
          </a:p>
          <a:p>
            <a:pPr marL="685800" lvl="1" indent="-228600" defTabSz="864931">
              <a:buAutoNum type="arabicPeriod"/>
              <a:defRPr/>
            </a:pPr>
            <a:endParaRPr lang="es-PR" b="0" u="sng" baseline="0" noProof="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7</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b="0" u="sng" baseline="0" dirty="0"/>
              <a:t>Transición:</a:t>
            </a:r>
            <a:r>
              <a:rPr lang="es-PR" b="0" u="none" baseline="0" dirty="0"/>
              <a:t> ¡La buena noticia es que puedes hacer la diferencia!</a:t>
            </a:r>
            <a:endParaRPr lang="es-PR" b="0" u="sng" baseline="0" dirty="0"/>
          </a:p>
          <a:p>
            <a:pPr defTabSz="864931">
              <a:defRPr/>
            </a:pPr>
            <a:endParaRPr lang="es-PR" b="0" baseline="0" dirty="0"/>
          </a:p>
          <a:p>
            <a:r>
              <a:rPr lang="es-PR" sz="1200" i="1" u="sng" kern="1200" dirty="0">
                <a:solidFill>
                  <a:schemeClr val="tx1"/>
                </a:solidFill>
                <a:effectLst/>
                <a:latin typeface="+mn-lt"/>
                <a:ea typeface="+mn-ea"/>
                <a:cs typeface="+mn-cs"/>
              </a:rPr>
              <a:t>Nota del facilitador:</a:t>
            </a:r>
            <a:r>
              <a:rPr lang="es-PR" sz="1200" kern="1200" dirty="0">
                <a:solidFill>
                  <a:schemeClr val="tx1"/>
                </a:solidFill>
                <a:effectLst/>
                <a:latin typeface="+mn-lt"/>
                <a:ea typeface="+mn-ea"/>
                <a:cs typeface="+mn-cs"/>
              </a:rPr>
              <a:t> Considere permitirle a los participantes desarrollar (brainstorm) y compartir ideas sobre cómo pueden hacer la diferencia. Puede resumir las ideas en una pizarra, si la tiene disponible. </a:t>
            </a:r>
          </a:p>
          <a:p>
            <a:pPr defTabSz="864931">
              <a:defRPr/>
            </a:pPr>
            <a:endParaRPr lang="es-PR" b="0" baseline="0" dirty="0"/>
          </a:p>
          <a:p>
            <a:pPr marL="0" indent="0">
              <a:buFont typeface="+mj-lt"/>
              <a:buNone/>
            </a:pPr>
            <a:endParaRPr lang="es-PR"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8</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R" b="0" u="sng" baseline="0" noProof="0" dirty="0">
                <a:solidFill>
                  <a:schemeClr val="tx1"/>
                </a:solidFill>
              </a:rPr>
              <a:t>Transición:</a:t>
            </a:r>
            <a:r>
              <a:rPr lang="es-PR" b="0" u="none" baseline="0" noProof="0" dirty="0">
                <a:solidFill>
                  <a:schemeClr val="tx1"/>
                </a:solidFill>
              </a:rPr>
              <a:t> ¿Cómo puedes hacer la diferencia?</a:t>
            </a:r>
          </a:p>
          <a:p>
            <a:pPr marL="0" marR="0" indent="0" algn="l" defTabSz="914400" rtl="0" eaLnBrk="1" fontAlgn="auto" latinLnBrk="0" hangingPunct="1">
              <a:lnSpc>
                <a:spcPct val="100000"/>
              </a:lnSpc>
              <a:spcBef>
                <a:spcPts val="0"/>
              </a:spcBef>
              <a:spcAft>
                <a:spcPts val="0"/>
              </a:spcAft>
              <a:buClrTx/>
              <a:buSzTx/>
              <a:buFontTx/>
              <a:buNone/>
              <a:tabLst/>
              <a:defRPr/>
            </a:pPr>
            <a:endParaRPr lang="es-PR" b="0" u="none" baseline="0" noProof="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s-PR" b="0" u="none" baseline="0" noProof="0" dirty="0">
                <a:solidFill>
                  <a:schemeClr val="tx1"/>
                </a:solidFill>
              </a:rPr>
              <a:t>Puedes hacer la diferencia incorporándote en 3 prácticas seguras de medicamentos en tu vida cotidiana:, Usarlos tú solamente, Seguir las instrucciones y ser un buen ejemplo.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s-PR" b="0" u="none" baseline="0" noProof="0" dirty="0">
                <a:solidFill>
                  <a:schemeClr val="tx1"/>
                </a:solidFill>
              </a:rPr>
              <a:t>Discutamos estas prácticas con más detalle. Comenzaremos con “Usarlos tú solamente” </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s-PR" baseline="0" noProof="0" dirty="0"/>
          </a:p>
          <a:p>
            <a:endParaRPr lang="es-PR" baseline="0" noProof="0" dirty="0"/>
          </a:p>
          <a:p>
            <a:pPr marL="228564" indent="-228564">
              <a:buFont typeface="+mj-lt"/>
              <a:buAutoNum type="arabicPeriod"/>
            </a:pPr>
            <a:endParaRPr lang="es-PR" baseline="0" noProof="0" dirty="0"/>
          </a:p>
          <a:p>
            <a:pPr marL="228564" indent="-228564">
              <a:buFont typeface="+mj-lt"/>
              <a:buAutoNum type="arabicPeriod"/>
            </a:pPr>
            <a:endParaRPr lang="es-PR" baseline="0" noProof="0" dirty="0"/>
          </a:p>
          <a:p>
            <a:pPr marL="228564" indent="-228564">
              <a:buFont typeface="+mj-lt"/>
              <a:buAutoNum type="arabicPeriod"/>
            </a:pPr>
            <a:endParaRPr lang="es-PR" baseline="0" noProof="0" dirty="0"/>
          </a:p>
          <a:p>
            <a:pPr marL="228564" indent="-228564">
              <a:buFont typeface="+mj-lt"/>
              <a:buAutoNum type="arabicPeriod"/>
            </a:pPr>
            <a:endParaRPr lang="es-PR" baseline="0" noProof="0" dirty="0"/>
          </a:p>
          <a:p>
            <a:endParaRPr lang="es-PR" baseline="0" noProof="0" dirty="0"/>
          </a:p>
          <a:p>
            <a:pPr marL="228564" indent="-228564">
              <a:buFont typeface="+mj-lt"/>
              <a:buAutoNum type="arabicPeriod"/>
            </a:pPr>
            <a:endParaRPr lang="es-PR" noProof="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9</a:t>
            </a:fld>
            <a:endParaRPr lang="en-US" dirty="0"/>
          </a:p>
        </p:txBody>
      </p:sp>
    </p:spTree>
    <p:extLst>
      <p:ext uri="{BB962C8B-B14F-4D97-AF65-F5344CB8AC3E}">
        <p14:creationId xmlns:p14="http://schemas.microsoft.com/office/powerpoint/2010/main" val="2132577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PPT_BGs10.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9355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10"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
        <p:nvSpPr>
          <p:cNvPr id="3" name="Content Placeholder 2"/>
          <p:cNvSpPr>
            <a:spLocks noGrp="1"/>
          </p:cNvSpPr>
          <p:nvPr>
            <p:ph idx="1"/>
          </p:nvPr>
        </p:nvSpPr>
        <p:spPr>
          <a:xfrm>
            <a:off x="457200" y="1600201"/>
            <a:ext cx="8229600" cy="419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797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11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11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val="135960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0374" y="2174875"/>
            <a:ext cx="4037014" cy="3768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200" y="2174875"/>
            <a:ext cx="4038600" cy="3768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11" name="Slide Number Placeholder 5"/>
          <p:cNvSpPr>
            <a:spLocks noGrp="1"/>
          </p:cNvSpPr>
          <p:nvPr>
            <p:ph type="sldNum" sz="quarter" idx="10"/>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val="248568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val="3371359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val="357048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81400" y="273051"/>
            <a:ext cx="5105400" cy="5594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937" y="1435101"/>
            <a:ext cx="3004576" cy="448367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val="3345480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482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149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Footer.png"/>
          <p:cNvPicPr>
            <a:picLocks noChangeAspect="1"/>
          </p:cNvPicPr>
          <p:nvPr userDrawn="1"/>
        </p:nvPicPr>
        <p:blipFill>
          <a:blip r:embed="rId2"/>
          <a:stretch>
            <a:fillRect/>
          </a:stretch>
        </p:blipFill>
        <p:spPr>
          <a:xfrm rot="5400000">
            <a:off x="4184655" y="1911345"/>
            <a:ext cx="774701" cy="9144012"/>
          </a:xfrm>
          <a:prstGeom prst="rect">
            <a:avLst/>
          </a:prstGeom>
        </p:spPr>
      </p:pic>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fld id="{BCC0D97C-CD89-48ED-9F5E-C6CF0112A9FA}" type="slidenum">
              <a:rPr lang="en-US" smtClean="0"/>
              <a:pPr/>
              <a:t>‹#›</a:t>
            </a:fld>
            <a:endParaRPr lang="en-US" dirty="0"/>
          </a:p>
        </p:txBody>
      </p:sp>
    </p:spTree>
    <p:extLst>
      <p:ext uri="{BB962C8B-B14F-4D97-AF65-F5344CB8AC3E}">
        <p14:creationId xmlns:p14="http://schemas.microsoft.com/office/powerpoint/2010/main" val="231291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PPT_BGs12.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AD6C3-A4AF-453F-A6E0-CF7046C83B38}" type="datetimeFigureOut">
              <a:rPr lang="en-US" smtClean="0"/>
              <a:pPr/>
              <a:t>12/16/2016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9766D350-FDCB-4C7E-A12B-F8DE8477C6E5}" type="slidenum">
              <a:rPr lang="en-US" smtClean="0"/>
              <a:pPr/>
              <a:t>‹#›</a:t>
            </a:fld>
            <a:endParaRPr lang="en-US" dirty="0"/>
          </a:p>
        </p:txBody>
      </p:sp>
    </p:spTree>
    <p:extLst>
      <p:ext uri="{BB962C8B-B14F-4D97-AF65-F5344CB8AC3E}">
        <p14:creationId xmlns:p14="http://schemas.microsoft.com/office/powerpoint/2010/main" val="579243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0"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pdf"/><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df"/></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df"/><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d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d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df"/></Relationships>
</file>

<file path=ppt/slides/_rels/slide17.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jpeg"/><Relationship Id="rId3" Type="http://schemas.openxmlformats.org/officeDocument/2006/relationships/image" Target="../media/image7.pdf"/><Relationship Id="rId7" Type="http://schemas.openxmlformats.org/officeDocument/2006/relationships/image" Target="../media/image11.pdf"/><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9.pdf"/><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df"/></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df"/><Relationship Id="rId7" Type="http://schemas.openxmlformats.org/officeDocument/2006/relationships/image" Target="../media/image11.pd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df"/><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3.pdf"/></Relationships>
</file>

<file path=ppt/slides/_rels/slide5.xml.rels><?xml version="1.0" encoding="UTF-8" standalone="yes"?>
<Relationships xmlns="http://schemas.openxmlformats.org/package/2006/relationships"><Relationship Id="rId3" Type="http://schemas.openxmlformats.org/officeDocument/2006/relationships/image" Target="../media/image4.pdf"/><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df"/><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2.pdf"/><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6.pd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28.pd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30.pd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TextBox 2"/>
          <p:cNvSpPr txBox="1"/>
          <p:nvPr/>
        </p:nvSpPr>
        <p:spPr>
          <a:xfrm>
            <a:off x="3581400" y="5257800"/>
            <a:ext cx="5410200" cy="461665"/>
          </a:xfrm>
          <a:prstGeom prst="rect">
            <a:avLst/>
          </a:prstGeom>
          <a:noFill/>
          <a:effectLst>
            <a:outerShdw blurRad="50800" dist="38100" dir="2700000">
              <a:srgbClr val="000000">
                <a:alpha val="43000"/>
              </a:srgbClr>
            </a:outerShdw>
          </a:effectLst>
        </p:spPr>
        <p:txBody>
          <a:bodyPr wrap="square" rtlCol="0">
            <a:spAutoFit/>
          </a:bodyPr>
          <a:lstStyle/>
          <a:p>
            <a:pPr algn="r"/>
            <a:r>
              <a:rPr lang="en-US" sz="2400" dirty="0">
                <a:solidFill>
                  <a:schemeClr val="bg1"/>
                </a:solidFill>
                <a:effectLst>
                  <a:outerShdw blurRad="50800" dist="38100" dir="2700000">
                    <a:srgbClr val="000000">
                      <a:alpha val="43000"/>
                    </a:srgbClr>
                  </a:outerShdw>
                </a:effectLst>
                <a:latin typeface="Arial"/>
                <a:cs typeface="Arial"/>
              </a:rPr>
              <a:t>Nombre del presentador/</a:t>
            </a:r>
            <a:r>
              <a:rPr lang="es-PR" sz="2400" dirty="0">
                <a:solidFill>
                  <a:schemeClr val="bg1"/>
                </a:solidFill>
                <a:effectLst>
                  <a:outerShdw blurRad="50800" dist="38100" dir="2700000">
                    <a:srgbClr val="000000">
                      <a:alpha val="43000"/>
                    </a:srgbClr>
                  </a:outerShdw>
                </a:effectLst>
                <a:latin typeface="Arial"/>
                <a:cs typeface="Arial"/>
              </a:rPr>
              <a:t>Organización</a:t>
            </a:r>
          </a:p>
        </p:txBody>
      </p:sp>
    </p:spTree>
    <p:extLst>
      <p:ext uri="{BB962C8B-B14F-4D97-AF65-F5344CB8AC3E}">
        <p14:creationId xmlns:p14="http://schemas.microsoft.com/office/powerpoint/2010/main" val="247323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98500" y="2895600"/>
            <a:ext cx="8445500" cy="3429000"/>
          </a:xfrm>
          <a:prstGeom prst="rect">
            <a:avLst/>
          </a:prstGeom>
        </p:spPr>
      </p:pic>
      <p:sp>
        <p:nvSpPr>
          <p:cNvPr id="7" name="Oval 6"/>
          <p:cNvSpPr/>
          <p:nvPr/>
        </p:nvSpPr>
        <p:spPr>
          <a:xfrm>
            <a:off x="457201" y="2667000"/>
            <a:ext cx="3048000" cy="3048000"/>
          </a:xfrm>
          <a:prstGeom prst="ellipse">
            <a:avLst/>
          </a:prstGeom>
          <a:solidFill>
            <a:srgbClr val="A2D183"/>
          </a:solidFill>
          <a:ln w="107950" cap="flat" cmpd="sng" algn="ctr">
            <a:solidFill>
              <a:srgbClr val="36647E"/>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GenRxIcons-01.png"/>
          <p:cNvPicPr>
            <a:picLocks noChangeAspect="1"/>
          </p:cNvPicPr>
          <p:nvPr/>
        </p:nvPicPr>
        <p:blipFill>
          <a:blip r:embed="rId5" cstate="print"/>
          <a:stretch>
            <a:fillRect/>
          </a:stretch>
        </p:blipFill>
        <p:spPr>
          <a:xfrm rot="276743" flipH="1">
            <a:off x="825688" y="3541315"/>
            <a:ext cx="2861870" cy="1699235"/>
          </a:xfrm>
          <a:prstGeom prst="rect">
            <a:avLst/>
          </a:prstGeom>
        </p:spPr>
      </p:pic>
      <p:sp>
        <p:nvSpPr>
          <p:cNvPr id="9" name="Oval 8"/>
          <p:cNvSpPr/>
          <p:nvPr/>
        </p:nvSpPr>
        <p:spPr>
          <a:xfrm>
            <a:off x="5486400" y="2667000"/>
            <a:ext cx="3048000" cy="3048000"/>
          </a:xfrm>
          <a:prstGeom prst="ellipse">
            <a:avLst/>
          </a:prstGeom>
          <a:solidFill>
            <a:srgbClr val="FAAF5C"/>
          </a:solidFill>
          <a:ln w="107950" cap="flat" cmpd="sng" algn="ctr">
            <a:solidFill>
              <a:srgbClr val="36647E"/>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p>
        </p:txBody>
      </p:sp>
      <p:pic>
        <p:nvPicPr>
          <p:cNvPr id="10" name="Picture 9" descr="GenRxIcons-02.png"/>
          <p:cNvPicPr>
            <a:picLocks noChangeAspect="1"/>
          </p:cNvPicPr>
          <p:nvPr/>
        </p:nvPicPr>
        <p:blipFill>
          <a:blip r:embed="rId6" cstate="print"/>
          <a:stretch>
            <a:fillRect/>
          </a:stretch>
        </p:blipFill>
        <p:spPr>
          <a:xfrm>
            <a:off x="5791200" y="3505200"/>
            <a:ext cx="2539120" cy="1708616"/>
          </a:xfrm>
          <a:prstGeom prst="rect">
            <a:avLst/>
          </a:prstGeom>
        </p:spPr>
      </p:pic>
      <p:sp>
        <p:nvSpPr>
          <p:cNvPr id="8" name="Oval 7"/>
          <p:cNvSpPr/>
          <p:nvPr/>
        </p:nvSpPr>
        <p:spPr>
          <a:xfrm>
            <a:off x="3048000" y="2667000"/>
            <a:ext cx="3048000" cy="3048000"/>
          </a:xfrm>
          <a:prstGeom prst="ellipse">
            <a:avLst/>
          </a:prstGeom>
          <a:solidFill>
            <a:srgbClr val="48BAC8"/>
          </a:solidFill>
          <a:ln w="107950" cap="flat" cmpd="sng" algn="ctr">
            <a:solidFill>
              <a:srgbClr val="36647E"/>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685800" y="914400"/>
            <a:ext cx="6629400" cy="1143000"/>
          </a:xfrm>
        </p:spPr>
        <p:txBody>
          <a:bodyPr>
            <a:noAutofit/>
          </a:bodyPr>
          <a:lstStyle/>
          <a:p>
            <a:pPr algn="l"/>
            <a:r>
              <a:rPr lang="en-US" sz="4800" b="1" dirty="0">
                <a:solidFill>
                  <a:srgbClr val="36647E"/>
                </a:solidFill>
                <a:latin typeface="Arial"/>
                <a:cs typeface="Arial"/>
              </a:rPr>
              <a:t>Algunos artículos no se deben compartir…</a:t>
            </a: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10</a:t>
            </a:fld>
            <a:endParaRPr lang="en-US" dirty="0"/>
          </a:p>
        </p:txBody>
      </p:sp>
      <p:pic>
        <p:nvPicPr>
          <p:cNvPr id="4" name="Picture 3"/>
          <p:cNvPicPr>
            <a:picLocks noChangeAspect="1"/>
          </p:cNvPicPr>
          <p:nvPr/>
        </p:nvPicPr>
        <p:blipFill>
          <a:blip r:embed="rId7" cstate="print"/>
          <a:stretch>
            <a:fillRect/>
          </a:stretch>
        </p:blipFill>
        <p:spPr>
          <a:xfrm>
            <a:off x="3810000" y="3200400"/>
            <a:ext cx="1457644" cy="1981200"/>
          </a:xfrm>
          <a:prstGeom prst="rect">
            <a:avLst/>
          </a:prstGeom>
        </p:spPr>
      </p:pic>
      <p:pic>
        <p:nvPicPr>
          <p:cNvPr id="14" name="Picture 13" descr="Footer.png"/>
          <p:cNvPicPr>
            <a:picLocks noChangeAspect="1"/>
          </p:cNvPicPr>
          <p:nvPr/>
        </p:nvPicPr>
        <p:blipFill>
          <a:blip r:embed="rId8"/>
          <a:stretch>
            <a:fillRect/>
          </a:stretch>
        </p:blipFill>
        <p:spPr>
          <a:xfrm rot="5400000">
            <a:off x="4184643" y="1898644"/>
            <a:ext cx="774701" cy="9144012"/>
          </a:xfrm>
          <a:prstGeom prst="rect">
            <a:avLst/>
          </a:prstGeom>
        </p:spPr>
      </p:pic>
      <p:sp>
        <p:nvSpPr>
          <p:cNvPr id="15"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2980140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11</a:t>
            </a:fld>
            <a:endParaRPr lang="en-US" dirty="0"/>
          </a:p>
        </p:txBody>
      </p:sp>
      <p:pic>
        <p:nvPicPr>
          <p:cNvPr id="7" name="Picture 6" descr="Footer.png"/>
          <p:cNvPicPr>
            <a:picLocks noChangeAspect="1"/>
          </p:cNvPicPr>
          <p:nvPr/>
        </p:nvPicPr>
        <p:blipFill>
          <a:blip r:embed="rId3"/>
          <a:stretch>
            <a:fillRect/>
          </a:stretch>
        </p:blipFill>
        <p:spPr>
          <a:xfrm rot="5400000">
            <a:off x="4184643" y="1898644"/>
            <a:ext cx="774701" cy="9144012"/>
          </a:xfrm>
          <a:prstGeom prst="rect">
            <a:avLst/>
          </a:prstGeom>
        </p:spPr>
      </p:pic>
      <p:sp>
        <p:nvSpPr>
          <p:cNvPr id="8"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rot="5400000">
            <a:off x="2860967" y="-644235"/>
            <a:ext cx="3422071" cy="9144000"/>
          </a:xfrm>
          <a:prstGeom prst="rect">
            <a:avLst/>
          </a:prstGeom>
        </p:spPr>
      </p:pic>
      <p:sp>
        <p:nvSpPr>
          <p:cNvPr id="15" name="Title 2"/>
          <p:cNvSpPr>
            <a:spLocks noGrp="1"/>
          </p:cNvSpPr>
          <p:nvPr>
            <p:ph type="title"/>
          </p:nvPr>
        </p:nvSpPr>
        <p:spPr>
          <a:xfrm>
            <a:off x="2438400" y="1066800"/>
            <a:ext cx="8077200" cy="1143000"/>
          </a:xfrm>
        </p:spPr>
        <p:txBody>
          <a:bodyPr>
            <a:noAutofit/>
          </a:bodyPr>
          <a:lstStyle/>
          <a:p>
            <a:pPr algn="l"/>
            <a:r>
              <a:rPr lang="en-US" sz="4200" b="1" dirty="0">
                <a:solidFill>
                  <a:srgbClr val="36647E"/>
                </a:solidFill>
                <a:latin typeface="Arial"/>
                <a:cs typeface="Arial"/>
              </a:rPr>
              <a:t>Usa los Medicamentos</a:t>
            </a:r>
            <a:br>
              <a:rPr lang="en-US" sz="4200" b="1" dirty="0">
                <a:solidFill>
                  <a:srgbClr val="36647E"/>
                </a:solidFill>
                <a:latin typeface="Arial"/>
                <a:cs typeface="Arial"/>
              </a:rPr>
            </a:br>
            <a:r>
              <a:rPr lang="en-US" sz="4200" b="1" dirty="0">
                <a:solidFill>
                  <a:srgbClr val="36647E"/>
                </a:solidFill>
                <a:latin typeface="Arial"/>
                <a:cs typeface="Arial"/>
              </a:rPr>
              <a:t> de Forma Segura</a:t>
            </a:r>
          </a:p>
        </p:txBody>
      </p:sp>
      <p:pic>
        <p:nvPicPr>
          <p:cNvPr id="16" name="Picture 15"/>
          <p:cNvPicPr>
            <a:picLocks noChangeAspect="1"/>
          </p:cNvPicPr>
          <p:nvPr/>
        </p:nvPicPr>
        <p:blipFill>
          <a:blip r:embed="rId6" cstate="print"/>
          <a:srcRect l="23656"/>
          <a:stretch>
            <a:fillRect/>
          </a:stretch>
        </p:blipFill>
        <p:spPr>
          <a:xfrm>
            <a:off x="0" y="1066800"/>
            <a:ext cx="2913554" cy="4515616"/>
          </a:xfrm>
          <a:prstGeom prst="rect">
            <a:avLst/>
          </a:prstGeom>
        </p:spPr>
      </p:pic>
      <p:sp>
        <p:nvSpPr>
          <p:cNvPr id="17" name="Content Placeholder 6"/>
          <p:cNvSpPr txBox="1">
            <a:spLocks/>
          </p:cNvSpPr>
          <p:nvPr/>
        </p:nvSpPr>
        <p:spPr>
          <a:xfrm>
            <a:off x="3048000" y="2743200"/>
            <a:ext cx="6096000" cy="2590800"/>
          </a:xfrm>
          <a:prstGeom prst="rect">
            <a:avLst/>
          </a:prstGeom>
        </p:spPr>
        <p:txBody>
          <a:bodyPr vert="horz" lIns="91440" tIns="45720" rIns="91440" bIns="45720" rtlCol="0">
            <a:noAutofit/>
          </a:bodyPr>
          <a:lstStyle/>
          <a:p>
            <a:pPr marL="514350" lvl="0" indent="-514350">
              <a:spcBef>
                <a:spcPct val="20000"/>
              </a:spcBef>
              <a:buFont typeface="+mj-lt"/>
              <a:buAutoNum type="arabicPeriod"/>
              <a:defRPr/>
            </a:pPr>
            <a:r>
              <a:rPr lang="es-PR" sz="3600" dirty="0">
                <a:solidFill>
                  <a:srgbClr val="7F7F7F"/>
                </a:solidFill>
                <a:latin typeface="Arial"/>
                <a:cs typeface="Arial"/>
              </a:rPr>
              <a:t>Usarlos tú solamente </a:t>
            </a:r>
          </a:p>
          <a:p>
            <a:pPr marL="514350" lvl="0" indent="-514350">
              <a:spcBef>
                <a:spcPct val="20000"/>
              </a:spcBef>
              <a:buFont typeface="+mj-lt"/>
              <a:buAutoNum type="arabicPeriod"/>
              <a:defRPr/>
            </a:pPr>
            <a:r>
              <a:rPr lang="es-PR" sz="3600" b="1" dirty="0">
                <a:solidFill>
                  <a:srgbClr val="36647E"/>
                </a:solidFill>
                <a:latin typeface="Arial"/>
                <a:cs typeface="Arial"/>
              </a:rPr>
              <a:t>Seguir las instrucciones</a:t>
            </a:r>
          </a:p>
          <a:p>
            <a:pPr marL="514350" lvl="0" indent="-514350">
              <a:spcBef>
                <a:spcPct val="20000"/>
              </a:spcBef>
              <a:buFont typeface="+mj-lt"/>
              <a:buAutoNum type="arabicPeriod"/>
              <a:defRPr/>
            </a:pPr>
            <a:r>
              <a:rPr lang="es-PR" sz="3600" dirty="0">
                <a:solidFill>
                  <a:srgbClr val="7F7F7F"/>
                </a:solidFill>
                <a:latin typeface="Arial"/>
                <a:cs typeface="Arial"/>
              </a:rPr>
              <a:t>Ser un buen ejemplo </a:t>
            </a:r>
          </a:p>
        </p:txBody>
      </p:sp>
    </p:spTree>
    <p:extLst>
      <p:ext uri="{BB962C8B-B14F-4D97-AF65-F5344CB8AC3E}">
        <p14:creationId xmlns:p14="http://schemas.microsoft.com/office/powerpoint/2010/main" val="3147464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5400000" flipV="1">
            <a:off x="2400300" y="114302"/>
            <a:ext cx="4343400" cy="9144000"/>
          </a:xfrm>
          <a:prstGeom prst="rect">
            <a:avLst/>
          </a:prstGeom>
        </p:spPr>
      </p:pic>
      <p:sp>
        <p:nvSpPr>
          <p:cNvPr id="10" name="Rectangle 9"/>
          <p:cNvSpPr/>
          <p:nvPr/>
        </p:nvSpPr>
        <p:spPr>
          <a:xfrm>
            <a:off x="457200" y="3620654"/>
            <a:ext cx="1808018" cy="1941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57200" y="914400"/>
            <a:ext cx="8686800" cy="1143000"/>
          </a:xfrm>
        </p:spPr>
        <p:txBody>
          <a:bodyPr>
            <a:noAutofit/>
          </a:bodyPr>
          <a:lstStyle/>
          <a:p>
            <a:pPr algn="l"/>
            <a:r>
              <a:rPr lang="es-PR" sz="4800" b="1" dirty="0">
                <a:solidFill>
                  <a:srgbClr val="36647E"/>
                </a:solidFill>
                <a:latin typeface="Arial"/>
                <a:cs typeface="Arial"/>
              </a:rPr>
              <a:t>Algunas instrucciones están destinadas a seguirlas…</a:t>
            </a: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12</a:t>
            </a:fld>
            <a:endParaRPr lang="en-US" dirty="0"/>
          </a:p>
        </p:txBody>
      </p:sp>
      <p:pic>
        <p:nvPicPr>
          <p:cNvPr id="4" name="Picture 3"/>
          <p:cNvPicPr>
            <a:picLocks noChangeAspect="1"/>
          </p:cNvPicPr>
          <p:nvPr/>
        </p:nvPicPr>
        <p:blipFill>
          <a:blip r:embed="rId5" cstate="print"/>
          <a:stretch>
            <a:fillRect/>
          </a:stretch>
        </p:blipFill>
        <p:spPr>
          <a:xfrm>
            <a:off x="3303578" y="3107692"/>
            <a:ext cx="2030422" cy="2759708"/>
          </a:xfrm>
          <a:prstGeom prst="rect">
            <a:avLst/>
          </a:prstGeom>
        </p:spPr>
      </p:pic>
      <p:pic>
        <p:nvPicPr>
          <p:cNvPr id="8" name="Picture 7"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9"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12" name="Picture 11" descr="OfficialRules.png"/>
          <p:cNvPicPr>
            <a:picLocks noChangeAspect="1"/>
          </p:cNvPicPr>
          <p:nvPr/>
        </p:nvPicPr>
        <p:blipFill>
          <a:blip r:embed="rId7"/>
          <a:stretch>
            <a:fillRect/>
          </a:stretch>
        </p:blipFill>
        <p:spPr>
          <a:xfrm>
            <a:off x="6172200" y="3505200"/>
            <a:ext cx="2667000" cy="2268893"/>
          </a:xfrm>
          <a:prstGeom prst="rect">
            <a:avLst/>
          </a:prstGeom>
        </p:spPr>
      </p:pic>
      <p:pic>
        <p:nvPicPr>
          <p:cNvPr id="14" name="Picture 13" descr="CollegeApplication-03.png"/>
          <p:cNvPicPr>
            <a:picLocks noChangeAspect="1"/>
          </p:cNvPicPr>
          <p:nvPr/>
        </p:nvPicPr>
        <p:blipFill>
          <a:blip r:embed="rId8" cstate="print"/>
          <a:stretch>
            <a:fillRect/>
          </a:stretch>
        </p:blipFill>
        <p:spPr>
          <a:xfrm>
            <a:off x="228600" y="3276600"/>
            <a:ext cx="2209800" cy="2457861"/>
          </a:xfrm>
          <a:prstGeom prst="rect">
            <a:avLst/>
          </a:prstGeom>
        </p:spPr>
      </p:pic>
    </p:spTree>
    <p:extLst>
      <p:ext uri="{BB962C8B-B14F-4D97-AF65-F5344CB8AC3E}">
        <p14:creationId xmlns:p14="http://schemas.microsoft.com/office/powerpoint/2010/main" val="1534993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1752600"/>
            <a:ext cx="9144000" cy="4733636"/>
          </a:xfrm>
          <a:prstGeom prst="rect">
            <a:avLst/>
          </a:prstGeom>
        </p:spPr>
      </p:pic>
      <p:pic>
        <p:nvPicPr>
          <p:cNvPr id="16" name="Picture 15" descr="PPT_PrescriptionCard.png"/>
          <p:cNvPicPr>
            <a:picLocks noChangeAspect="1"/>
          </p:cNvPicPr>
          <p:nvPr/>
        </p:nvPicPr>
        <p:blipFill>
          <a:blip r:embed="rId5" cstate="print"/>
          <a:stretch>
            <a:fillRect/>
          </a:stretch>
        </p:blipFill>
        <p:spPr>
          <a:xfrm>
            <a:off x="3657600" y="2438400"/>
            <a:ext cx="4489127" cy="3239030"/>
          </a:xfrm>
          <a:prstGeom prst="rect">
            <a:avLst/>
          </a:prstGeom>
        </p:spPr>
      </p:pic>
      <p:sp>
        <p:nvSpPr>
          <p:cNvPr id="3" name="Title 2"/>
          <p:cNvSpPr>
            <a:spLocks noGrp="1"/>
          </p:cNvSpPr>
          <p:nvPr>
            <p:ph type="title"/>
          </p:nvPr>
        </p:nvSpPr>
        <p:spPr>
          <a:xfrm>
            <a:off x="228600" y="533400"/>
            <a:ext cx="8763000" cy="1143000"/>
          </a:xfrm>
        </p:spPr>
        <p:txBody>
          <a:bodyPr>
            <a:noAutofit/>
          </a:bodyPr>
          <a:lstStyle/>
          <a:p>
            <a:pPr algn="l"/>
            <a:r>
              <a:rPr lang="en-US" b="1" dirty="0">
                <a:solidFill>
                  <a:srgbClr val="36647E"/>
                </a:solidFill>
                <a:latin typeface="Arial"/>
                <a:cs typeface="Arial"/>
              </a:rPr>
              <a:t>¿Por qué seguir instrucciones? </a:t>
            </a: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13</a:t>
            </a:fld>
            <a:endParaRPr lang="en-US" dirty="0"/>
          </a:p>
        </p:txBody>
      </p:sp>
      <p:cxnSp>
        <p:nvCxnSpPr>
          <p:cNvPr id="20" name="Straight Arrow Connector 19"/>
          <p:cNvCxnSpPr/>
          <p:nvPr/>
        </p:nvCxnSpPr>
        <p:spPr>
          <a:xfrm>
            <a:off x="2514600" y="3810000"/>
            <a:ext cx="1385455" cy="533400"/>
          </a:xfrm>
          <a:prstGeom prst="straightConnector1">
            <a:avLst/>
          </a:prstGeom>
          <a:ln w="38100">
            <a:solidFill>
              <a:srgbClr val="595959"/>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3015" y="3464004"/>
            <a:ext cx="2133600" cy="1107996"/>
          </a:xfrm>
          <a:prstGeom prst="rect">
            <a:avLst/>
          </a:prstGeom>
          <a:noFill/>
        </p:spPr>
        <p:txBody>
          <a:bodyPr wrap="square" rtlCol="0">
            <a:spAutoFit/>
          </a:bodyPr>
          <a:lstStyle/>
          <a:p>
            <a:r>
              <a:rPr lang="en-US" sz="2200" b="1" dirty="0">
                <a:solidFill>
                  <a:srgbClr val="36647E"/>
                </a:solidFill>
                <a:latin typeface="Arial"/>
                <a:cs typeface="Arial"/>
              </a:rPr>
              <a:t>Cantidad y cada cuanto tiempo tomar </a:t>
            </a:r>
          </a:p>
        </p:txBody>
      </p:sp>
      <p:sp>
        <p:nvSpPr>
          <p:cNvPr id="18" name="Oval 17"/>
          <p:cNvSpPr/>
          <p:nvPr/>
        </p:nvSpPr>
        <p:spPr>
          <a:xfrm>
            <a:off x="381000" y="3343161"/>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457200" y="3352800"/>
            <a:ext cx="304800" cy="769441"/>
          </a:xfrm>
          <a:prstGeom prst="rect">
            <a:avLst/>
          </a:prstGeom>
          <a:noFill/>
        </p:spPr>
        <p:txBody>
          <a:bodyPr wrap="square" rtlCol="0">
            <a:spAutoFit/>
          </a:bodyPr>
          <a:lstStyle/>
          <a:p>
            <a:r>
              <a:rPr lang="en-US" sz="2200" b="1" dirty="0">
                <a:solidFill>
                  <a:srgbClr val="36647E"/>
                </a:solidFill>
                <a:latin typeface="Arial"/>
                <a:cs typeface="Arial"/>
              </a:rPr>
              <a:t>1 </a:t>
            </a:r>
          </a:p>
        </p:txBody>
      </p:sp>
      <p:pic>
        <p:nvPicPr>
          <p:cNvPr id="14" name="Picture 13"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21"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
        <p:nvSpPr>
          <p:cNvPr id="22" name="TextBox 21"/>
          <p:cNvSpPr txBox="1"/>
          <p:nvPr/>
        </p:nvSpPr>
        <p:spPr>
          <a:xfrm>
            <a:off x="973015" y="4716959"/>
            <a:ext cx="2133600" cy="769441"/>
          </a:xfrm>
          <a:prstGeom prst="rect">
            <a:avLst/>
          </a:prstGeom>
          <a:noFill/>
        </p:spPr>
        <p:txBody>
          <a:bodyPr wrap="square" rtlCol="0">
            <a:spAutoFit/>
          </a:bodyPr>
          <a:lstStyle/>
          <a:p>
            <a:r>
              <a:rPr lang="en-US" sz="2200" b="1" dirty="0">
                <a:solidFill>
                  <a:srgbClr val="36647E"/>
                </a:solidFill>
                <a:latin typeface="Arial"/>
                <a:cs typeface="Arial"/>
              </a:rPr>
              <a:t>Razón del medicamento</a:t>
            </a:r>
          </a:p>
        </p:txBody>
      </p:sp>
      <p:sp>
        <p:nvSpPr>
          <p:cNvPr id="23" name="Oval 22"/>
          <p:cNvSpPr/>
          <p:nvPr/>
        </p:nvSpPr>
        <p:spPr>
          <a:xfrm>
            <a:off x="381000" y="4638561"/>
            <a:ext cx="457200" cy="457200"/>
          </a:xfrm>
          <a:prstGeom prst="ellipse">
            <a:avLst/>
          </a:prstGeom>
          <a:noFill/>
          <a:ln w="28575" cap="flat" cmpd="sng" algn="ctr">
            <a:solidFill>
              <a:srgbClr val="FAAF5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457200" y="4640759"/>
            <a:ext cx="304800" cy="769441"/>
          </a:xfrm>
          <a:prstGeom prst="rect">
            <a:avLst/>
          </a:prstGeom>
          <a:noFill/>
        </p:spPr>
        <p:txBody>
          <a:bodyPr wrap="square" rtlCol="0">
            <a:spAutoFit/>
          </a:bodyPr>
          <a:lstStyle/>
          <a:p>
            <a:r>
              <a:rPr lang="en-US" sz="2200" b="1" dirty="0">
                <a:solidFill>
                  <a:srgbClr val="36647E"/>
                </a:solidFill>
                <a:latin typeface="Arial"/>
                <a:cs typeface="Arial"/>
              </a:rPr>
              <a:t>2</a:t>
            </a:r>
          </a:p>
        </p:txBody>
      </p:sp>
      <p:cxnSp>
        <p:nvCxnSpPr>
          <p:cNvPr id="29" name="Straight Arrow Connector 28"/>
          <p:cNvCxnSpPr/>
          <p:nvPr/>
        </p:nvCxnSpPr>
        <p:spPr>
          <a:xfrm flipV="1">
            <a:off x="2514600" y="5029200"/>
            <a:ext cx="1371600" cy="76200"/>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892873" y="2667000"/>
            <a:ext cx="4108127" cy="307777"/>
          </a:xfrm>
          <a:prstGeom prst="rect">
            <a:avLst/>
          </a:prstGeom>
          <a:solidFill>
            <a:schemeClr val="bg1"/>
          </a:solidFill>
        </p:spPr>
        <p:txBody>
          <a:bodyPr wrap="square" rtlCol="0">
            <a:spAutoFit/>
          </a:bodyPr>
          <a:lstStyle/>
          <a:p>
            <a:r>
              <a:rPr lang="en-US" sz="1400" b="1" dirty="0">
                <a:solidFill>
                  <a:srgbClr val="36647E"/>
                </a:solidFill>
                <a:latin typeface="Arial"/>
                <a:ea typeface="+mj-ea"/>
                <a:cs typeface="Arial"/>
              </a:rPr>
              <a:t>Nos Preocupamos Farmacia de Comunidad</a:t>
            </a:r>
            <a:endParaRPr lang="es-PR" sz="1400" b="1" dirty="0">
              <a:solidFill>
                <a:srgbClr val="36647E"/>
              </a:solidFill>
              <a:latin typeface="Arial"/>
              <a:ea typeface="+mj-ea"/>
              <a:cs typeface="Arial"/>
            </a:endParaRPr>
          </a:p>
        </p:txBody>
      </p:sp>
      <p:sp>
        <p:nvSpPr>
          <p:cNvPr id="4" name="TextBox 3"/>
          <p:cNvSpPr txBox="1"/>
          <p:nvPr/>
        </p:nvSpPr>
        <p:spPr>
          <a:xfrm>
            <a:off x="6400800" y="3730079"/>
            <a:ext cx="1600200" cy="369332"/>
          </a:xfrm>
          <a:prstGeom prst="rect">
            <a:avLst/>
          </a:prstGeom>
          <a:solidFill>
            <a:schemeClr val="bg1"/>
          </a:solidFill>
        </p:spPr>
        <p:txBody>
          <a:bodyPr wrap="square" rtlCol="0">
            <a:spAutoFit/>
          </a:bodyPr>
          <a:lstStyle/>
          <a:p>
            <a:r>
              <a:rPr lang="en-US" b="1" dirty="0">
                <a:solidFill>
                  <a:srgbClr val="36647E"/>
                </a:solidFill>
                <a:latin typeface="Arial"/>
                <a:ea typeface="+mj-ea"/>
                <a:cs typeface="Arial"/>
              </a:rPr>
              <a:t>CAPSULAS </a:t>
            </a:r>
            <a:endParaRPr lang="es-PR" b="1" dirty="0">
              <a:solidFill>
                <a:srgbClr val="36647E"/>
              </a:solidFill>
              <a:latin typeface="Arial"/>
              <a:ea typeface="+mj-ea"/>
              <a:cs typeface="Arial"/>
            </a:endParaRPr>
          </a:p>
        </p:txBody>
      </p:sp>
      <p:sp>
        <p:nvSpPr>
          <p:cNvPr id="5" name="TextBox 4"/>
          <p:cNvSpPr txBox="1"/>
          <p:nvPr/>
        </p:nvSpPr>
        <p:spPr>
          <a:xfrm>
            <a:off x="3900055" y="4396026"/>
            <a:ext cx="2653145" cy="861774"/>
          </a:xfrm>
          <a:prstGeom prst="rect">
            <a:avLst/>
          </a:prstGeom>
          <a:solidFill>
            <a:schemeClr val="bg1"/>
          </a:solidFill>
          <a:ln>
            <a:solidFill>
              <a:schemeClr val="bg1">
                <a:lumMod val="65000"/>
              </a:schemeClr>
            </a:solidFill>
          </a:ln>
        </p:spPr>
        <p:txBody>
          <a:bodyPr wrap="square" rtlCol="0">
            <a:spAutoFit/>
          </a:bodyPr>
          <a:lstStyle/>
          <a:p>
            <a:r>
              <a:rPr lang="en-US" sz="1250" b="1" dirty="0">
                <a:solidFill>
                  <a:srgbClr val="36647E"/>
                </a:solidFill>
                <a:latin typeface="Arial"/>
                <a:ea typeface="+mj-ea"/>
                <a:cs typeface="Arial"/>
              </a:rPr>
              <a:t>TOME 1-2 CAPSULAS POR BOCA CADA 8 HORAS</a:t>
            </a:r>
          </a:p>
          <a:p>
            <a:r>
              <a:rPr lang="en-US" sz="1250" b="1" dirty="0">
                <a:solidFill>
                  <a:srgbClr val="36647E"/>
                </a:solidFill>
                <a:latin typeface="Arial"/>
                <a:ea typeface="+mj-ea"/>
                <a:cs typeface="Arial"/>
              </a:rPr>
              <a:t>SEGÚN SEA NECESARIO PARA EL DOLOR EN EL  BRAZO </a:t>
            </a:r>
            <a:endParaRPr lang="es-PR" sz="1250" b="1" dirty="0">
              <a:solidFill>
                <a:srgbClr val="36647E"/>
              </a:solidFill>
              <a:latin typeface="Arial"/>
              <a:ea typeface="+mj-ea"/>
              <a:cs typeface="Arial"/>
            </a:endParaRPr>
          </a:p>
        </p:txBody>
      </p:sp>
      <p:sp>
        <p:nvSpPr>
          <p:cNvPr id="6" name="TextBox 5"/>
          <p:cNvSpPr txBox="1"/>
          <p:nvPr/>
        </p:nvSpPr>
        <p:spPr>
          <a:xfrm>
            <a:off x="6629388" y="4724400"/>
            <a:ext cx="1447812" cy="284693"/>
          </a:xfrm>
          <a:prstGeom prst="rect">
            <a:avLst/>
          </a:prstGeom>
          <a:solidFill>
            <a:schemeClr val="bg1"/>
          </a:solidFill>
        </p:spPr>
        <p:txBody>
          <a:bodyPr wrap="square" rtlCol="0">
            <a:spAutoFit/>
          </a:bodyPr>
          <a:lstStyle/>
          <a:p>
            <a:r>
              <a:rPr lang="en-US" sz="1250" b="1" dirty="0">
                <a:solidFill>
                  <a:srgbClr val="36647E"/>
                </a:solidFill>
                <a:latin typeface="Arial"/>
                <a:ea typeface="+mj-ea"/>
                <a:cs typeface="Arial"/>
              </a:rPr>
              <a:t>QTY: </a:t>
            </a:r>
            <a:r>
              <a:rPr lang="en-US" sz="1250" dirty="0">
                <a:solidFill>
                  <a:srgbClr val="36647E"/>
                </a:solidFill>
                <a:latin typeface="Arial"/>
                <a:ea typeface="+mj-ea"/>
                <a:cs typeface="Arial"/>
              </a:rPr>
              <a:t>30 CAPS</a:t>
            </a:r>
            <a:endParaRPr lang="es-PR" sz="1250" dirty="0">
              <a:solidFill>
                <a:srgbClr val="36647E"/>
              </a:solidFill>
              <a:latin typeface="Arial"/>
              <a:ea typeface="+mj-ea"/>
              <a:cs typeface="Arial"/>
            </a:endParaRPr>
          </a:p>
        </p:txBody>
      </p:sp>
    </p:spTree>
    <p:extLst>
      <p:ext uri="{BB962C8B-B14F-4D97-AF65-F5344CB8AC3E}">
        <p14:creationId xmlns:p14="http://schemas.microsoft.com/office/powerpoint/2010/main" val="428685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362200" y="1828800"/>
            <a:ext cx="6781800" cy="5029200"/>
          </a:xfrm>
          <a:prstGeom prst="rect">
            <a:avLst/>
          </a:prstGeom>
        </p:spPr>
      </p:pic>
      <p:sp>
        <p:nvSpPr>
          <p:cNvPr id="13" name="Slide Number Placeholder 12"/>
          <p:cNvSpPr>
            <a:spLocks noGrp="1"/>
          </p:cNvSpPr>
          <p:nvPr>
            <p:ph type="sldNum" sz="quarter" idx="4"/>
          </p:nvPr>
        </p:nvSpPr>
        <p:spPr>
          <a:xfrm>
            <a:off x="6553200" y="6356350"/>
            <a:ext cx="2133600" cy="365125"/>
          </a:xfrm>
        </p:spPr>
        <p:txBody>
          <a:bodyPr/>
          <a:lstStyle/>
          <a:p>
            <a:pPr>
              <a:defRPr/>
            </a:pPr>
            <a:fld id="{55C312A4-CBE3-4AA4-8931-A5D74123A7C4}" type="slidenum">
              <a:rPr lang="en-US" smtClean="0"/>
              <a:pPr>
                <a:defRPr/>
              </a:pPr>
              <a:t>14</a:t>
            </a:fld>
            <a:endParaRPr lang="en-US" dirty="0"/>
          </a:p>
        </p:txBody>
      </p:sp>
      <p:pic>
        <p:nvPicPr>
          <p:cNvPr id="3" name="Picture 2"/>
          <p:cNvPicPr>
            <a:picLocks noChangeAspect="1"/>
          </p:cNvPicPr>
          <p:nvPr/>
        </p:nvPicPr>
        <p:blipFill>
          <a:blip r:embed="rId5"/>
          <a:srcRect l="30829"/>
          <a:stretch>
            <a:fillRect/>
          </a:stretch>
        </p:blipFill>
        <p:spPr>
          <a:xfrm>
            <a:off x="0" y="304801"/>
            <a:ext cx="3392410" cy="5413588"/>
          </a:xfrm>
          <a:prstGeom prst="rect">
            <a:avLst/>
          </a:prstGeom>
        </p:spPr>
      </p:pic>
      <p:sp>
        <p:nvSpPr>
          <p:cNvPr id="2" name="Content Placeholder 1"/>
          <p:cNvSpPr>
            <a:spLocks noGrp="1"/>
          </p:cNvSpPr>
          <p:nvPr>
            <p:ph idx="1"/>
          </p:nvPr>
        </p:nvSpPr>
        <p:spPr>
          <a:xfrm>
            <a:off x="3733800" y="2209800"/>
            <a:ext cx="5029200" cy="3429000"/>
          </a:xfrm>
        </p:spPr>
        <p:txBody>
          <a:bodyPr>
            <a:normAutofit fontScale="92500" lnSpcReduction="10000"/>
          </a:bodyPr>
          <a:lstStyle/>
          <a:p>
            <a:pPr marL="0" indent="0">
              <a:spcAft>
                <a:spcPts val="1800"/>
              </a:spcAft>
              <a:buNone/>
            </a:pPr>
            <a:r>
              <a:rPr lang="es-PR" dirty="0">
                <a:solidFill>
                  <a:schemeClr val="tx1">
                    <a:lumMod val="50000"/>
                    <a:lumOff val="50000"/>
                  </a:schemeClr>
                </a:solidFill>
                <a:latin typeface="Arial"/>
                <a:cs typeface="Arial"/>
              </a:rPr>
              <a:t>Algunas personas hacen mal uso de los medicamentos al tomárselos por una razón diferente a la que se recetó. </a:t>
            </a:r>
          </a:p>
          <a:p>
            <a:pPr marL="0" indent="0">
              <a:spcAft>
                <a:spcPts val="1800"/>
              </a:spcAft>
              <a:buNone/>
            </a:pPr>
            <a:r>
              <a:rPr lang="es-PR" b="1" dirty="0">
                <a:solidFill>
                  <a:srgbClr val="36647E"/>
                </a:solidFill>
                <a:latin typeface="Arial"/>
                <a:cs typeface="Arial"/>
              </a:rPr>
              <a:t>¿Qué razones dan los jóvenes? </a:t>
            </a:r>
          </a:p>
        </p:txBody>
      </p:sp>
      <p:pic>
        <p:nvPicPr>
          <p:cNvPr id="7" name="Picture 6"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8"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
        <p:nvSpPr>
          <p:cNvPr id="17" name="Title 2"/>
          <p:cNvSpPr>
            <a:spLocks noGrp="1"/>
          </p:cNvSpPr>
          <p:nvPr>
            <p:ph type="title"/>
          </p:nvPr>
        </p:nvSpPr>
        <p:spPr>
          <a:xfrm>
            <a:off x="3733800" y="685800"/>
            <a:ext cx="5257800" cy="1143000"/>
          </a:xfrm>
        </p:spPr>
        <p:txBody>
          <a:bodyPr>
            <a:normAutofit/>
          </a:bodyPr>
          <a:lstStyle/>
          <a:p>
            <a:pPr algn="l" eaLnBrk="1" hangingPunct="1"/>
            <a:r>
              <a:rPr lang="es-PR" altLang="en-US" sz="5400" b="1" dirty="0">
                <a:solidFill>
                  <a:srgbClr val="36647E"/>
                </a:solidFill>
                <a:latin typeface="Arial"/>
                <a:cs typeface="Arial"/>
              </a:rPr>
              <a:t>Piénsalo</a:t>
            </a:r>
            <a:r>
              <a:rPr lang="en-US" altLang="en-US" sz="5400" b="1" dirty="0">
                <a:solidFill>
                  <a:srgbClr val="36647E"/>
                </a:solidFill>
                <a:latin typeface="Arial"/>
                <a:cs typeface="Arial"/>
              </a:rPr>
              <a:t>:</a:t>
            </a:r>
          </a:p>
        </p:txBody>
      </p:sp>
    </p:spTree>
    <p:extLst>
      <p:ext uri="{BB962C8B-B14F-4D97-AF65-F5344CB8AC3E}">
        <p14:creationId xmlns:p14="http://schemas.microsoft.com/office/powerpoint/2010/main" val="2931085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2781305" y="-571500"/>
            <a:ext cx="3581399" cy="9144000"/>
          </a:xfrm>
          <a:prstGeom prst="rect">
            <a:avLst/>
          </a:prstGeom>
        </p:spPr>
      </p:pic>
      <p:sp>
        <p:nvSpPr>
          <p:cNvPr id="13" name="Slide Number Placeholder 12"/>
          <p:cNvSpPr>
            <a:spLocks noGrp="1"/>
          </p:cNvSpPr>
          <p:nvPr>
            <p:ph type="sldNum" sz="quarter" idx="4"/>
          </p:nvPr>
        </p:nvSpPr>
        <p:spPr>
          <a:xfrm>
            <a:off x="6553200" y="6356350"/>
            <a:ext cx="2133600" cy="365125"/>
          </a:xfrm>
        </p:spPr>
        <p:txBody>
          <a:bodyPr/>
          <a:lstStyle/>
          <a:p>
            <a:pPr>
              <a:defRPr/>
            </a:pPr>
            <a:fld id="{55C312A4-CBE3-4AA4-8931-A5D74123A7C4}" type="slidenum">
              <a:rPr lang="en-US" smtClean="0"/>
              <a:pPr>
                <a:defRPr/>
              </a:pPr>
              <a:t>15</a:t>
            </a:fld>
            <a:endParaRPr lang="en-US" dirty="0"/>
          </a:p>
        </p:txBody>
      </p:sp>
      <p:sp>
        <p:nvSpPr>
          <p:cNvPr id="2" name="Content Placeholder 1"/>
          <p:cNvSpPr>
            <a:spLocks noGrp="1"/>
          </p:cNvSpPr>
          <p:nvPr>
            <p:ph idx="1"/>
          </p:nvPr>
        </p:nvSpPr>
        <p:spPr>
          <a:xfrm>
            <a:off x="762000" y="2286000"/>
            <a:ext cx="5029200" cy="2590800"/>
          </a:xfrm>
        </p:spPr>
        <p:txBody>
          <a:bodyPr>
            <a:noAutofit/>
          </a:bodyPr>
          <a:lstStyle/>
          <a:p>
            <a:pPr marL="0" indent="0">
              <a:spcAft>
                <a:spcPts val="1200"/>
              </a:spcAft>
              <a:buNone/>
            </a:pPr>
            <a:r>
              <a:rPr lang="es-PR" dirty="0">
                <a:solidFill>
                  <a:schemeClr val="tx1">
                    <a:lumMod val="50000"/>
                    <a:lumOff val="50000"/>
                  </a:schemeClr>
                </a:solidFill>
                <a:latin typeface="Arial"/>
                <a:cs typeface="Arial"/>
              </a:rPr>
              <a:t>¿Qué podrían hacer los jóvenes en vez de hacer mal uso de los medicamentos? </a:t>
            </a:r>
          </a:p>
          <a:p>
            <a:pPr marL="0" indent="0">
              <a:buNone/>
            </a:pPr>
            <a:r>
              <a:rPr lang="es-PR" dirty="0">
                <a:solidFill>
                  <a:schemeClr val="tx1">
                    <a:lumMod val="50000"/>
                    <a:lumOff val="50000"/>
                  </a:schemeClr>
                </a:solidFill>
                <a:latin typeface="Arial"/>
                <a:cs typeface="Arial"/>
              </a:rPr>
              <a:t>Identifica algunas alternativas. </a:t>
            </a:r>
          </a:p>
        </p:txBody>
      </p:sp>
      <p:sp>
        <p:nvSpPr>
          <p:cNvPr id="9" name="Title 2"/>
          <p:cNvSpPr>
            <a:spLocks noGrp="1"/>
          </p:cNvSpPr>
          <p:nvPr>
            <p:ph type="title"/>
          </p:nvPr>
        </p:nvSpPr>
        <p:spPr>
          <a:xfrm>
            <a:off x="914400" y="990600"/>
            <a:ext cx="8229600" cy="1143000"/>
          </a:xfrm>
        </p:spPr>
        <p:txBody>
          <a:bodyPr>
            <a:normAutofit/>
          </a:bodyPr>
          <a:lstStyle/>
          <a:p>
            <a:pPr algn="l" eaLnBrk="1" hangingPunct="1"/>
            <a:r>
              <a:rPr lang="es-PR" altLang="en-US" sz="5400" b="1" dirty="0">
                <a:solidFill>
                  <a:srgbClr val="36647E"/>
                </a:solidFill>
                <a:latin typeface="Arial"/>
                <a:cs typeface="Arial"/>
              </a:rPr>
              <a:t>Piénsalo:</a:t>
            </a:r>
          </a:p>
        </p:txBody>
      </p:sp>
      <p:pic>
        <p:nvPicPr>
          <p:cNvPr id="7" name="Picture 6" descr="Footer.png"/>
          <p:cNvPicPr>
            <a:picLocks noChangeAspect="1"/>
          </p:cNvPicPr>
          <p:nvPr/>
        </p:nvPicPr>
        <p:blipFill>
          <a:blip r:embed="rId5"/>
          <a:stretch>
            <a:fillRect/>
          </a:stretch>
        </p:blipFill>
        <p:spPr>
          <a:xfrm rot="5400000">
            <a:off x="4184643" y="1898644"/>
            <a:ext cx="774701" cy="9144012"/>
          </a:xfrm>
          <a:prstGeom prst="rect">
            <a:avLst/>
          </a:prstGeom>
        </p:spPr>
      </p:pic>
      <p:sp>
        <p:nvSpPr>
          <p:cNvPr id="8"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11" name="Picture 10" descr="5090_GENRX_MissionVideo_Icons-37.png"/>
          <p:cNvPicPr>
            <a:picLocks noChangeAspect="1"/>
          </p:cNvPicPr>
          <p:nvPr/>
        </p:nvPicPr>
        <p:blipFill>
          <a:blip r:embed="rId6"/>
          <a:srcRect r="42239"/>
          <a:stretch>
            <a:fillRect/>
          </a:stretch>
        </p:blipFill>
        <p:spPr>
          <a:xfrm>
            <a:off x="5737807" y="-76200"/>
            <a:ext cx="3406193" cy="6400800"/>
          </a:xfrm>
          <a:prstGeom prst="rect">
            <a:avLst/>
          </a:prstGeom>
        </p:spPr>
      </p:pic>
    </p:spTree>
    <p:extLst>
      <p:ext uri="{BB962C8B-B14F-4D97-AF65-F5344CB8AC3E}">
        <p14:creationId xmlns:p14="http://schemas.microsoft.com/office/powerpoint/2010/main" val="3347880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16</a:t>
            </a:fld>
            <a:endParaRPr lang="en-US" dirty="0"/>
          </a:p>
        </p:txBody>
      </p:sp>
      <p:pic>
        <p:nvPicPr>
          <p:cNvPr id="15" name="Picture 14" descr="Footer.png"/>
          <p:cNvPicPr>
            <a:picLocks noChangeAspect="1"/>
          </p:cNvPicPr>
          <p:nvPr/>
        </p:nvPicPr>
        <p:blipFill>
          <a:blip r:embed="rId3"/>
          <a:stretch>
            <a:fillRect/>
          </a:stretch>
        </p:blipFill>
        <p:spPr>
          <a:xfrm rot="5400000">
            <a:off x="4184643" y="1898644"/>
            <a:ext cx="774701" cy="9144012"/>
          </a:xfrm>
          <a:prstGeom prst="rect">
            <a:avLst/>
          </a:prstGeom>
        </p:spPr>
      </p:pic>
      <p:sp>
        <p:nvSpPr>
          <p:cNvPr id="16"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rot="5400000">
            <a:off x="2860967" y="-644235"/>
            <a:ext cx="3422071" cy="9144000"/>
          </a:xfrm>
          <a:prstGeom prst="rect">
            <a:avLst/>
          </a:prstGeom>
        </p:spPr>
      </p:pic>
      <p:sp>
        <p:nvSpPr>
          <p:cNvPr id="19" name="Title 2"/>
          <p:cNvSpPr>
            <a:spLocks noGrp="1"/>
          </p:cNvSpPr>
          <p:nvPr>
            <p:ph type="title"/>
          </p:nvPr>
        </p:nvSpPr>
        <p:spPr>
          <a:xfrm>
            <a:off x="2438400" y="1066800"/>
            <a:ext cx="6477000" cy="1143000"/>
          </a:xfrm>
        </p:spPr>
        <p:txBody>
          <a:bodyPr>
            <a:noAutofit/>
          </a:bodyPr>
          <a:lstStyle/>
          <a:p>
            <a:pPr algn="l"/>
            <a:r>
              <a:rPr lang="es-PR" sz="4200" b="1" dirty="0">
                <a:solidFill>
                  <a:srgbClr val="36647E"/>
                </a:solidFill>
                <a:latin typeface="Arial"/>
                <a:cs typeface="Arial"/>
              </a:rPr>
              <a:t>Usa los Medicamentos         de Forma Segura</a:t>
            </a:r>
          </a:p>
        </p:txBody>
      </p:sp>
      <p:pic>
        <p:nvPicPr>
          <p:cNvPr id="20" name="Picture 19"/>
          <p:cNvPicPr>
            <a:picLocks noChangeAspect="1"/>
          </p:cNvPicPr>
          <p:nvPr/>
        </p:nvPicPr>
        <p:blipFill>
          <a:blip r:embed="rId6" cstate="print"/>
          <a:srcRect l="23656"/>
          <a:stretch>
            <a:fillRect/>
          </a:stretch>
        </p:blipFill>
        <p:spPr>
          <a:xfrm>
            <a:off x="0" y="1066800"/>
            <a:ext cx="2913554" cy="4515616"/>
          </a:xfrm>
          <a:prstGeom prst="rect">
            <a:avLst/>
          </a:prstGeom>
        </p:spPr>
      </p:pic>
      <p:sp>
        <p:nvSpPr>
          <p:cNvPr id="21" name="Content Placeholder 6"/>
          <p:cNvSpPr txBox="1">
            <a:spLocks/>
          </p:cNvSpPr>
          <p:nvPr/>
        </p:nvSpPr>
        <p:spPr>
          <a:xfrm>
            <a:off x="3276600" y="2743200"/>
            <a:ext cx="5867400" cy="2590800"/>
          </a:xfrm>
          <a:prstGeom prst="rect">
            <a:avLst/>
          </a:prstGeom>
        </p:spPr>
        <p:txBody>
          <a:bodyPr vert="horz" lIns="91440" tIns="45720" rIns="91440" bIns="45720" rtlCol="0">
            <a:noAutofit/>
          </a:bodyPr>
          <a:lstStyle/>
          <a:p>
            <a:pPr marL="514350" lvl="0" indent="-514350">
              <a:spcBef>
                <a:spcPct val="20000"/>
              </a:spcBef>
              <a:buFont typeface="+mj-lt"/>
              <a:buAutoNum type="arabicPeriod"/>
              <a:defRPr/>
            </a:pPr>
            <a:r>
              <a:rPr lang="es-PR" sz="3600" dirty="0">
                <a:solidFill>
                  <a:schemeClr val="tx1">
                    <a:lumMod val="50000"/>
                    <a:lumOff val="50000"/>
                  </a:schemeClr>
                </a:solidFill>
                <a:latin typeface="Arial"/>
                <a:cs typeface="Arial"/>
              </a:rPr>
              <a:t>Usarlos tú solamente </a:t>
            </a:r>
          </a:p>
          <a:p>
            <a:pPr marL="514350" lvl="0" indent="-514350">
              <a:spcBef>
                <a:spcPct val="20000"/>
              </a:spcBef>
              <a:buFont typeface="+mj-lt"/>
              <a:buAutoNum type="arabicPeriod"/>
              <a:defRPr/>
            </a:pPr>
            <a:r>
              <a:rPr lang="es-PR" sz="3600" dirty="0">
                <a:solidFill>
                  <a:schemeClr val="tx1">
                    <a:lumMod val="50000"/>
                    <a:lumOff val="50000"/>
                  </a:schemeClr>
                </a:solidFill>
                <a:latin typeface="Arial"/>
                <a:cs typeface="Arial"/>
              </a:rPr>
              <a:t>Seguir las instrucciones</a:t>
            </a:r>
          </a:p>
          <a:p>
            <a:pPr marL="514350" lvl="0" indent="-514350">
              <a:spcBef>
                <a:spcPct val="20000"/>
              </a:spcBef>
              <a:buFont typeface="+mj-lt"/>
              <a:buAutoNum type="arabicPeriod"/>
              <a:defRPr/>
            </a:pPr>
            <a:r>
              <a:rPr lang="es-PR" sz="3600" b="1" dirty="0">
                <a:solidFill>
                  <a:srgbClr val="36647E"/>
                </a:solidFill>
                <a:latin typeface="Arial"/>
                <a:cs typeface="Arial"/>
              </a:rPr>
              <a:t>Ser un buen ejemplo </a:t>
            </a:r>
          </a:p>
        </p:txBody>
      </p:sp>
    </p:spTree>
    <p:extLst>
      <p:ext uri="{BB962C8B-B14F-4D97-AF65-F5344CB8AC3E}">
        <p14:creationId xmlns:p14="http://schemas.microsoft.com/office/powerpoint/2010/main" val="715078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3162305" y="-1257300"/>
            <a:ext cx="2819399" cy="9144000"/>
          </a:xfrm>
          <a:prstGeom prst="rect">
            <a:avLst/>
          </a:prstGeom>
        </p:spPr>
      </p:pic>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17</a:t>
            </a:fld>
            <a:endParaRPr lang="en-US" dirty="0"/>
          </a:p>
        </p:txBody>
      </p:sp>
      <p:sp>
        <p:nvSpPr>
          <p:cNvPr id="8" name="Title 2"/>
          <p:cNvSpPr>
            <a:spLocks noGrp="1"/>
          </p:cNvSpPr>
          <p:nvPr>
            <p:ph type="title"/>
          </p:nvPr>
        </p:nvSpPr>
        <p:spPr>
          <a:xfrm>
            <a:off x="533400" y="838200"/>
            <a:ext cx="7239000" cy="1143000"/>
          </a:xfrm>
        </p:spPr>
        <p:txBody>
          <a:bodyPr>
            <a:noAutofit/>
          </a:bodyPr>
          <a:lstStyle/>
          <a:p>
            <a:pPr algn="l"/>
            <a:r>
              <a:rPr lang="es-PR" b="1" dirty="0">
                <a:solidFill>
                  <a:srgbClr val="36647E"/>
                </a:solidFill>
                <a:latin typeface="Arial"/>
                <a:cs typeface="Arial"/>
              </a:rPr>
              <a:t>Ayuda a los Demás</a:t>
            </a:r>
          </a:p>
        </p:txBody>
      </p:sp>
      <p:pic>
        <p:nvPicPr>
          <p:cNvPr id="2" name="Picture 1"/>
          <p:cNvPicPr>
            <a:picLocks noChangeAspect="1"/>
          </p:cNvPicPr>
          <p:nvPr/>
        </p:nvPicPr>
        <p:blipFill>
          <a:blip r:embed="rId5" cstate="print"/>
          <a:srcRect r="40043"/>
          <a:stretch>
            <a:fillRect/>
          </a:stretch>
        </p:blipFill>
        <p:spPr>
          <a:xfrm>
            <a:off x="5538270" y="762000"/>
            <a:ext cx="3605730" cy="5105400"/>
          </a:xfrm>
          <a:prstGeom prst="rect">
            <a:avLst/>
          </a:prstGeom>
        </p:spPr>
      </p:pic>
      <p:sp>
        <p:nvSpPr>
          <p:cNvPr id="7" name="Content Placeholder 6"/>
          <p:cNvSpPr>
            <a:spLocks noGrp="1"/>
          </p:cNvSpPr>
          <p:nvPr>
            <p:ph idx="1"/>
          </p:nvPr>
        </p:nvSpPr>
        <p:spPr>
          <a:xfrm>
            <a:off x="533400" y="2209797"/>
            <a:ext cx="5410200" cy="2209800"/>
          </a:xfrm>
        </p:spPr>
        <p:txBody>
          <a:bodyPr>
            <a:normAutofit fontScale="92500" lnSpcReduction="10000"/>
          </a:bodyPr>
          <a:lstStyle/>
          <a:p>
            <a:pPr marL="514350" indent="-514350">
              <a:buFont typeface="+mj-lt"/>
              <a:buAutoNum type="arabicPeriod"/>
            </a:pPr>
            <a:r>
              <a:rPr lang="es-PR" sz="3600" dirty="0">
                <a:solidFill>
                  <a:srgbClr val="7F7F7F"/>
                </a:solidFill>
                <a:latin typeface="Arial"/>
                <a:cs typeface="Arial"/>
              </a:rPr>
              <a:t>Aprende más</a:t>
            </a:r>
          </a:p>
          <a:p>
            <a:pPr marL="514350" indent="-514350">
              <a:buFont typeface="+mj-lt"/>
              <a:buAutoNum type="arabicPeriod"/>
            </a:pPr>
            <a:r>
              <a:rPr lang="es-PR" sz="3600" dirty="0">
                <a:solidFill>
                  <a:srgbClr val="7F7F7F"/>
                </a:solidFill>
                <a:latin typeface="Arial"/>
                <a:cs typeface="Arial"/>
              </a:rPr>
              <a:t>Comparte Información</a:t>
            </a:r>
          </a:p>
          <a:p>
            <a:pPr marL="514350" indent="-514350">
              <a:buFont typeface="+mj-lt"/>
              <a:buAutoNum type="arabicPeriod"/>
            </a:pPr>
            <a:r>
              <a:rPr lang="es-PR" sz="3600" dirty="0">
                <a:solidFill>
                  <a:srgbClr val="7F7F7F"/>
                </a:solidFill>
                <a:latin typeface="Arial"/>
                <a:cs typeface="Arial"/>
              </a:rPr>
              <a:t>Habla con un adulto de confianza </a:t>
            </a:r>
          </a:p>
          <a:p>
            <a:pPr marL="0" indent="0">
              <a:buNone/>
            </a:pPr>
            <a:endParaRPr lang="es-PR" sz="3600" dirty="0">
              <a:solidFill>
                <a:schemeClr val="tx1">
                  <a:lumMod val="65000"/>
                  <a:lumOff val="35000"/>
                </a:schemeClr>
              </a:solidFill>
            </a:endParaRPr>
          </a:p>
        </p:txBody>
      </p:sp>
      <p:sp>
        <p:nvSpPr>
          <p:cNvPr id="3" name="TextBox 2"/>
          <p:cNvSpPr txBox="1"/>
          <p:nvPr/>
        </p:nvSpPr>
        <p:spPr>
          <a:xfrm>
            <a:off x="381000" y="4718447"/>
            <a:ext cx="5290359" cy="615553"/>
          </a:xfrm>
          <a:prstGeom prst="rect">
            <a:avLst/>
          </a:prstGeom>
          <a:noFill/>
        </p:spPr>
        <p:txBody>
          <a:bodyPr wrap="none" rtlCol="0">
            <a:spAutoFit/>
          </a:bodyPr>
          <a:lstStyle/>
          <a:p>
            <a:r>
              <a:rPr lang="es-PR" sz="3400" b="1" dirty="0">
                <a:solidFill>
                  <a:srgbClr val="48BAC8"/>
                </a:solidFill>
                <a:latin typeface="Arial"/>
                <a:cs typeface="Arial"/>
              </a:rPr>
              <a:t>Visita: GenerationRx.org</a:t>
            </a:r>
          </a:p>
        </p:txBody>
      </p:sp>
    </p:spTree>
    <p:extLst>
      <p:ext uri="{BB962C8B-B14F-4D97-AF65-F5344CB8AC3E}">
        <p14:creationId xmlns:p14="http://schemas.microsoft.com/office/powerpoint/2010/main" val="295924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Picture 9" descr="InterACT_logo-square.png"/>
          <p:cNvPicPr>
            <a:picLocks noChangeAspect="1"/>
          </p:cNvPicPr>
          <p:nvPr/>
        </p:nvPicPr>
        <p:blipFill>
          <a:blip r:embed="rId4"/>
          <a:stretch>
            <a:fillRect/>
          </a:stretch>
        </p:blipFill>
        <p:spPr>
          <a:xfrm>
            <a:off x="6858000" y="5404964"/>
            <a:ext cx="1905000" cy="1177636"/>
          </a:xfrm>
          <a:prstGeom prst="rect">
            <a:avLst/>
          </a:prstGeom>
        </p:spPr>
      </p:pic>
      <p:pic>
        <p:nvPicPr>
          <p:cNvPr id="6" name="Content Placeholder 4"/>
          <p:cNvPicPr>
            <a:picLocks noChangeAspect="1"/>
          </p:cNvPicPr>
          <p:nvPr/>
        </p:nvPicPr>
        <p:blipFill>
          <a:blip r:embed="rId5"/>
          <a:stretch>
            <a:fillRect/>
          </a:stretch>
        </p:blipFill>
        <p:spPr>
          <a:xfrm>
            <a:off x="381000" y="5600684"/>
            <a:ext cx="2331020" cy="936048"/>
          </a:xfrm>
          <a:prstGeom prst="rect">
            <a:avLst/>
          </a:prstGeom>
        </p:spPr>
      </p:pic>
      <p:pic>
        <p:nvPicPr>
          <p:cNvPr id="7" name="Content Placeholder 9"/>
          <p:cNvPicPr>
            <a:picLocks noChangeAspect="1"/>
          </p:cNvPicPr>
          <p:nvPr/>
        </p:nvPicPr>
        <p:blipFill>
          <a:blip r:embed="rId6"/>
          <a:stretch>
            <a:fillRect/>
          </a:stretch>
        </p:blipFill>
        <p:spPr>
          <a:xfrm>
            <a:off x="3200400" y="6033417"/>
            <a:ext cx="3195221" cy="457869"/>
          </a:xfrm>
          <a:prstGeom prst="rect">
            <a:avLst/>
          </a:prstGeom>
        </p:spPr>
      </p:pic>
    </p:spTree>
    <p:extLst>
      <p:ext uri="{BB962C8B-B14F-4D97-AF65-F5344CB8AC3E}">
        <p14:creationId xmlns:p14="http://schemas.microsoft.com/office/powerpoint/2010/main" val="970042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5400000">
            <a:off x="2251364" y="-1260763"/>
            <a:ext cx="4641273" cy="9144000"/>
          </a:xfrm>
          <a:prstGeom prst="rect">
            <a:avLst/>
          </a:prstGeom>
        </p:spPr>
      </p:pic>
      <p:sp>
        <p:nvSpPr>
          <p:cNvPr id="2" name="Slide Number Placeholder 1"/>
          <p:cNvSpPr>
            <a:spLocks noGrp="1"/>
          </p:cNvSpPr>
          <p:nvPr>
            <p:ph type="sldNum" sz="quarter" idx="4"/>
          </p:nvPr>
        </p:nvSpPr>
        <p:spPr>
          <a:xfrm>
            <a:off x="6553200" y="6356350"/>
            <a:ext cx="2133600" cy="365125"/>
          </a:xfrm>
        </p:spPr>
        <p:txBody>
          <a:bodyPr/>
          <a:lstStyle/>
          <a:p>
            <a:fld id="{BCC0D97C-CD89-48ED-9F5E-C6CF0112A9FA}" type="slidenum">
              <a:rPr lang="en-US" smtClean="0"/>
              <a:pPr/>
              <a:t>2</a:t>
            </a:fld>
            <a:endParaRPr lang="en-US" dirty="0"/>
          </a:p>
        </p:txBody>
      </p:sp>
      <p:sp>
        <p:nvSpPr>
          <p:cNvPr id="8" name="Text Placeholder 3"/>
          <p:cNvSpPr>
            <a:spLocks noGrp="1"/>
          </p:cNvSpPr>
          <p:nvPr>
            <p:ph type="body" sz="half" idx="2"/>
          </p:nvPr>
        </p:nvSpPr>
        <p:spPr>
          <a:xfrm>
            <a:off x="4495800" y="1676400"/>
            <a:ext cx="4191000" cy="2971800"/>
          </a:xfrm>
        </p:spPr>
        <p:txBody>
          <a:bodyPr>
            <a:noAutofit/>
          </a:bodyPr>
          <a:lstStyle/>
          <a:p>
            <a:r>
              <a:rPr lang="es-PR" sz="3200" b="1" dirty="0">
                <a:solidFill>
                  <a:srgbClr val="36647E"/>
                </a:solidFill>
                <a:latin typeface="Arial"/>
                <a:cs typeface="Arial"/>
              </a:rPr>
              <a:t>Los medicamentos nos pueden ayudar cuando se usan según los recetó el profesional de la salud. </a:t>
            </a:r>
          </a:p>
        </p:txBody>
      </p:sp>
      <p:pic>
        <p:nvPicPr>
          <p:cNvPr id="7" name="Picture 6" descr="5090_GENRX_MissionVideo_Icons-50.png"/>
          <p:cNvPicPr>
            <a:picLocks noChangeAspect="1"/>
          </p:cNvPicPr>
          <p:nvPr/>
        </p:nvPicPr>
        <p:blipFill>
          <a:blip r:embed="rId5"/>
          <a:srcRect l="20987"/>
          <a:stretch>
            <a:fillRect/>
          </a:stretch>
        </p:blipFill>
        <p:spPr>
          <a:xfrm>
            <a:off x="0" y="0"/>
            <a:ext cx="4286241" cy="5867400"/>
          </a:xfrm>
          <a:prstGeom prst="rect">
            <a:avLst/>
          </a:prstGeom>
        </p:spPr>
      </p:pic>
    </p:spTree>
    <p:extLst>
      <p:ext uri="{BB962C8B-B14F-4D97-AF65-F5344CB8AC3E}">
        <p14:creationId xmlns:p14="http://schemas.microsoft.com/office/powerpoint/2010/main" val="235073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5400000">
            <a:off x="2834412" y="-213593"/>
            <a:ext cx="3475182" cy="9144003"/>
          </a:xfrm>
          <a:prstGeom prst="rect">
            <a:avLst/>
          </a:prstGeom>
        </p:spPr>
      </p:pic>
      <p:sp>
        <p:nvSpPr>
          <p:cNvPr id="3" name="Title 2"/>
          <p:cNvSpPr>
            <a:spLocks noGrp="1"/>
          </p:cNvSpPr>
          <p:nvPr>
            <p:ph type="title"/>
          </p:nvPr>
        </p:nvSpPr>
        <p:spPr>
          <a:xfrm>
            <a:off x="533400" y="685800"/>
            <a:ext cx="8229600" cy="1143000"/>
          </a:xfrm>
        </p:spPr>
        <p:txBody>
          <a:bodyPr>
            <a:noAutofit/>
          </a:bodyPr>
          <a:lstStyle/>
          <a:p>
            <a:pPr algn="l"/>
            <a:r>
              <a:rPr lang="es-PR" sz="3400" b="1" dirty="0">
                <a:solidFill>
                  <a:srgbClr val="36647E"/>
                </a:solidFill>
                <a:latin typeface="Arial"/>
                <a:cs typeface="Arial"/>
              </a:rPr>
              <a:t>¿Cuál escenario representa el mal uso de los medicamentos recetados?</a:t>
            </a: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3</a:t>
            </a:fld>
            <a:endParaRPr lang="en-US" dirty="0"/>
          </a:p>
        </p:txBody>
      </p:sp>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rot="5400000">
            <a:off x="1365250" y="2474767"/>
            <a:ext cx="939800" cy="1079500"/>
          </a:xfrm>
          <a:prstGeom prst="rect">
            <a:avLst/>
          </a:prstGeom>
        </p:spPr>
      </p:pic>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rot="5400000">
            <a:off x="4432300" y="2150917"/>
            <a:ext cx="939800" cy="1117600"/>
          </a:xfrm>
          <a:prstGeom prst="rect">
            <a:avLst/>
          </a:prstGeom>
        </p:spPr>
      </p:pic>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rot="5400000">
            <a:off x="7239000" y="2209800"/>
            <a:ext cx="939800" cy="1092200"/>
          </a:xfrm>
          <a:prstGeom prst="rect">
            <a:avLst/>
          </a:prstGeom>
        </p:spPr>
      </p:pic>
      <p:pic>
        <p:nvPicPr>
          <p:cNvPr id="28" name="Picture 27"/>
          <p:cNvPicPr>
            <a:picLocks noChangeAspect="1"/>
          </p:cNvPicPr>
          <p:nvPr/>
        </p:nvPicPr>
        <p:blipFill>
          <a:blip r:embed="rId11"/>
          <a:stretch>
            <a:fillRect/>
          </a:stretch>
        </p:blipFill>
        <p:spPr>
          <a:xfrm>
            <a:off x="3909286" y="4126730"/>
            <a:ext cx="2034314" cy="1176402"/>
          </a:xfrm>
          <a:prstGeom prst="rect">
            <a:avLst/>
          </a:prstGeom>
        </p:spPr>
      </p:pic>
      <p:pic>
        <p:nvPicPr>
          <p:cNvPr id="29" name="Picture 28"/>
          <p:cNvPicPr>
            <a:picLocks noChangeAspect="1"/>
          </p:cNvPicPr>
          <p:nvPr/>
        </p:nvPicPr>
        <p:blipFill>
          <a:blip r:embed="rId12"/>
          <a:stretch>
            <a:fillRect/>
          </a:stretch>
        </p:blipFill>
        <p:spPr>
          <a:xfrm>
            <a:off x="451372" y="3962401"/>
            <a:ext cx="2475456" cy="1384298"/>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1800" y="3499425"/>
            <a:ext cx="2057400" cy="2057400"/>
          </a:xfrm>
          <a:prstGeom prst="ellipse">
            <a:avLst/>
          </a:prstGeom>
        </p:spPr>
      </p:pic>
    </p:spTree>
    <p:extLst>
      <p:ext uri="{BB962C8B-B14F-4D97-AF65-F5344CB8AC3E}">
        <p14:creationId xmlns:p14="http://schemas.microsoft.com/office/powerpoint/2010/main" val="283350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10771" r="2486"/>
              <a:stretch>
                <a:fillRect/>
              </a:stretch>
            </p:blipFill>
          </mc:Choice>
          <mc:Fallback>
            <p:blipFill>
              <a:blip r:embed="rId4"/>
              <a:srcRect l="10771" r="2486"/>
              <a:stretch>
                <a:fillRect/>
              </a:stretch>
            </p:blipFill>
          </mc:Fallback>
        </mc:AlternateContent>
        <p:spPr>
          <a:xfrm>
            <a:off x="-10240" y="2342821"/>
            <a:ext cx="9154240" cy="2686379"/>
          </a:xfrm>
          <a:prstGeom prst="rect">
            <a:avLst/>
          </a:prstGeom>
        </p:spPr>
      </p:pic>
      <p:sp>
        <p:nvSpPr>
          <p:cNvPr id="5" name="Title 4"/>
          <p:cNvSpPr>
            <a:spLocks noGrp="1"/>
          </p:cNvSpPr>
          <p:nvPr>
            <p:ph type="title"/>
          </p:nvPr>
        </p:nvSpPr>
        <p:spPr>
          <a:xfrm>
            <a:off x="457200" y="609600"/>
            <a:ext cx="8229600" cy="1143000"/>
          </a:xfrm>
        </p:spPr>
        <p:txBody>
          <a:bodyPr>
            <a:normAutofit fontScale="90000"/>
          </a:bodyPr>
          <a:lstStyle/>
          <a:p>
            <a:r>
              <a:rPr lang="es-PR" sz="4800" b="1" dirty="0">
                <a:solidFill>
                  <a:srgbClr val="36647E"/>
                </a:solidFill>
                <a:latin typeface="Arial"/>
                <a:cs typeface="Arial"/>
              </a:rPr>
              <a:t>Hacer mal uso de los medicamentos es:</a:t>
            </a:r>
          </a:p>
        </p:txBody>
      </p:sp>
      <p:sp>
        <p:nvSpPr>
          <p:cNvPr id="7" name="Content Placeholder 6"/>
          <p:cNvSpPr>
            <a:spLocks noGrp="1"/>
          </p:cNvSpPr>
          <p:nvPr>
            <p:ph idx="1"/>
          </p:nvPr>
        </p:nvSpPr>
        <p:spPr>
          <a:xfrm>
            <a:off x="304800" y="3104821"/>
            <a:ext cx="1981200" cy="1524000"/>
          </a:xfrm>
        </p:spPr>
        <p:txBody>
          <a:bodyPr>
            <a:noAutofit/>
          </a:bodyPr>
          <a:lstStyle/>
          <a:p>
            <a:pPr marL="0" indent="0" algn="ctr">
              <a:buNone/>
            </a:pPr>
            <a:r>
              <a:rPr lang="es-PR" sz="2800" dirty="0">
                <a:solidFill>
                  <a:schemeClr val="tx1">
                    <a:lumMod val="50000"/>
                    <a:lumOff val="50000"/>
                  </a:schemeClr>
                </a:solidFill>
                <a:latin typeface="Arial"/>
                <a:cs typeface="Arial"/>
              </a:rPr>
              <a:t>Tomar más de lo recetado</a:t>
            </a:r>
          </a:p>
        </p:txBody>
      </p:sp>
      <p:sp>
        <p:nvSpPr>
          <p:cNvPr id="9" name="TextBox 8"/>
          <p:cNvSpPr txBox="1"/>
          <p:nvPr/>
        </p:nvSpPr>
        <p:spPr>
          <a:xfrm>
            <a:off x="1981200" y="5144869"/>
            <a:ext cx="6314549" cy="646331"/>
          </a:xfrm>
          <a:prstGeom prst="rect">
            <a:avLst/>
          </a:prstGeom>
          <a:noFill/>
        </p:spPr>
        <p:txBody>
          <a:bodyPr wrap="none" rtlCol="0">
            <a:spAutoFit/>
          </a:bodyPr>
          <a:lstStyle/>
          <a:p>
            <a:r>
              <a:rPr lang="es-PR" sz="3600" i="1" dirty="0">
                <a:solidFill>
                  <a:srgbClr val="36647E"/>
                </a:solidFill>
                <a:latin typeface="Arial"/>
                <a:cs typeface="Arial"/>
              </a:rPr>
              <a:t>Sin importar las intenciones…</a:t>
            </a:r>
          </a:p>
        </p:txBody>
      </p:sp>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4</a:t>
            </a:fld>
            <a:endParaRPr lang="en-US" dirty="0"/>
          </a:p>
        </p:txBody>
      </p:sp>
      <p:sp>
        <p:nvSpPr>
          <p:cNvPr id="6" name="Content Placeholder 6"/>
          <p:cNvSpPr txBox="1">
            <a:spLocks/>
          </p:cNvSpPr>
          <p:nvPr/>
        </p:nvSpPr>
        <p:spPr>
          <a:xfrm>
            <a:off x="2743200" y="2952421"/>
            <a:ext cx="2895600" cy="1905000"/>
          </a:xfrm>
          <a:prstGeom prst="rect">
            <a:avLst/>
          </a:prstGeom>
        </p:spPr>
        <p:txBody>
          <a:bodyPr vert="horz" lIns="91440" tIns="45720" rIns="91440" bIns="45720" rtlCol="0">
            <a:normAutofit fontScale="85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PR" sz="3300" b="0" i="0" u="none" strike="noStrike" kern="1200" cap="none" spc="0" normalizeH="0" baseline="0" dirty="0">
                <a:ln>
                  <a:noFill/>
                </a:ln>
                <a:solidFill>
                  <a:srgbClr val="7F7F7F"/>
                </a:solidFill>
                <a:effectLst/>
                <a:uLnTx/>
                <a:uFillTx/>
                <a:latin typeface="Arial"/>
                <a:ea typeface="+mn-ea"/>
                <a:cs typeface="Arial"/>
              </a:rPr>
              <a:t>Tomar el medicamento por una razón distinta a la recetada</a:t>
            </a:r>
          </a:p>
        </p:txBody>
      </p:sp>
      <p:sp>
        <p:nvSpPr>
          <p:cNvPr id="8" name="Content Placeholder 6"/>
          <p:cNvSpPr txBox="1">
            <a:spLocks/>
          </p:cNvSpPr>
          <p:nvPr/>
        </p:nvSpPr>
        <p:spPr>
          <a:xfrm>
            <a:off x="5943600" y="3181021"/>
            <a:ext cx="2895600" cy="1447800"/>
          </a:xfrm>
          <a:prstGeom prst="rect">
            <a:avLst/>
          </a:prstGeom>
        </p:spPr>
        <p:txBody>
          <a:bodyPr vert="horz" lIns="91440" tIns="45720" rIns="91440" bIns="45720" rtlCol="0">
            <a:normAutofit fontScale="77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PR" sz="3300" b="0" i="0" u="none" strike="noStrike" kern="1200" cap="none" spc="0" normalizeH="0" baseline="0" dirty="0">
                <a:ln>
                  <a:noFill/>
                </a:ln>
                <a:solidFill>
                  <a:srgbClr val="7F7F7F"/>
                </a:solidFill>
                <a:effectLst/>
                <a:uLnTx/>
                <a:uFillTx/>
                <a:latin typeface="Arial"/>
                <a:ea typeface="+mn-ea"/>
                <a:cs typeface="Arial"/>
              </a:rPr>
              <a:t>Compartir o tomar el medicamento</a:t>
            </a:r>
            <a:r>
              <a:rPr kumimoji="0" lang="es-PR" sz="3300" b="0" i="0" u="none" strike="noStrike" kern="1200" cap="none" spc="0" normalizeH="0" dirty="0">
                <a:ln>
                  <a:noFill/>
                </a:ln>
                <a:solidFill>
                  <a:srgbClr val="7F7F7F"/>
                </a:solidFill>
                <a:effectLst/>
                <a:uLnTx/>
                <a:uFillTx/>
                <a:latin typeface="Arial"/>
                <a:ea typeface="+mn-ea"/>
                <a:cs typeface="Arial"/>
              </a:rPr>
              <a:t> de otra persona</a:t>
            </a:r>
            <a:endParaRPr kumimoji="0" lang="es-PR" sz="3300" b="0" i="0" u="none" strike="noStrike" kern="1200" cap="none" spc="0" normalizeH="0" baseline="0" dirty="0">
              <a:ln>
                <a:noFill/>
              </a:ln>
              <a:solidFill>
                <a:srgbClr val="7F7F7F"/>
              </a:solidFill>
              <a:effectLst/>
              <a:uLnTx/>
              <a:uFillTx/>
              <a:latin typeface="Arial"/>
              <a:ea typeface="+mn-ea"/>
              <a:cs typeface="Arial"/>
            </a:endParaRPr>
          </a:p>
        </p:txBody>
      </p:sp>
      <p:pic>
        <p:nvPicPr>
          <p:cNvPr id="15" name="Picture 1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rot="5400000">
            <a:off x="831850" y="1968171"/>
            <a:ext cx="939800" cy="1079500"/>
          </a:xfrm>
          <a:prstGeom prst="rect">
            <a:avLst/>
          </a:prstGeom>
        </p:spPr>
      </p:pic>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rot="5400000">
            <a:off x="3670300" y="1796721"/>
            <a:ext cx="939800" cy="1117600"/>
          </a:xfrm>
          <a:prstGeom prst="rect">
            <a:avLst/>
          </a:prstGeom>
        </p:spPr>
      </p:pic>
      <p:pic>
        <p:nvPicPr>
          <p:cNvPr id="17" name="Picture 1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rot="5400000">
            <a:off x="6705600" y="1961821"/>
            <a:ext cx="939800" cy="1092200"/>
          </a:xfrm>
          <a:prstGeom prst="rect">
            <a:avLst/>
          </a:prstGeom>
        </p:spPr>
      </p:pic>
    </p:spTree>
    <p:extLst>
      <p:ext uri="{BB962C8B-B14F-4D97-AF65-F5344CB8AC3E}">
        <p14:creationId xmlns:p14="http://schemas.microsoft.com/office/powerpoint/2010/main" val="2465884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5400000">
            <a:off x="3124204" y="838202"/>
            <a:ext cx="2895599" cy="9144000"/>
          </a:xfrm>
          <a:prstGeom prst="rect">
            <a:avLst/>
          </a:prstGeom>
        </p:spPr>
      </p:pic>
      <p:sp>
        <p:nvSpPr>
          <p:cNvPr id="3" name="Title 2"/>
          <p:cNvSpPr>
            <a:spLocks noGrp="1"/>
          </p:cNvSpPr>
          <p:nvPr>
            <p:ph type="title"/>
          </p:nvPr>
        </p:nvSpPr>
        <p:spPr>
          <a:xfrm>
            <a:off x="533400" y="838200"/>
            <a:ext cx="8229600" cy="1828800"/>
          </a:xfrm>
        </p:spPr>
        <p:txBody>
          <a:bodyPr>
            <a:noAutofit/>
          </a:bodyPr>
          <a:lstStyle/>
          <a:p>
            <a:pPr algn="l"/>
            <a:r>
              <a:rPr lang="es-PR" sz="4800" b="1" dirty="0">
                <a:solidFill>
                  <a:srgbClr val="36647E"/>
                </a:solidFill>
                <a:latin typeface="Arial"/>
                <a:cs typeface="Arial"/>
              </a:rPr>
              <a:t>¿La mayoría de los jóvenes hace mal uso de los medicamentos recetados? </a:t>
            </a: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5</a:t>
            </a:fld>
            <a:endParaRPr lang="en-US" dirty="0"/>
          </a:p>
        </p:txBody>
      </p:sp>
      <p:pic>
        <p:nvPicPr>
          <p:cNvPr id="22" name="Picture 21" descr="Footer.png"/>
          <p:cNvPicPr>
            <a:picLocks noChangeAspect="1"/>
          </p:cNvPicPr>
          <p:nvPr/>
        </p:nvPicPr>
        <p:blipFill>
          <a:blip r:embed="rId5"/>
          <a:stretch>
            <a:fillRect/>
          </a:stretch>
        </p:blipFill>
        <p:spPr>
          <a:xfrm rot="5400000">
            <a:off x="4184643" y="1898644"/>
            <a:ext cx="774701" cy="9144012"/>
          </a:xfrm>
          <a:prstGeom prst="rect">
            <a:avLst/>
          </a:prstGeom>
        </p:spPr>
      </p:pic>
      <p:sp>
        <p:nvSpPr>
          <p:cNvPr id="23"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grpSp>
        <p:nvGrpSpPr>
          <p:cNvPr id="9" name="Group 8"/>
          <p:cNvGrpSpPr/>
          <p:nvPr/>
        </p:nvGrpSpPr>
        <p:grpSpPr>
          <a:xfrm>
            <a:off x="2667000" y="2971800"/>
            <a:ext cx="3753224" cy="2438400"/>
            <a:chOff x="2667000" y="2971800"/>
            <a:chExt cx="3753224" cy="2438400"/>
          </a:xfrm>
        </p:grpSpPr>
        <p:pic>
          <p:nvPicPr>
            <p:cNvPr id="24" name="Picture 23"/>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rot="273538">
              <a:off x="2667000" y="2971800"/>
              <a:ext cx="3753224" cy="2438400"/>
            </a:xfrm>
            <a:prstGeom prst="rect">
              <a:avLst/>
            </a:prstGeom>
          </p:spPr>
        </p:pic>
        <p:sp>
          <p:nvSpPr>
            <p:cNvPr id="25" name="Title 2"/>
            <p:cNvSpPr txBox="1">
              <a:spLocks/>
            </p:cNvSpPr>
            <p:nvPr/>
          </p:nvSpPr>
          <p:spPr>
            <a:xfrm>
              <a:off x="3464112" y="3581400"/>
              <a:ext cx="2708088" cy="14478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400" b="1" i="0" u="none" strike="noStrike" kern="1200" cap="none" spc="0" normalizeH="0" baseline="0" noProof="0" dirty="0">
                  <a:ln>
                    <a:noFill/>
                  </a:ln>
                  <a:solidFill>
                    <a:schemeClr val="bg1"/>
                  </a:solidFill>
                  <a:effectLst/>
                  <a:uLnTx/>
                  <a:uFillTx/>
                  <a:latin typeface="Arial"/>
                  <a:ea typeface="+mj-ea"/>
                  <a:cs typeface="Arial"/>
                </a:rPr>
                <a:t>¡NO!</a:t>
              </a:r>
            </a:p>
          </p:txBody>
        </p:sp>
      </p:grpSp>
    </p:spTree>
    <p:extLst>
      <p:ext uri="{BB962C8B-B14F-4D97-AF65-F5344CB8AC3E}">
        <p14:creationId xmlns:p14="http://schemas.microsoft.com/office/powerpoint/2010/main" val="4968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l="3908" r="2931"/>
              <a:stretch>
                <a:fillRect/>
              </a:stretch>
            </p:blipFill>
          </mc:Choice>
          <mc:Fallback>
            <p:blipFill>
              <a:blip r:embed="rId4"/>
              <a:srcRect l="3908" r="2931"/>
              <a:stretch>
                <a:fillRect/>
              </a:stretch>
            </p:blipFill>
          </mc:Fallback>
        </mc:AlternateContent>
        <p:spPr>
          <a:xfrm>
            <a:off x="3105" y="3060700"/>
            <a:ext cx="9157663" cy="3797300"/>
          </a:xfrm>
          <a:prstGeom prst="rect">
            <a:avLst/>
          </a:prstGeom>
        </p:spPr>
      </p:pic>
      <p:sp>
        <p:nvSpPr>
          <p:cNvPr id="3" name="Title 2"/>
          <p:cNvSpPr>
            <a:spLocks noGrp="1"/>
          </p:cNvSpPr>
          <p:nvPr>
            <p:ph type="title"/>
          </p:nvPr>
        </p:nvSpPr>
        <p:spPr>
          <a:xfrm>
            <a:off x="457200" y="914400"/>
            <a:ext cx="8229600" cy="1143000"/>
          </a:xfrm>
        </p:spPr>
        <p:txBody>
          <a:bodyPr>
            <a:noAutofit/>
          </a:bodyPr>
          <a:lstStyle/>
          <a:p>
            <a:pPr algn="l"/>
            <a:r>
              <a:rPr lang="es-PR" sz="4500" b="1" dirty="0">
                <a:solidFill>
                  <a:srgbClr val="36647E"/>
                </a:solidFill>
                <a:latin typeface="Arial"/>
                <a:cs typeface="Arial"/>
              </a:rPr>
              <a:t>Dato: </a:t>
            </a:r>
            <a:r>
              <a:rPr lang="es-PR" sz="4500" b="1" dirty="0">
                <a:solidFill>
                  <a:srgbClr val="48BAC8"/>
                </a:solidFill>
                <a:latin typeface="Arial"/>
                <a:cs typeface="Arial"/>
              </a:rPr>
              <a:t>6 de 7 </a:t>
            </a:r>
            <a:r>
              <a:rPr lang="es-PR" sz="4500" b="1" dirty="0">
                <a:solidFill>
                  <a:srgbClr val="36647E"/>
                </a:solidFill>
                <a:latin typeface="Arial"/>
                <a:cs typeface="Arial"/>
              </a:rPr>
              <a:t>jóvenes NO hacen mal uso de los medicamentos recetados</a:t>
            </a: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6</a:t>
            </a:fld>
            <a:endParaRPr lang="en-US" dirty="0"/>
          </a:p>
        </p:txBody>
      </p:sp>
      <p:grpSp>
        <p:nvGrpSpPr>
          <p:cNvPr id="15" name="Group 14"/>
          <p:cNvGrpSpPr/>
          <p:nvPr/>
        </p:nvGrpSpPr>
        <p:grpSpPr>
          <a:xfrm>
            <a:off x="1524000" y="2743200"/>
            <a:ext cx="6085417" cy="2971800"/>
            <a:chOff x="1524000" y="2438400"/>
            <a:chExt cx="6085417" cy="2971800"/>
          </a:xfrm>
        </p:grpSpPr>
        <p:pic>
          <p:nvPicPr>
            <p:cNvPr id="16" name="Picture 15" descr="5090_GENRX_MissionVideo_Icons-13.png"/>
            <p:cNvPicPr>
              <a:picLocks noChangeAspect="1"/>
            </p:cNvPicPr>
            <p:nvPr/>
          </p:nvPicPr>
          <p:blipFill>
            <a:blip r:embed="rId5" cstate="print"/>
            <a:stretch>
              <a:fillRect/>
            </a:stretch>
          </p:blipFill>
          <p:spPr>
            <a:xfrm>
              <a:off x="1524000" y="2438400"/>
              <a:ext cx="1513417" cy="1524000"/>
            </a:xfrm>
            <a:prstGeom prst="rect">
              <a:avLst/>
            </a:prstGeom>
          </p:spPr>
        </p:pic>
        <p:pic>
          <p:nvPicPr>
            <p:cNvPr id="20" name="Picture 19" descr="5090_GENRX_MissionVideo_Icons-13.png"/>
            <p:cNvPicPr>
              <a:picLocks noChangeAspect="1"/>
            </p:cNvPicPr>
            <p:nvPr/>
          </p:nvPicPr>
          <p:blipFill>
            <a:blip r:embed="rId5" cstate="print"/>
            <a:stretch>
              <a:fillRect/>
            </a:stretch>
          </p:blipFill>
          <p:spPr>
            <a:xfrm>
              <a:off x="3048000" y="2438400"/>
              <a:ext cx="1513417" cy="1524000"/>
            </a:xfrm>
            <a:prstGeom prst="rect">
              <a:avLst/>
            </a:prstGeom>
          </p:spPr>
        </p:pic>
        <p:pic>
          <p:nvPicPr>
            <p:cNvPr id="25" name="Picture 24" descr="5090_GENRX_MissionVideo_Icons-13.png"/>
            <p:cNvPicPr>
              <a:picLocks noChangeAspect="1"/>
            </p:cNvPicPr>
            <p:nvPr/>
          </p:nvPicPr>
          <p:blipFill>
            <a:blip r:embed="rId5" cstate="print"/>
            <a:stretch>
              <a:fillRect/>
            </a:stretch>
          </p:blipFill>
          <p:spPr>
            <a:xfrm>
              <a:off x="4572000" y="2438400"/>
              <a:ext cx="1513417" cy="1524000"/>
            </a:xfrm>
            <a:prstGeom prst="rect">
              <a:avLst/>
            </a:prstGeom>
          </p:spPr>
        </p:pic>
        <p:pic>
          <p:nvPicPr>
            <p:cNvPr id="26" name="Picture 25" descr="5090_GENRX_MissionVideo_Icons-13.png"/>
            <p:cNvPicPr>
              <a:picLocks noChangeAspect="1"/>
            </p:cNvPicPr>
            <p:nvPr/>
          </p:nvPicPr>
          <p:blipFill>
            <a:blip r:embed="rId5" cstate="print"/>
            <a:stretch>
              <a:fillRect/>
            </a:stretch>
          </p:blipFill>
          <p:spPr>
            <a:xfrm>
              <a:off x="6096000" y="2438400"/>
              <a:ext cx="1513417" cy="1524000"/>
            </a:xfrm>
            <a:prstGeom prst="rect">
              <a:avLst/>
            </a:prstGeom>
          </p:spPr>
        </p:pic>
        <p:pic>
          <p:nvPicPr>
            <p:cNvPr id="27" name="Picture 26" descr="5090_GENRX_MissionVideo_Icons-13.png"/>
            <p:cNvPicPr>
              <a:picLocks noChangeAspect="1"/>
            </p:cNvPicPr>
            <p:nvPr/>
          </p:nvPicPr>
          <p:blipFill>
            <a:blip r:embed="rId5" cstate="print"/>
            <a:stretch>
              <a:fillRect/>
            </a:stretch>
          </p:blipFill>
          <p:spPr>
            <a:xfrm>
              <a:off x="2286000" y="3886200"/>
              <a:ext cx="1513417" cy="1524000"/>
            </a:xfrm>
            <a:prstGeom prst="rect">
              <a:avLst/>
            </a:prstGeom>
          </p:spPr>
        </p:pic>
        <p:pic>
          <p:nvPicPr>
            <p:cNvPr id="28" name="Picture 27" descr="5090_GENRX_MissionVideo_Icons-13.png"/>
            <p:cNvPicPr>
              <a:picLocks noChangeAspect="1"/>
            </p:cNvPicPr>
            <p:nvPr/>
          </p:nvPicPr>
          <p:blipFill>
            <a:blip r:embed="rId5" cstate="print"/>
            <a:stretch>
              <a:fillRect/>
            </a:stretch>
          </p:blipFill>
          <p:spPr>
            <a:xfrm>
              <a:off x="3810000" y="3886200"/>
              <a:ext cx="1513417" cy="1524000"/>
            </a:xfrm>
            <a:prstGeom prst="rect">
              <a:avLst/>
            </a:prstGeom>
          </p:spPr>
        </p:pic>
        <p:pic>
          <p:nvPicPr>
            <p:cNvPr id="29" name="Picture 28" descr="5090_GENRX_MissionVideo_Icons-13.png"/>
            <p:cNvPicPr>
              <a:picLocks noChangeAspect="1"/>
            </p:cNvPicPr>
            <p:nvPr/>
          </p:nvPicPr>
          <p:blipFill>
            <a:blip r:embed="rId6" cstate="print"/>
            <a:stretch>
              <a:fillRect/>
            </a:stretch>
          </p:blipFill>
          <p:spPr>
            <a:xfrm>
              <a:off x="5334063" y="3886200"/>
              <a:ext cx="1513291" cy="1524000"/>
            </a:xfrm>
            <a:prstGeom prst="rect">
              <a:avLst/>
            </a:prstGeom>
          </p:spPr>
        </p:pic>
      </p:grpSp>
      <p:pic>
        <p:nvPicPr>
          <p:cNvPr id="12" name="Picture 11" descr="Footer.png"/>
          <p:cNvPicPr>
            <a:picLocks noChangeAspect="1"/>
          </p:cNvPicPr>
          <p:nvPr/>
        </p:nvPicPr>
        <p:blipFill>
          <a:blip r:embed="rId7"/>
          <a:stretch>
            <a:fillRect/>
          </a:stretch>
        </p:blipFill>
        <p:spPr>
          <a:xfrm rot="5400000">
            <a:off x="4184643" y="1898644"/>
            <a:ext cx="774701" cy="9144012"/>
          </a:xfrm>
          <a:prstGeom prst="rect">
            <a:avLst/>
          </a:prstGeom>
        </p:spPr>
      </p:pic>
      <p:sp>
        <p:nvSpPr>
          <p:cNvPr id="14"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38527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447800" y="876300"/>
            <a:ext cx="7696200" cy="5105400"/>
          </a:xfrm>
          <a:prstGeom prst="rect">
            <a:avLst/>
          </a:prstGeom>
        </p:spPr>
      </p:pic>
      <p:sp>
        <p:nvSpPr>
          <p:cNvPr id="3" name="Title 2"/>
          <p:cNvSpPr>
            <a:spLocks noGrp="1"/>
          </p:cNvSpPr>
          <p:nvPr>
            <p:ph type="title"/>
          </p:nvPr>
        </p:nvSpPr>
        <p:spPr>
          <a:xfrm>
            <a:off x="5181600" y="1219200"/>
            <a:ext cx="4038600" cy="4038600"/>
          </a:xfrm>
        </p:spPr>
        <p:txBody>
          <a:bodyPr>
            <a:noAutofit/>
          </a:bodyPr>
          <a:lstStyle/>
          <a:p>
            <a:pPr algn="l"/>
            <a:r>
              <a:rPr lang="es-PR" sz="3600" b="1" dirty="0">
                <a:solidFill>
                  <a:srgbClr val="36647E"/>
                </a:solidFill>
                <a:latin typeface="Arial"/>
                <a:cs typeface="Arial"/>
              </a:rPr>
              <a:t>…sin embargo el mal uso de los medicamentos recetados continúa siendo un problema nacional </a:t>
            </a: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7</a:t>
            </a:fld>
            <a:endParaRPr lang="en-US"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l="26667"/>
              <a:stretch>
                <a:fillRect/>
              </a:stretch>
            </p:blipFill>
          </mc:Choice>
          <mc:Fallback>
            <p:blipFill>
              <a:blip r:embed="rId6"/>
              <a:srcRect l="26667"/>
              <a:stretch>
                <a:fillRect/>
              </a:stretch>
            </p:blipFill>
          </mc:Fallback>
        </mc:AlternateContent>
        <p:spPr>
          <a:xfrm>
            <a:off x="0" y="990600"/>
            <a:ext cx="4888720" cy="4419600"/>
          </a:xfrm>
          <a:prstGeom prst="rect">
            <a:avLst/>
          </a:prstGeom>
        </p:spPr>
      </p:pic>
    </p:spTree>
    <p:extLst>
      <p:ext uri="{BB962C8B-B14F-4D97-AF65-F5344CB8AC3E}">
        <p14:creationId xmlns:p14="http://schemas.microsoft.com/office/powerpoint/2010/main" val="717115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16200000" flipH="1">
            <a:off x="3162306" y="-266699"/>
            <a:ext cx="2819398" cy="9144000"/>
          </a:xfrm>
          <a:prstGeom prst="rect">
            <a:avLst/>
          </a:prstGeom>
        </p:spPr>
      </p:pic>
      <p:sp>
        <p:nvSpPr>
          <p:cNvPr id="3" name="Title 2"/>
          <p:cNvSpPr>
            <a:spLocks noGrp="1"/>
          </p:cNvSpPr>
          <p:nvPr>
            <p:ph type="title"/>
          </p:nvPr>
        </p:nvSpPr>
        <p:spPr>
          <a:xfrm>
            <a:off x="609600" y="3581400"/>
            <a:ext cx="5486400" cy="1143000"/>
          </a:xfrm>
        </p:spPr>
        <p:txBody>
          <a:bodyPr>
            <a:noAutofit/>
          </a:bodyPr>
          <a:lstStyle/>
          <a:p>
            <a:pPr algn="l"/>
            <a:r>
              <a:rPr lang="en-US" sz="5500" b="1" dirty="0">
                <a:solidFill>
                  <a:srgbClr val="36647E"/>
                </a:solidFill>
                <a:latin typeface="Arial"/>
                <a:cs typeface="Arial"/>
              </a:rPr>
              <a:t>¡</a:t>
            </a:r>
            <a:r>
              <a:rPr lang="en-US" sz="5500" b="1" dirty="0" err="1" smtClean="0">
                <a:solidFill>
                  <a:srgbClr val="36647E"/>
                </a:solidFill>
                <a:latin typeface="Arial"/>
                <a:cs typeface="Arial"/>
              </a:rPr>
              <a:t>Puedes</a:t>
            </a:r>
            <a:r>
              <a:rPr lang="en-US" sz="5500" b="1" dirty="0" smtClean="0">
                <a:solidFill>
                  <a:srgbClr val="36647E"/>
                </a:solidFill>
                <a:latin typeface="Arial"/>
                <a:cs typeface="Arial"/>
              </a:rPr>
              <a:t> </a:t>
            </a:r>
            <a:r>
              <a:rPr lang="en-US" sz="5500" b="1" dirty="0">
                <a:solidFill>
                  <a:srgbClr val="36647E"/>
                </a:solidFill>
                <a:latin typeface="Arial"/>
                <a:cs typeface="Arial"/>
              </a:rPr>
              <a:t>hacer la diferencia!</a:t>
            </a:r>
          </a:p>
        </p:txBody>
      </p:sp>
      <p:sp>
        <p:nvSpPr>
          <p:cNvPr id="13" name="Slide Number Placeholder 12"/>
          <p:cNvSpPr>
            <a:spLocks noGrp="1"/>
          </p:cNvSpPr>
          <p:nvPr>
            <p:ph type="sldNum" sz="quarter" idx="4"/>
          </p:nvPr>
        </p:nvSpPr>
        <p:spPr>
          <a:xfrm>
            <a:off x="6553200" y="6356350"/>
            <a:ext cx="2133600" cy="365125"/>
          </a:xfrm>
        </p:spPr>
        <p:txBody>
          <a:bodyPr/>
          <a:lstStyle/>
          <a:p>
            <a:fld id="{BCC0D97C-CD89-48ED-9F5E-C6CF0112A9FA}" type="slidenum">
              <a:rPr lang="en-US" smtClean="0"/>
              <a:pPr/>
              <a:t>8</a:t>
            </a:fld>
            <a:endParaRPr lang="en-US" dirty="0"/>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rcRect r="40408"/>
              <a:stretch>
                <a:fillRect/>
              </a:stretch>
            </p:blipFill>
          </mc:Choice>
          <mc:Fallback>
            <p:blipFill>
              <a:blip r:embed="rId6"/>
              <a:srcRect r="40408"/>
              <a:stretch>
                <a:fillRect/>
              </a:stretch>
            </p:blipFill>
          </mc:Fallback>
        </mc:AlternateContent>
        <p:spPr>
          <a:xfrm>
            <a:off x="6494181" y="1752600"/>
            <a:ext cx="2697090" cy="3810000"/>
          </a:xfrm>
          <a:prstGeom prst="rect">
            <a:avLst/>
          </a:prstGeom>
        </p:spPr>
      </p:pic>
      <p:sp>
        <p:nvSpPr>
          <p:cNvPr id="6" name="Title 2"/>
          <p:cNvSpPr txBox="1">
            <a:spLocks/>
          </p:cNvSpPr>
          <p:nvPr/>
        </p:nvSpPr>
        <p:spPr>
          <a:xfrm>
            <a:off x="533400" y="1447800"/>
            <a:ext cx="6934200" cy="1524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7400" b="1" i="0" u="none" strike="noStrike" kern="1200" cap="none" spc="0" normalizeH="0" baseline="0" noProof="0" dirty="0">
                <a:ln>
                  <a:noFill/>
                </a:ln>
                <a:solidFill>
                  <a:srgbClr val="48BAC8"/>
                </a:solidFill>
                <a:effectLst/>
                <a:uLnTx/>
                <a:uFillTx/>
                <a:latin typeface="Arial"/>
                <a:ea typeface="+mj-ea"/>
                <a:cs typeface="Arial"/>
              </a:rPr>
              <a:t>¡BUENAS NOTICIAS!</a:t>
            </a:r>
          </a:p>
        </p:txBody>
      </p:sp>
    </p:spTree>
    <p:extLst>
      <p:ext uri="{BB962C8B-B14F-4D97-AF65-F5344CB8AC3E}">
        <p14:creationId xmlns:p14="http://schemas.microsoft.com/office/powerpoint/2010/main" val="2697020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rot="5400000">
            <a:off x="2860967" y="-644235"/>
            <a:ext cx="3422071" cy="9144000"/>
          </a:xfrm>
          <a:prstGeom prst="rect">
            <a:avLst/>
          </a:prstGeom>
        </p:spPr>
      </p:pic>
      <p:sp>
        <p:nvSpPr>
          <p:cNvPr id="10" name="Slide Number Placeholder 9"/>
          <p:cNvSpPr>
            <a:spLocks noGrp="1"/>
          </p:cNvSpPr>
          <p:nvPr>
            <p:ph type="sldNum" sz="quarter" idx="4"/>
          </p:nvPr>
        </p:nvSpPr>
        <p:spPr>
          <a:xfrm>
            <a:off x="6553200" y="6356350"/>
            <a:ext cx="2133600" cy="365125"/>
          </a:xfrm>
        </p:spPr>
        <p:txBody>
          <a:bodyPr/>
          <a:lstStyle/>
          <a:p>
            <a:fld id="{BCC0D97C-CD89-48ED-9F5E-C6CF0112A9FA}" type="slidenum">
              <a:rPr lang="en-US" smtClean="0"/>
              <a:pPr/>
              <a:t>9</a:t>
            </a:fld>
            <a:endParaRPr lang="en-US" dirty="0"/>
          </a:p>
        </p:txBody>
      </p:sp>
      <p:sp>
        <p:nvSpPr>
          <p:cNvPr id="11" name="Title 2"/>
          <p:cNvSpPr>
            <a:spLocks noGrp="1"/>
          </p:cNvSpPr>
          <p:nvPr>
            <p:ph type="title"/>
          </p:nvPr>
        </p:nvSpPr>
        <p:spPr>
          <a:xfrm>
            <a:off x="2438400" y="1066800"/>
            <a:ext cx="8077200" cy="1143000"/>
          </a:xfrm>
        </p:spPr>
        <p:txBody>
          <a:bodyPr>
            <a:noAutofit/>
          </a:bodyPr>
          <a:lstStyle/>
          <a:p>
            <a:pPr algn="l"/>
            <a:r>
              <a:rPr lang="en-US" sz="4200" b="1" dirty="0">
                <a:solidFill>
                  <a:srgbClr val="36647E"/>
                </a:solidFill>
                <a:latin typeface="Arial"/>
                <a:cs typeface="Arial"/>
              </a:rPr>
              <a:t>Usa los Medicamentos</a:t>
            </a:r>
            <a:br>
              <a:rPr lang="en-US" sz="4200" b="1" dirty="0">
                <a:solidFill>
                  <a:srgbClr val="36647E"/>
                </a:solidFill>
                <a:latin typeface="Arial"/>
                <a:cs typeface="Arial"/>
              </a:rPr>
            </a:br>
            <a:r>
              <a:rPr lang="en-US" sz="4200" b="1" dirty="0">
                <a:solidFill>
                  <a:srgbClr val="36647E"/>
                </a:solidFill>
                <a:latin typeface="Arial"/>
                <a:cs typeface="Arial"/>
              </a:rPr>
              <a:t> de Forma Segura</a:t>
            </a:r>
          </a:p>
        </p:txBody>
      </p:sp>
      <p:pic>
        <p:nvPicPr>
          <p:cNvPr id="12" name="Picture 11"/>
          <p:cNvPicPr>
            <a:picLocks noChangeAspect="1"/>
          </p:cNvPicPr>
          <p:nvPr/>
        </p:nvPicPr>
        <p:blipFill>
          <a:blip r:embed="rId5" cstate="print"/>
          <a:srcRect l="23656"/>
          <a:stretch>
            <a:fillRect/>
          </a:stretch>
        </p:blipFill>
        <p:spPr>
          <a:xfrm>
            <a:off x="0" y="1066800"/>
            <a:ext cx="2913554" cy="4515616"/>
          </a:xfrm>
          <a:prstGeom prst="rect">
            <a:avLst/>
          </a:prstGeom>
        </p:spPr>
      </p:pic>
      <p:pic>
        <p:nvPicPr>
          <p:cNvPr id="14" name="Picture 13"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15"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
        <p:nvSpPr>
          <p:cNvPr id="17" name="Content Placeholder 6"/>
          <p:cNvSpPr txBox="1">
            <a:spLocks/>
          </p:cNvSpPr>
          <p:nvPr/>
        </p:nvSpPr>
        <p:spPr>
          <a:xfrm>
            <a:off x="3276600" y="2743200"/>
            <a:ext cx="5867400" cy="2590800"/>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s-PR" sz="3600" b="1" dirty="0">
                <a:solidFill>
                  <a:srgbClr val="36647E"/>
                </a:solidFill>
                <a:latin typeface="Arial"/>
                <a:cs typeface="Arial"/>
              </a:rPr>
              <a:t>Usarlos tú solamente </a:t>
            </a:r>
            <a:endParaRPr kumimoji="0" lang="es-PR" sz="3600" b="1" i="0" u="none" strike="noStrike" kern="1200" cap="none" spc="0" normalizeH="0" baseline="0" noProof="0" dirty="0">
              <a:ln>
                <a:noFill/>
              </a:ln>
              <a:solidFill>
                <a:srgbClr val="36647E"/>
              </a:solidFill>
              <a:effectLst/>
              <a:uLnTx/>
              <a:uFillTx/>
              <a:latin typeface="Arial"/>
              <a:cs typeface="Arial"/>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s-PR" sz="3600" i="0" u="none" strike="noStrike" kern="1200" cap="none" spc="0" normalizeH="0" baseline="0" noProof="0" dirty="0">
                <a:ln>
                  <a:noFill/>
                </a:ln>
                <a:solidFill>
                  <a:schemeClr val="tx1">
                    <a:lumMod val="50000"/>
                    <a:lumOff val="50000"/>
                  </a:schemeClr>
                </a:solidFill>
                <a:effectLst/>
                <a:uLnTx/>
                <a:uFillTx/>
                <a:latin typeface="Arial"/>
                <a:cs typeface="Arial"/>
              </a:rPr>
              <a:t>Seguir las instrucciones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s-PR" sz="3600" noProof="0" dirty="0">
                <a:solidFill>
                  <a:srgbClr val="7F7F7F"/>
                </a:solidFill>
                <a:latin typeface="Arial"/>
                <a:cs typeface="Arial"/>
              </a:rPr>
              <a:t>Ser un buen ejemplo </a:t>
            </a:r>
            <a:endParaRPr kumimoji="0" lang="es-PR" sz="3600" b="0" i="0" u="none" strike="noStrike" kern="1200" cap="none" spc="0" normalizeH="0" baseline="0" noProof="0" dirty="0">
              <a:ln>
                <a:noFill/>
              </a:ln>
              <a:solidFill>
                <a:srgbClr val="7F7F7F"/>
              </a:solidFill>
              <a:effectLst/>
              <a:uLnTx/>
              <a:uFillTx/>
              <a:latin typeface="Arial"/>
              <a:cs typeface="Arial"/>
            </a:endParaRPr>
          </a:p>
        </p:txBody>
      </p:sp>
    </p:spTree>
    <p:extLst>
      <p:ext uri="{BB962C8B-B14F-4D97-AF65-F5344CB8AC3E}">
        <p14:creationId xmlns:p14="http://schemas.microsoft.com/office/powerpoint/2010/main" val="1191867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10305</TotalTime>
  <Words>2343</Words>
  <Application>Microsoft Office PowerPoint</Application>
  <PresentationFormat>On-screen Show (4:3)</PresentationFormat>
  <Paragraphs>256</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Source Sans Pro</vt:lpstr>
      <vt:lpstr>ヒラギノ角ゴ Pro W3</vt:lpstr>
      <vt:lpstr>Office Theme</vt:lpstr>
      <vt:lpstr>PowerPoint Presentation</vt:lpstr>
      <vt:lpstr>PowerPoint Presentation</vt:lpstr>
      <vt:lpstr>¿Cuál escenario representa el mal uso de los medicamentos recetados?</vt:lpstr>
      <vt:lpstr>Hacer mal uso de los medicamentos es:</vt:lpstr>
      <vt:lpstr>¿La mayoría de los jóvenes hace mal uso de los medicamentos recetados? </vt:lpstr>
      <vt:lpstr>Dato: 6 de 7 jóvenes NO hacen mal uso de los medicamentos recetados</vt:lpstr>
      <vt:lpstr>…sin embargo el mal uso de los medicamentos recetados continúa siendo un problema nacional </vt:lpstr>
      <vt:lpstr>¡Puedes hacer la diferencia!</vt:lpstr>
      <vt:lpstr>Usa los Medicamentos  de Forma Segura</vt:lpstr>
      <vt:lpstr>Algunos artículos no se deben compartir…</vt:lpstr>
      <vt:lpstr>Usa los Medicamentos  de Forma Segura</vt:lpstr>
      <vt:lpstr>Algunas instrucciones están destinadas a seguirlas…</vt:lpstr>
      <vt:lpstr>¿Por qué seguir instrucciones? </vt:lpstr>
      <vt:lpstr>Piénsalo:</vt:lpstr>
      <vt:lpstr>Piénsalo:</vt:lpstr>
      <vt:lpstr>Usa los Medicamentos         de Forma Segura</vt:lpstr>
      <vt:lpstr>Ayuda a los Demás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Garcia, Fabiola</cp:lastModifiedBy>
  <cp:revision>198</cp:revision>
  <cp:lastPrinted>2016-02-04T20:04:09Z</cp:lastPrinted>
  <dcterms:created xsi:type="dcterms:W3CDTF">2016-03-04T17:57:00Z</dcterms:created>
  <dcterms:modified xsi:type="dcterms:W3CDTF">2016-12-16T17:50:57Z</dcterms:modified>
</cp:coreProperties>
</file>