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0"/>
  </p:notesMasterIdLst>
  <p:sldIdLst>
    <p:sldId id="275" r:id="rId2"/>
    <p:sldId id="257" r:id="rId3"/>
    <p:sldId id="258" r:id="rId4"/>
    <p:sldId id="259" r:id="rId5"/>
    <p:sldId id="260" r:id="rId6"/>
    <p:sldId id="261" r:id="rId7"/>
    <p:sldId id="262" r:id="rId8"/>
    <p:sldId id="263" r:id="rId9"/>
    <p:sldId id="264" r:id="rId10"/>
    <p:sldId id="265" r:id="rId11"/>
    <p:sldId id="266" r:id="rId12"/>
    <p:sldId id="267" r:id="rId13"/>
    <p:sldId id="276" r:id="rId14"/>
    <p:sldId id="270" r:id="rId15"/>
    <p:sldId id="269" r:id="rId16"/>
    <p:sldId id="271" r:id="rId17"/>
    <p:sldId id="272" r:id="rId18"/>
    <p:sldId id="274" r:id="rId19"/>
  </p:sldIdLst>
  <p:sldSz cx="9144000" cy="5143500" type="screen16x9"/>
  <p:notesSz cx="6858000" cy="9144000"/>
  <p:embeddedFontLst>
    <p:embeddedFont>
      <p:font typeface="Lexend" pitchFamily="2" charset="77"/>
      <p:regular r:id="rId21"/>
      <p:bold r:id="rId21"/>
    </p:embeddedFont>
    <p:embeddedFont>
      <p:font typeface="Lora" pitchFamily="2" charset="77"/>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52"/>
    <p:restoredTop sz="81518"/>
  </p:normalViewPr>
  <p:slideViewPr>
    <p:cSldViewPr snapToGrid="0">
      <p:cViewPr varScale="1">
        <p:scale>
          <a:sx n="173" d="100"/>
          <a:sy n="173" d="100"/>
        </p:scale>
        <p:origin x="936" y="1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f425c64841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1f425c64841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12786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1f425c64841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1f425c64841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Communication: Developing effective communication skills, such as active listening and expressing</a:t>
            </a:r>
            <a:endParaRPr/>
          </a:p>
          <a:p>
            <a:pPr marL="0" lvl="0" indent="0" algn="l" rtl="0">
              <a:spcBef>
                <a:spcPts val="0"/>
              </a:spcBef>
              <a:spcAft>
                <a:spcPts val="0"/>
              </a:spcAft>
              <a:buClr>
                <a:schemeClr val="dk1"/>
              </a:buClr>
              <a:buSzPts val="1100"/>
              <a:buFont typeface="Arial"/>
              <a:buNone/>
            </a:pPr>
            <a:r>
              <a:rPr lang="en"/>
              <a:t>themselves clearly, can help kids build positive relationships and avoid conflict, including conflicts</a:t>
            </a:r>
            <a:endParaRPr/>
          </a:p>
          <a:p>
            <a:pPr marL="0" lvl="0" indent="0" algn="l" rtl="0">
              <a:spcBef>
                <a:spcPts val="0"/>
              </a:spcBef>
              <a:spcAft>
                <a:spcPts val="0"/>
              </a:spcAft>
              <a:buClr>
                <a:schemeClr val="dk1"/>
              </a:buClr>
              <a:buSzPts val="1100"/>
              <a:buFont typeface="Arial"/>
              <a:buNone/>
            </a:pPr>
            <a:r>
              <a:rPr lang="en"/>
              <a:t>related to drug use.</a:t>
            </a:r>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1f425c64841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1f425c64841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Support system: When kids are surrounded with positive, supportive friends and family members, it</a:t>
            </a:r>
            <a:endParaRPr/>
          </a:p>
          <a:p>
            <a:pPr marL="0" lvl="0" indent="0" algn="l" rtl="0">
              <a:spcBef>
                <a:spcPts val="0"/>
              </a:spcBef>
              <a:spcAft>
                <a:spcPts val="0"/>
              </a:spcAft>
              <a:buClr>
                <a:schemeClr val="dk1"/>
              </a:buClr>
              <a:buSzPts val="1100"/>
              <a:buFont typeface="Arial"/>
              <a:buNone/>
            </a:pPr>
            <a:r>
              <a:rPr lang="en"/>
              <a:t>can provide a source of encouragement and help in difficult situations. They are accountable to</a:t>
            </a:r>
            <a:endParaRPr/>
          </a:p>
          <a:p>
            <a:pPr marL="0" lvl="0" indent="0" algn="l" rtl="0">
              <a:spcBef>
                <a:spcPts val="0"/>
              </a:spcBef>
              <a:spcAft>
                <a:spcPts val="0"/>
              </a:spcAft>
              <a:buClr>
                <a:schemeClr val="dk1"/>
              </a:buClr>
              <a:buSzPts val="1100"/>
              <a:buFont typeface="Arial"/>
              <a:buNone/>
            </a:pPr>
            <a:r>
              <a:rPr lang="en"/>
              <a:t>more people than just themselves and have people to rely on to discuss challenging decisions.</a:t>
            </a:r>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f425c64841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1f425c64841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1f425c64841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1f425c64841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f425c64841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1f425c64841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Assertiveness: Being able to express their thoughts and feelings in a clear, respectful, and confident</a:t>
            </a:r>
            <a:endParaRPr/>
          </a:p>
          <a:p>
            <a:pPr marL="0" lvl="0" indent="0" algn="l" rtl="0">
              <a:spcBef>
                <a:spcPts val="0"/>
              </a:spcBef>
              <a:spcAft>
                <a:spcPts val="0"/>
              </a:spcAft>
              <a:buClr>
                <a:schemeClr val="dk1"/>
              </a:buClr>
              <a:buSzPts val="1100"/>
              <a:buFont typeface="Arial"/>
              <a:buNone/>
            </a:pPr>
            <a:r>
              <a:rPr lang="en"/>
              <a:t>manner can help youth refuse offers of drugs and other harmful substances.</a:t>
            </a:r>
            <a:endParaRPr/>
          </a:p>
          <a:p>
            <a:pPr marL="0" lvl="0" indent="0" algn="l" rtl="0">
              <a:spcBef>
                <a:spcPts val="0"/>
              </a:spcBef>
              <a:spcAft>
                <a:spcPts val="0"/>
              </a:spcAft>
              <a:buClr>
                <a:schemeClr val="dk1"/>
              </a:buClr>
              <a:buSzPts val="1100"/>
              <a:buFont typeface="Arial"/>
              <a:buNone/>
            </a:pPr>
            <a:r>
              <a:rPr lang="en"/>
              <a:t>Problem-solving: Being able to identify and evaluate options, weigh the pros and cons, and make</a:t>
            </a:r>
            <a:endParaRPr/>
          </a:p>
          <a:p>
            <a:pPr marL="0" lvl="0" indent="0" algn="l" rtl="0">
              <a:spcBef>
                <a:spcPts val="0"/>
              </a:spcBef>
              <a:spcAft>
                <a:spcPts val="0"/>
              </a:spcAft>
              <a:buClr>
                <a:schemeClr val="dk1"/>
              </a:buClr>
              <a:buSzPts val="1100"/>
              <a:buFont typeface="Arial"/>
              <a:buNone/>
            </a:pPr>
            <a:r>
              <a:rPr lang="en"/>
              <a:t>decisions based on their goals and values can help kids navigate difficult situations and make healthy</a:t>
            </a:r>
            <a:endParaRPr/>
          </a:p>
          <a:p>
            <a:pPr marL="0" lvl="0" indent="0" algn="l" rtl="0">
              <a:spcBef>
                <a:spcPts val="0"/>
              </a:spcBef>
              <a:spcAft>
                <a:spcPts val="0"/>
              </a:spcAft>
              <a:buClr>
                <a:schemeClr val="dk1"/>
              </a:buClr>
              <a:buSzPts val="1100"/>
              <a:buFont typeface="Arial"/>
              <a:buNone/>
            </a:pPr>
            <a:r>
              <a:rPr lang="en"/>
              <a:t>choices.</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t>Confidence: Feeling confident in their ability to make decisions and communicate them effectively</a:t>
            </a:r>
            <a:endParaRPr/>
          </a:p>
          <a:p>
            <a:pPr marL="0" lvl="0" indent="0" algn="l" rtl="0">
              <a:spcBef>
                <a:spcPts val="0"/>
              </a:spcBef>
              <a:spcAft>
                <a:spcPts val="0"/>
              </a:spcAft>
              <a:buClr>
                <a:schemeClr val="dk1"/>
              </a:buClr>
              <a:buSzPts val="1100"/>
              <a:buFont typeface="Arial"/>
              <a:buNone/>
            </a:pPr>
            <a:r>
              <a:rPr lang="en"/>
              <a:t>can help youth resist drugs and other negative influences. Confidence can help kids think critically</a:t>
            </a:r>
            <a:endParaRPr/>
          </a:p>
          <a:p>
            <a:pPr marL="0" lvl="0" indent="0" algn="l" rtl="0">
              <a:spcBef>
                <a:spcPts val="0"/>
              </a:spcBef>
              <a:spcAft>
                <a:spcPts val="0"/>
              </a:spcAft>
              <a:buClr>
                <a:schemeClr val="dk1"/>
              </a:buClr>
              <a:buSzPts val="1100"/>
              <a:buFont typeface="Arial"/>
              <a:buNone/>
            </a:pPr>
            <a:r>
              <a:rPr lang="en"/>
              <a:t>and make informed decisions about their health and well-being. When kids have confidence in their</a:t>
            </a:r>
            <a:endParaRPr/>
          </a:p>
          <a:p>
            <a:pPr marL="0" lvl="0" indent="0" algn="l" rtl="0">
              <a:spcBef>
                <a:spcPts val="0"/>
              </a:spcBef>
              <a:spcAft>
                <a:spcPts val="0"/>
              </a:spcAft>
              <a:buClr>
                <a:schemeClr val="dk1"/>
              </a:buClr>
              <a:buSzPts val="1100"/>
              <a:buFont typeface="Arial"/>
              <a:buNone/>
            </a:pPr>
            <a:r>
              <a:rPr lang="en"/>
              <a:t>own abilities and values, they are more likely to resist peer pressure and make healthy choices.</a:t>
            </a:r>
            <a:endParaRPr/>
          </a:p>
          <a:p>
            <a:pPr marL="0" lvl="0" indent="0" algn="l" rtl="0">
              <a:spcBef>
                <a:spcPts val="0"/>
              </a:spcBef>
              <a:spcAft>
                <a:spcPts val="0"/>
              </a:spcAft>
              <a:buClr>
                <a:schemeClr val="dk1"/>
              </a:buClr>
              <a:buSzPts val="1100"/>
              <a:buFont typeface="Arial"/>
              <a:buNone/>
            </a:pPr>
            <a:r>
              <a:rPr lang="en"/>
              <a:t>Confidence can also help kids communicate effectively and assertively, which can be critical in</a:t>
            </a:r>
            <a:endParaRPr/>
          </a:p>
          <a:p>
            <a:pPr marL="0" lvl="0" indent="0" algn="l" rtl="0">
              <a:spcBef>
                <a:spcPts val="0"/>
              </a:spcBef>
              <a:spcAft>
                <a:spcPts val="0"/>
              </a:spcAft>
              <a:buClr>
                <a:schemeClr val="dk1"/>
              </a:buClr>
              <a:buSzPts val="1100"/>
              <a:buFont typeface="Arial"/>
              <a:buNone/>
            </a:pPr>
            <a:r>
              <a:rPr lang="en"/>
              <a:t>resisting peer pressure to use drugs. When kids feel confident in their own abilities and opinions,</a:t>
            </a:r>
            <a:endParaRPr/>
          </a:p>
          <a:p>
            <a:pPr marL="0" lvl="0" indent="0" algn="l" rtl="0">
              <a:spcBef>
                <a:spcPts val="0"/>
              </a:spcBef>
              <a:spcAft>
                <a:spcPts val="0"/>
              </a:spcAft>
              <a:buClr>
                <a:schemeClr val="dk1"/>
              </a:buClr>
              <a:buSzPts val="1100"/>
              <a:buFont typeface="Arial"/>
              <a:buNone/>
            </a:pPr>
            <a:r>
              <a:rPr lang="en"/>
              <a:t>they are better able to stand up for themselves and express their own needs and boundaries.</a:t>
            </a:r>
            <a:endParaRPr/>
          </a:p>
          <a:p>
            <a:pPr marL="0" lvl="0" indent="0" algn="l" rtl="0">
              <a:spcBef>
                <a:spcPts val="0"/>
              </a:spcBef>
              <a:spcAft>
                <a:spcPts val="0"/>
              </a:spcAft>
              <a:buClr>
                <a:schemeClr val="dk1"/>
              </a:buClr>
              <a:buSzPts val="1100"/>
              <a:buFont typeface="Arial"/>
              <a:buNone/>
            </a:pPr>
            <a:r>
              <a:rPr lang="en"/>
              <a:t>Confidence also builds resilience, which is the ability to bounce back from adversity and cope with</a:t>
            </a:r>
            <a:endParaRPr/>
          </a:p>
          <a:p>
            <a:pPr marL="0" lvl="0" indent="0" algn="l" rtl="0">
              <a:spcBef>
                <a:spcPts val="0"/>
              </a:spcBef>
              <a:spcAft>
                <a:spcPts val="0"/>
              </a:spcAft>
              <a:buNone/>
            </a:pPr>
            <a:r>
              <a:rPr lang="en"/>
              <a:t>stress. When kids feel confident in their own abilities and worth,they are better able to handle the</a:t>
            </a:r>
            <a:endParaRPr/>
          </a:p>
          <a:p>
            <a:pPr marL="0" lvl="0" indent="0" algn="l" rtl="0">
              <a:spcBef>
                <a:spcPts val="0"/>
              </a:spcBef>
              <a:spcAft>
                <a:spcPts val="0"/>
              </a:spcAft>
              <a:buNone/>
            </a:pPr>
            <a:r>
              <a:rPr lang="en"/>
              <a:t>challenges of life, including the pressures to use drugs.</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Self-awareness: Understanding their own values, beliefs, and motivations can help youth make</a:t>
            </a:r>
            <a:endParaRPr/>
          </a:p>
          <a:p>
            <a:pPr marL="0" lvl="0" indent="0" algn="l" rtl="0">
              <a:spcBef>
                <a:spcPts val="0"/>
              </a:spcBef>
              <a:spcAft>
                <a:spcPts val="0"/>
              </a:spcAft>
              <a:buNone/>
            </a:pPr>
            <a:r>
              <a:rPr lang="en"/>
              <a:t>decisions that align with what&amp;#39;s important to them and resist peer pressure to use drugs. When kids</a:t>
            </a:r>
            <a:endParaRPr/>
          </a:p>
          <a:p>
            <a:pPr marL="0" lvl="0" indent="0" algn="l" rtl="0">
              <a:spcBef>
                <a:spcPts val="0"/>
              </a:spcBef>
              <a:spcAft>
                <a:spcPts val="0"/>
              </a:spcAft>
              <a:buNone/>
            </a:pPr>
            <a:r>
              <a:rPr lang="en"/>
              <a:t>feel confident and self-assured, they are more likely to seek out positive and supportive</a:t>
            </a:r>
            <a:endParaRPr/>
          </a:p>
          <a:p>
            <a:pPr marL="0" lvl="0" indent="0" algn="l" rtl="0">
              <a:spcBef>
                <a:spcPts val="0"/>
              </a:spcBef>
              <a:spcAft>
                <a:spcPts val="0"/>
              </a:spcAft>
              <a:buNone/>
            </a:pPr>
            <a:r>
              <a:rPr lang="en"/>
              <a:t>relationships, which can provide a strong foundation for avoiding drugs and other negative</a:t>
            </a:r>
            <a:endParaRPr/>
          </a:p>
          <a:p>
            <a:pPr marL="0" lvl="0" indent="0" algn="l" rtl="0">
              <a:spcBef>
                <a:spcPts val="0"/>
              </a:spcBef>
              <a:spcAft>
                <a:spcPts val="0"/>
              </a:spcAft>
              <a:buNone/>
            </a:pPr>
            <a:endParaRPr/>
          </a:p>
          <a:p>
            <a:pPr marL="0" lvl="0" indent="0" algn="l" rtl="0">
              <a:spcBef>
                <a:spcPts val="0"/>
              </a:spcBef>
              <a:spcAft>
                <a:spcPts val="0"/>
              </a:spcAft>
              <a:buNone/>
            </a:pPr>
            <a:r>
              <a:rPr lang="en"/>
              <a:t>influences. When kids are self-aware, they are better equipped to think through the potential</a:t>
            </a:r>
            <a:endParaRPr/>
          </a:p>
          <a:p>
            <a:pPr marL="0" lvl="0" indent="0" algn="l" rtl="0">
              <a:spcBef>
                <a:spcPts val="0"/>
              </a:spcBef>
              <a:spcAft>
                <a:spcPts val="0"/>
              </a:spcAft>
              <a:buNone/>
            </a:pPr>
            <a:r>
              <a:rPr lang="en"/>
              <a:t>consequences of their actions and make informed decisions. Additionally, self-awareness can help</a:t>
            </a:r>
            <a:endParaRPr/>
          </a:p>
          <a:p>
            <a:pPr marL="0" lvl="0" indent="0" algn="l" rtl="0">
              <a:spcBef>
                <a:spcPts val="0"/>
              </a:spcBef>
              <a:spcAft>
                <a:spcPts val="0"/>
              </a:spcAft>
              <a:buNone/>
            </a:pPr>
            <a:r>
              <a:rPr lang="en"/>
              <a:t>kids understand their strengths and weaknesses and build a positive self-image. Youth who are self-</a:t>
            </a:r>
            <a:endParaRPr/>
          </a:p>
          <a:p>
            <a:pPr marL="0" lvl="0" indent="0" algn="l" rtl="0">
              <a:spcBef>
                <a:spcPts val="0"/>
              </a:spcBef>
              <a:spcAft>
                <a:spcPts val="0"/>
              </a:spcAft>
              <a:buNone/>
            </a:pPr>
            <a:r>
              <a:rPr lang="en"/>
              <a:t>aware are also better equipped to handle stress, anxiety, and other challenges in a healthy way,</a:t>
            </a:r>
            <a:endParaRPr/>
          </a:p>
          <a:p>
            <a:pPr marL="0" lvl="0" indent="0" algn="l" rtl="0">
              <a:spcBef>
                <a:spcPts val="0"/>
              </a:spcBef>
              <a:spcAft>
                <a:spcPts val="0"/>
              </a:spcAft>
              <a:buNone/>
            </a:pPr>
            <a:r>
              <a:rPr lang="en"/>
              <a:t>which will reduce their risk of turning to drugs as a way of coping. When kids feel good about</a:t>
            </a:r>
            <a:endParaRPr/>
          </a:p>
          <a:p>
            <a:pPr marL="0" lvl="0" indent="0" algn="l" rtl="0">
              <a:spcBef>
                <a:spcPts val="0"/>
              </a:spcBef>
              <a:spcAft>
                <a:spcPts val="0"/>
              </a:spcAft>
              <a:buNone/>
            </a:pPr>
            <a:r>
              <a:rPr lang="en"/>
              <a:t>themselves, they are less likely to engage in risky behaviors such as drug use in an attempt to feel</a:t>
            </a:r>
            <a:endParaRPr/>
          </a:p>
          <a:p>
            <a:pPr marL="0" lvl="0" indent="0" algn="l" rtl="0">
              <a:spcBef>
                <a:spcPts val="0"/>
              </a:spcBef>
              <a:spcAft>
                <a:spcPts val="0"/>
              </a:spcAft>
              <a:buNone/>
            </a:pPr>
            <a:r>
              <a:rPr lang="en"/>
              <a:t>better or fit in.</a:t>
            </a:r>
            <a:endParaRPr/>
          </a:p>
          <a:p>
            <a:pPr marL="0" lvl="0" indent="0" algn="l" rtl="0">
              <a:spcBef>
                <a:spcPts val="0"/>
              </a:spcBef>
              <a:spcAft>
                <a:spcPts val="0"/>
              </a:spcAft>
              <a:buNone/>
            </a:pPr>
            <a:endParaRPr/>
          </a:p>
          <a:p>
            <a:pPr marL="0" lvl="0" indent="0" algn="l" rtl="0">
              <a:spcBef>
                <a:spcPts val="0"/>
              </a:spcBef>
              <a:spcAft>
                <a:spcPts val="0"/>
              </a:spcAft>
              <a:buNone/>
            </a:pPr>
            <a:r>
              <a:rPr lang="en"/>
              <a:t>Communication: Developing effective communication skills, such as active listening and expressing</a:t>
            </a:r>
            <a:endParaRPr/>
          </a:p>
          <a:p>
            <a:pPr marL="0" lvl="0" indent="0" algn="l" rtl="0">
              <a:spcBef>
                <a:spcPts val="0"/>
              </a:spcBef>
              <a:spcAft>
                <a:spcPts val="0"/>
              </a:spcAft>
              <a:buNone/>
            </a:pPr>
            <a:r>
              <a:rPr lang="en"/>
              <a:t>themselves clearly, can help kids build positive relationships and avoid conflict, including conflicts</a:t>
            </a:r>
            <a:endParaRPr/>
          </a:p>
          <a:p>
            <a:pPr marL="0" lvl="0" indent="0" algn="l" rtl="0">
              <a:spcBef>
                <a:spcPts val="0"/>
              </a:spcBef>
              <a:spcAft>
                <a:spcPts val="0"/>
              </a:spcAft>
              <a:buNone/>
            </a:pPr>
            <a:r>
              <a:rPr lang="en"/>
              <a:t>related to drug use.</a:t>
            </a:r>
            <a:endParaRPr/>
          </a:p>
          <a:p>
            <a:pPr marL="0" lvl="0" indent="0" algn="l" rtl="0">
              <a:spcBef>
                <a:spcPts val="0"/>
              </a:spcBef>
              <a:spcAft>
                <a:spcPts val="0"/>
              </a:spcAft>
              <a:buNone/>
            </a:pPr>
            <a:r>
              <a:rPr lang="en"/>
              <a:t>Support system: When kids are surrounded with positive, supportive friends and family members, it</a:t>
            </a:r>
            <a:endParaRPr/>
          </a:p>
          <a:p>
            <a:pPr marL="0" lvl="0" indent="0" algn="l" rtl="0">
              <a:spcBef>
                <a:spcPts val="0"/>
              </a:spcBef>
              <a:spcAft>
                <a:spcPts val="0"/>
              </a:spcAft>
              <a:buNone/>
            </a:pPr>
            <a:r>
              <a:rPr lang="en"/>
              <a:t>can provide a source of encouragement and help in difficult situations. They are accountable to</a:t>
            </a:r>
            <a:endParaRPr/>
          </a:p>
          <a:p>
            <a:pPr marL="0" lvl="0" indent="0" algn="l" rtl="0">
              <a:spcBef>
                <a:spcPts val="0"/>
              </a:spcBef>
              <a:spcAft>
                <a:spcPts val="0"/>
              </a:spcAft>
              <a:buNone/>
            </a:pPr>
            <a:r>
              <a:rPr lang="en"/>
              <a:t>more people than just themselves and have people to rely on to discuss challenging decisions.</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f425c64841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1f425c64841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f425c64841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1f425c64841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1f425c64841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1f425c64841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1f425c6484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1f425c6484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t>Substance abuse can have a wide range of negative effects on mental and physical health</a:t>
            </a:r>
            <a:r>
              <a:rPr lang="en"/>
              <a:t>, including</a:t>
            </a:r>
            <a:r>
              <a:rPr lang="en" dirty="0"/>
              <a:t> </a:t>
            </a:r>
            <a:r>
              <a:rPr lang="en"/>
              <a:t>depression</a:t>
            </a:r>
            <a:r>
              <a:rPr lang="en" dirty="0"/>
              <a:t>, anxiety, and chronic health problems. </a:t>
            </a:r>
            <a:r>
              <a:rPr lang="en-US" dirty="0">
                <a:effectLst/>
                <a:latin typeface="+mn-lt"/>
                <a:ea typeface="Calibri" panose="020F0502020204030204" pitchFamily="34" charset="0"/>
                <a:cs typeface="Times New Roman" panose="02020603050405020304" pitchFamily="18" charset="0"/>
              </a:rPr>
              <a:t>The skills to avoid drug use at an early age is a critical component of a healthy foundation and is an area that adults who are involved with children need to be proactive about because most youth will at some point be confronted with certain levels of peer pressure related to drug and alcohol use. </a:t>
            </a:r>
          </a:p>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1f425c6484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1f425c6484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100" dirty="0">
                <a:effectLst/>
                <a:latin typeface="+mn-lt"/>
                <a:ea typeface="Calibri" panose="020F0502020204030204" pitchFamily="34" charset="0"/>
                <a:cs typeface="Times New Roman" panose="02020603050405020304" pitchFamily="18" charset="0"/>
              </a:rPr>
              <a:t>Developing substance use refusal and resistance skills is crucial for young people to successfully navigate these challenges, bypass drug and alcohol use, addictions and other life-altering consequences that may ensue as a result of substance-affected behaviors or decisions</a:t>
            </a:r>
          </a:p>
          <a:p>
            <a:pPr marL="0" lvl="0" indent="0" algn="l" rtl="0">
              <a:spcBef>
                <a:spcPts val="0"/>
              </a:spcBef>
              <a:spcAft>
                <a:spcPts val="0"/>
              </a:spcAft>
              <a:buClr>
                <a:schemeClr val="dk1"/>
              </a:buClr>
              <a:buSzPts val="1100"/>
              <a:buFont typeface="Arial"/>
              <a:buNone/>
            </a:pPr>
            <a:r>
              <a:rPr lang="en" dirty="0"/>
              <a:t>By avoiding drug use, young people can maintain their overall health and well-being, and have a much</a:t>
            </a:r>
            <a:endParaRPr dirty="0"/>
          </a:p>
          <a:p>
            <a:pPr marL="0" lvl="0" indent="0" algn="l" rtl="0">
              <a:spcBef>
                <a:spcPts val="0"/>
              </a:spcBef>
              <a:spcAft>
                <a:spcPts val="0"/>
              </a:spcAft>
              <a:buClr>
                <a:schemeClr val="dk1"/>
              </a:buClr>
              <a:buSzPts val="1100"/>
              <a:buFont typeface="Arial"/>
              <a:buNone/>
            </a:pPr>
            <a:r>
              <a:rPr lang="en" dirty="0"/>
              <a:t>easier path towards achieving their full potential. Youth drug refusal and drug resistance skills can also</a:t>
            </a:r>
            <a:endParaRPr dirty="0"/>
          </a:p>
          <a:p>
            <a:pPr marL="0" lvl="0" indent="0" algn="l" rtl="0">
              <a:spcBef>
                <a:spcPts val="0"/>
              </a:spcBef>
              <a:spcAft>
                <a:spcPts val="0"/>
              </a:spcAft>
              <a:buClr>
                <a:schemeClr val="dk1"/>
              </a:buClr>
              <a:buSzPts val="1100"/>
              <a:buFont typeface="Arial"/>
              <a:buNone/>
            </a:pPr>
            <a:r>
              <a:rPr lang="en" dirty="0"/>
              <a:t>help young people build positive and supportive relationships with others. By avoiding drug use, young</a:t>
            </a:r>
            <a:endParaRPr dirty="0"/>
          </a:p>
          <a:p>
            <a:pPr marL="0" lvl="0" indent="0" algn="l" rtl="0">
              <a:spcBef>
                <a:spcPts val="0"/>
              </a:spcBef>
              <a:spcAft>
                <a:spcPts val="0"/>
              </a:spcAft>
              <a:buClr>
                <a:schemeClr val="dk1"/>
              </a:buClr>
              <a:buSzPts val="1100"/>
              <a:buFont typeface="Arial"/>
              <a:buNone/>
            </a:pPr>
            <a:r>
              <a:rPr lang="en" dirty="0"/>
              <a:t>people can build healthier relationships with their peers, family members, and community, and benefit</a:t>
            </a:r>
            <a:endParaRPr dirty="0"/>
          </a:p>
          <a:p>
            <a:pPr marL="0" lvl="0" indent="0" algn="l" rtl="0">
              <a:spcBef>
                <a:spcPts val="0"/>
              </a:spcBef>
              <a:spcAft>
                <a:spcPts val="0"/>
              </a:spcAft>
              <a:buClr>
                <a:schemeClr val="dk1"/>
              </a:buClr>
              <a:buSzPts val="1100"/>
              <a:buFont typeface="Arial"/>
              <a:buNone/>
            </a:pPr>
            <a:r>
              <a:rPr lang="en" dirty="0"/>
              <a:t>from the positive support and guidance these relationships provide. Avoiding drugs also supports better</a:t>
            </a:r>
            <a:endParaRPr dirty="0"/>
          </a:p>
          <a:p>
            <a:pPr marL="0" lvl="0" indent="0" algn="l" rtl="0">
              <a:spcBef>
                <a:spcPts val="0"/>
              </a:spcBef>
              <a:spcAft>
                <a:spcPts val="0"/>
              </a:spcAft>
              <a:buClr>
                <a:schemeClr val="dk1"/>
              </a:buClr>
              <a:buSzPts val="1100"/>
              <a:buFont typeface="Arial"/>
              <a:buNone/>
            </a:pPr>
            <a:r>
              <a:rPr lang="en" dirty="0"/>
              <a:t>academic performance and career success because substance abuse can lead to decreased motivation,</a:t>
            </a:r>
            <a:endParaRPr dirty="0"/>
          </a:p>
          <a:p>
            <a:pPr marL="0" lvl="0" indent="0" algn="l" rtl="0">
              <a:spcBef>
                <a:spcPts val="0"/>
              </a:spcBef>
              <a:spcAft>
                <a:spcPts val="0"/>
              </a:spcAft>
              <a:buClr>
                <a:schemeClr val="dk1"/>
              </a:buClr>
              <a:buSzPts val="1100"/>
              <a:buFont typeface="Arial"/>
              <a:buNone/>
            </a:pPr>
            <a:r>
              <a:rPr lang="en" dirty="0"/>
              <a:t>decreased performance, and increased absenteeism which leads to poor educational outcomes and</a:t>
            </a:r>
            <a:endParaRPr dirty="0"/>
          </a:p>
          <a:p>
            <a:pPr marL="0" lvl="0" indent="0" algn="l" rtl="0">
              <a:spcBef>
                <a:spcPts val="0"/>
              </a:spcBef>
              <a:spcAft>
                <a:spcPts val="0"/>
              </a:spcAft>
              <a:buClr>
                <a:schemeClr val="dk1"/>
              </a:buClr>
              <a:buSzPts val="1100"/>
              <a:buFont typeface="Arial"/>
              <a:buNone/>
            </a:pPr>
            <a:r>
              <a:rPr lang="en" dirty="0"/>
              <a:t>challenges in building a substantial career.</a:t>
            </a:r>
            <a:endParaRPr dirty="0"/>
          </a:p>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f425c64841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1f425c64841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Developing drug refusal and drug resistance skills is crucial for helping young people lead healthy and</a:t>
            </a:r>
            <a:endParaRPr/>
          </a:p>
          <a:p>
            <a:pPr marL="0" lvl="0" indent="0" algn="l" rtl="0">
              <a:spcBef>
                <a:spcPts val="0"/>
              </a:spcBef>
              <a:spcAft>
                <a:spcPts val="0"/>
              </a:spcAft>
              <a:buClr>
                <a:schemeClr val="dk1"/>
              </a:buClr>
              <a:buSzPts val="1100"/>
              <a:buFont typeface="Arial"/>
              <a:buNone/>
            </a:pPr>
            <a:r>
              <a:rPr lang="en"/>
              <a:t>thriving lives because most youth will at some point be confronted with certain levels of peer pressure</a:t>
            </a:r>
            <a:endParaRPr/>
          </a:p>
          <a:p>
            <a:pPr marL="0" lvl="0" indent="0" algn="l" rtl="0">
              <a:spcBef>
                <a:spcPts val="0"/>
              </a:spcBef>
              <a:spcAft>
                <a:spcPts val="0"/>
              </a:spcAft>
              <a:buClr>
                <a:schemeClr val="dk1"/>
              </a:buClr>
              <a:buSzPts val="1100"/>
              <a:buFont typeface="Arial"/>
              <a:buNone/>
            </a:pPr>
            <a:r>
              <a:rPr lang="en"/>
              <a:t>related to drug and alcohol use. Equipping youth with the skills they will need to successfully avoid</a:t>
            </a:r>
            <a:endParaRPr/>
          </a:p>
          <a:p>
            <a:pPr marL="0" lvl="0" indent="0" algn="l" rtl="0">
              <a:spcBef>
                <a:spcPts val="0"/>
              </a:spcBef>
              <a:spcAft>
                <a:spcPts val="0"/>
              </a:spcAft>
              <a:buClr>
                <a:schemeClr val="dk1"/>
              </a:buClr>
              <a:buSzPts val="1100"/>
              <a:buFont typeface="Arial"/>
              <a:buNone/>
            </a:pPr>
            <a:r>
              <a:rPr lang="en"/>
              <a:t>engaging with drugs and other substances can prevent substance misuse, addictions and the life-altering</a:t>
            </a:r>
            <a:endParaRPr/>
          </a:p>
          <a:p>
            <a:pPr marL="0" lvl="0" indent="0" algn="l" rtl="0">
              <a:spcBef>
                <a:spcPts val="0"/>
              </a:spcBef>
              <a:spcAft>
                <a:spcPts val="0"/>
              </a:spcAft>
              <a:buClr>
                <a:schemeClr val="dk1"/>
              </a:buClr>
              <a:buSzPts val="1100"/>
              <a:buFont typeface="Arial"/>
              <a:buNone/>
            </a:pPr>
            <a:r>
              <a:rPr lang="en"/>
              <a:t>consequences that may ensue as a result of substance-affected behaviors or decisions.</a:t>
            </a:r>
            <a:endParaRPr/>
          </a:p>
          <a:p>
            <a:pPr marL="0" lvl="0" indent="0" algn="l" rtl="0">
              <a:spcBef>
                <a:spcPts val="0"/>
              </a:spcBef>
              <a:spcAft>
                <a:spcPts val="0"/>
              </a:spcAft>
              <a:buClr>
                <a:schemeClr val="dk1"/>
              </a:buClr>
              <a:buSzPts val="1100"/>
              <a:buFont typeface="Arial"/>
              <a:buNone/>
            </a:pPr>
            <a:r>
              <a:rPr lang="en"/>
              <a:t>We can start by teaching children techniques that they can use in any particular moment of pressure so</a:t>
            </a:r>
            <a:endParaRPr/>
          </a:p>
          <a:p>
            <a:pPr marL="0" lvl="0" indent="0" algn="l" rtl="0">
              <a:spcBef>
                <a:spcPts val="0"/>
              </a:spcBef>
              <a:spcAft>
                <a:spcPts val="0"/>
              </a:spcAft>
              <a:buClr>
                <a:schemeClr val="dk1"/>
              </a:buClr>
              <a:buSzPts val="1100"/>
              <a:buFont typeface="Arial"/>
              <a:buNone/>
            </a:pPr>
            <a:r>
              <a:rPr lang="en"/>
              <a:t>that they are prepared in advance. These techniques include:</a:t>
            </a:r>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1f425c64841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1f425c64841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In addition to techniques youth can use in a particular moment, there are also ways to instill and ensure</a:t>
            </a:r>
            <a:endParaRPr/>
          </a:p>
          <a:p>
            <a:pPr marL="0" lvl="0" indent="0" algn="l" rtl="0">
              <a:spcBef>
                <a:spcPts val="0"/>
              </a:spcBef>
              <a:spcAft>
                <a:spcPts val="0"/>
              </a:spcAft>
              <a:buClr>
                <a:schemeClr val="dk1"/>
              </a:buClr>
              <a:buSzPts val="1100"/>
              <a:buFont typeface="Arial"/>
              <a:buNone/>
            </a:pPr>
            <a:r>
              <a:rPr lang="en"/>
              <a:t>stronger refusal and resistance skills in youth that can begin years before they may be confronted by a</a:t>
            </a:r>
            <a:endParaRPr/>
          </a:p>
          <a:p>
            <a:pPr marL="0" lvl="0" indent="0" algn="l" rtl="0">
              <a:spcBef>
                <a:spcPts val="0"/>
              </a:spcBef>
              <a:spcAft>
                <a:spcPts val="0"/>
              </a:spcAft>
              <a:buClr>
                <a:schemeClr val="dk1"/>
              </a:buClr>
              <a:buSzPts val="1100"/>
              <a:buFont typeface="Arial"/>
              <a:buNone/>
            </a:pPr>
            <a:r>
              <a:rPr lang="en"/>
              <a:t>peer-pressure situation. These include characteristics and personal traits that parents, family and</a:t>
            </a:r>
            <a:endParaRPr/>
          </a:p>
          <a:p>
            <a:pPr marL="0" lvl="0" indent="0" algn="l" rtl="0">
              <a:spcBef>
                <a:spcPts val="0"/>
              </a:spcBef>
              <a:spcAft>
                <a:spcPts val="0"/>
              </a:spcAft>
              <a:buClr>
                <a:schemeClr val="dk1"/>
              </a:buClr>
              <a:buSzPts val="1100"/>
              <a:buFont typeface="Arial"/>
              <a:buNone/>
            </a:pPr>
            <a:r>
              <a:rPr lang="en"/>
              <a:t>teachers can promote and support in children at every stage of development:</a:t>
            </a:r>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f425c64841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f425c64841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Self-awareness: Understanding their own values, beliefs, and motivations can help youth make</a:t>
            </a:r>
            <a:endParaRPr/>
          </a:p>
          <a:p>
            <a:pPr marL="0" lvl="0" indent="0" algn="l" rtl="0">
              <a:spcBef>
                <a:spcPts val="0"/>
              </a:spcBef>
              <a:spcAft>
                <a:spcPts val="0"/>
              </a:spcAft>
              <a:buClr>
                <a:schemeClr val="dk1"/>
              </a:buClr>
              <a:buSzPts val="1100"/>
              <a:buFont typeface="Arial"/>
              <a:buNone/>
            </a:pPr>
            <a:r>
              <a:rPr lang="en"/>
              <a:t>decisions that align with what&amp;#39;s important to them and resist peer pressure to use drugs. When kids</a:t>
            </a:r>
            <a:endParaRPr/>
          </a:p>
          <a:p>
            <a:pPr marL="0" lvl="0" indent="0" algn="l" rtl="0">
              <a:spcBef>
                <a:spcPts val="0"/>
              </a:spcBef>
              <a:spcAft>
                <a:spcPts val="0"/>
              </a:spcAft>
              <a:buClr>
                <a:schemeClr val="dk1"/>
              </a:buClr>
              <a:buSzPts val="1100"/>
              <a:buFont typeface="Arial"/>
              <a:buNone/>
            </a:pPr>
            <a:r>
              <a:rPr lang="en"/>
              <a:t>feel confident and self-assured, they are more likely to seek out positive and supportive</a:t>
            </a:r>
            <a:endParaRPr/>
          </a:p>
          <a:p>
            <a:pPr marL="0" lvl="0" indent="0" algn="l" rtl="0">
              <a:spcBef>
                <a:spcPts val="0"/>
              </a:spcBef>
              <a:spcAft>
                <a:spcPts val="0"/>
              </a:spcAft>
              <a:buClr>
                <a:schemeClr val="dk1"/>
              </a:buClr>
              <a:buSzPts val="1100"/>
              <a:buFont typeface="Arial"/>
              <a:buNone/>
            </a:pPr>
            <a:r>
              <a:rPr lang="en"/>
              <a:t>relationships, which can provide a strong foundation for avoiding drugs and other negative</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influences. When kids are self-aware, they are better equipped to think through the potential</a:t>
            </a:r>
            <a:endParaRPr/>
          </a:p>
          <a:p>
            <a:pPr marL="0" lvl="0" indent="0" algn="l" rtl="0">
              <a:spcBef>
                <a:spcPts val="0"/>
              </a:spcBef>
              <a:spcAft>
                <a:spcPts val="0"/>
              </a:spcAft>
              <a:buClr>
                <a:schemeClr val="dk1"/>
              </a:buClr>
              <a:buSzPts val="1100"/>
              <a:buFont typeface="Arial"/>
              <a:buNone/>
            </a:pPr>
            <a:r>
              <a:rPr lang="en"/>
              <a:t>consequences of their actions and make informed decisions. Additionally, self-awareness can help</a:t>
            </a:r>
            <a:endParaRPr/>
          </a:p>
          <a:p>
            <a:pPr marL="0" lvl="0" indent="0" algn="l" rtl="0">
              <a:spcBef>
                <a:spcPts val="0"/>
              </a:spcBef>
              <a:spcAft>
                <a:spcPts val="0"/>
              </a:spcAft>
              <a:buClr>
                <a:schemeClr val="dk1"/>
              </a:buClr>
              <a:buSzPts val="1100"/>
              <a:buFont typeface="Arial"/>
              <a:buNone/>
            </a:pPr>
            <a:r>
              <a:rPr lang="en"/>
              <a:t>kids understand their strengths and weaknesses and build a positive self-image. Youth who are self-</a:t>
            </a:r>
            <a:endParaRPr/>
          </a:p>
          <a:p>
            <a:pPr marL="0" lvl="0" indent="0" algn="l" rtl="0">
              <a:spcBef>
                <a:spcPts val="0"/>
              </a:spcBef>
              <a:spcAft>
                <a:spcPts val="0"/>
              </a:spcAft>
              <a:buClr>
                <a:schemeClr val="dk1"/>
              </a:buClr>
              <a:buSzPts val="1100"/>
              <a:buFont typeface="Arial"/>
              <a:buNone/>
            </a:pPr>
            <a:r>
              <a:rPr lang="en"/>
              <a:t>aware are also better equipped to handle stress, anxiety, and other challenges in a healthy way,</a:t>
            </a:r>
            <a:endParaRPr/>
          </a:p>
          <a:p>
            <a:pPr marL="0" lvl="0" indent="0" algn="l" rtl="0">
              <a:spcBef>
                <a:spcPts val="0"/>
              </a:spcBef>
              <a:spcAft>
                <a:spcPts val="0"/>
              </a:spcAft>
              <a:buClr>
                <a:schemeClr val="dk1"/>
              </a:buClr>
              <a:buSzPts val="1100"/>
              <a:buFont typeface="Arial"/>
              <a:buNone/>
            </a:pPr>
            <a:r>
              <a:rPr lang="en"/>
              <a:t>which will reduce their risk of turning to drugs as a way of coping. When kids feel good about</a:t>
            </a:r>
            <a:endParaRPr/>
          </a:p>
          <a:p>
            <a:pPr marL="0" lvl="0" indent="0" algn="l" rtl="0">
              <a:spcBef>
                <a:spcPts val="0"/>
              </a:spcBef>
              <a:spcAft>
                <a:spcPts val="0"/>
              </a:spcAft>
              <a:buClr>
                <a:schemeClr val="dk1"/>
              </a:buClr>
              <a:buSzPts val="1100"/>
              <a:buFont typeface="Arial"/>
              <a:buNone/>
            </a:pPr>
            <a:r>
              <a:rPr lang="en"/>
              <a:t>themselves, they are less likely to engage in risky behaviors such as drug use in an attempt to feel</a:t>
            </a:r>
            <a:endParaRPr/>
          </a:p>
          <a:p>
            <a:pPr marL="0" lvl="0" indent="0" algn="l" rtl="0">
              <a:spcBef>
                <a:spcPts val="0"/>
              </a:spcBef>
              <a:spcAft>
                <a:spcPts val="0"/>
              </a:spcAft>
              <a:buClr>
                <a:schemeClr val="dk1"/>
              </a:buClr>
              <a:buSzPts val="1100"/>
              <a:buFont typeface="Arial"/>
              <a:buNone/>
            </a:pPr>
            <a:r>
              <a:rPr lang="en"/>
              <a:t>better or fit in.</a:t>
            </a:r>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f425c64841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1f425c64841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Confidence: Feeling confident in their ability to make decisions and communicate them effectively</a:t>
            </a:r>
            <a:endParaRPr/>
          </a:p>
          <a:p>
            <a:pPr marL="0" lvl="0" indent="0" algn="l" rtl="0">
              <a:spcBef>
                <a:spcPts val="0"/>
              </a:spcBef>
              <a:spcAft>
                <a:spcPts val="0"/>
              </a:spcAft>
              <a:buClr>
                <a:schemeClr val="dk1"/>
              </a:buClr>
              <a:buSzPts val="1100"/>
              <a:buFont typeface="Arial"/>
              <a:buNone/>
            </a:pPr>
            <a:r>
              <a:rPr lang="en"/>
              <a:t>can help youth resist drugs and other negative influences. Confidence can help kids think critically</a:t>
            </a:r>
            <a:endParaRPr/>
          </a:p>
          <a:p>
            <a:pPr marL="0" lvl="0" indent="0" algn="l" rtl="0">
              <a:spcBef>
                <a:spcPts val="0"/>
              </a:spcBef>
              <a:spcAft>
                <a:spcPts val="0"/>
              </a:spcAft>
              <a:buClr>
                <a:schemeClr val="dk1"/>
              </a:buClr>
              <a:buSzPts val="1100"/>
              <a:buFont typeface="Arial"/>
              <a:buNone/>
            </a:pPr>
            <a:r>
              <a:rPr lang="en"/>
              <a:t>and make informed decisions about their health and well-being. When kids have confidence in their</a:t>
            </a:r>
            <a:endParaRPr/>
          </a:p>
          <a:p>
            <a:pPr marL="0" lvl="0" indent="0" algn="l" rtl="0">
              <a:spcBef>
                <a:spcPts val="0"/>
              </a:spcBef>
              <a:spcAft>
                <a:spcPts val="0"/>
              </a:spcAft>
              <a:buClr>
                <a:schemeClr val="dk1"/>
              </a:buClr>
              <a:buSzPts val="1100"/>
              <a:buFont typeface="Arial"/>
              <a:buNone/>
            </a:pPr>
            <a:r>
              <a:rPr lang="en"/>
              <a:t>own abilities and values, they are more likely to resist peer pressure and make healthy choices.</a:t>
            </a:r>
            <a:endParaRPr/>
          </a:p>
          <a:p>
            <a:pPr marL="0" lvl="0" indent="0" algn="l" rtl="0">
              <a:spcBef>
                <a:spcPts val="0"/>
              </a:spcBef>
              <a:spcAft>
                <a:spcPts val="0"/>
              </a:spcAft>
              <a:buClr>
                <a:schemeClr val="dk1"/>
              </a:buClr>
              <a:buSzPts val="1100"/>
              <a:buFont typeface="Arial"/>
              <a:buNone/>
            </a:pPr>
            <a:r>
              <a:rPr lang="en"/>
              <a:t>Confidence can also help kids communicate effectively and assertively, which can be critical in</a:t>
            </a:r>
            <a:endParaRPr/>
          </a:p>
          <a:p>
            <a:pPr marL="0" lvl="0" indent="0" algn="l" rtl="0">
              <a:spcBef>
                <a:spcPts val="0"/>
              </a:spcBef>
              <a:spcAft>
                <a:spcPts val="0"/>
              </a:spcAft>
              <a:buClr>
                <a:schemeClr val="dk1"/>
              </a:buClr>
              <a:buSzPts val="1100"/>
              <a:buFont typeface="Arial"/>
              <a:buNone/>
            </a:pPr>
            <a:r>
              <a:rPr lang="en"/>
              <a:t>resisting peer pressure to use drugs. When kids feel confident in their own abilities and opinions,</a:t>
            </a:r>
            <a:endParaRPr/>
          </a:p>
          <a:p>
            <a:pPr marL="0" lvl="0" indent="0" algn="l" rtl="0">
              <a:spcBef>
                <a:spcPts val="0"/>
              </a:spcBef>
              <a:spcAft>
                <a:spcPts val="0"/>
              </a:spcAft>
              <a:buClr>
                <a:schemeClr val="dk1"/>
              </a:buClr>
              <a:buSzPts val="1100"/>
              <a:buFont typeface="Arial"/>
              <a:buNone/>
            </a:pPr>
            <a:r>
              <a:rPr lang="en"/>
              <a:t>they are better able to stand up for themselves and express their own needs and boundaries.</a:t>
            </a:r>
            <a:endParaRPr/>
          </a:p>
          <a:p>
            <a:pPr marL="0" lvl="0" indent="0" algn="l" rtl="0">
              <a:spcBef>
                <a:spcPts val="0"/>
              </a:spcBef>
              <a:spcAft>
                <a:spcPts val="0"/>
              </a:spcAft>
              <a:buClr>
                <a:schemeClr val="dk1"/>
              </a:buClr>
              <a:buSzPts val="1100"/>
              <a:buFont typeface="Arial"/>
              <a:buNone/>
            </a:pPr>
            <a:r>
              <a:rPr lang="en"/>
              <a:t>Confidence also builds resilience, which is the ability to bounce back from adversity and cope with</a:t>
            </a:r>
            <a:endParaRPr/>
          </a:p>
          <a:p>
            <a:pPr marL="0" lvl="0" indent="0" algn="l" rtl="0">
              <a:spcBef>
                <a:spcPts val="0"/>
              </a:spcBef>
              <a:spcAft>
                <a:spcPts val="0"/>
              </a:spcAft>
              <a:buClr>
                <a:schemeClr val="dk1"/>
              </a:buClr>
              <a:buSzPts val="1100"/>
              <a:buFont typeface="Arial"/>
              <a:buNone/>
            </a:pPr>
            <a:r>
              <a:rPr lang="en"/>
              <a:t>stress. When kids feel confident in their own abilities and worth, they are better able to handle the</a:t>
            </a:r>
            <a:endParaRPr/>
          </a:p>
          <a:p>
            <a:pPr marL="0" lvl="0" indent="0" algn="l" rtl="0">
              <a:spcBef>
                <a:spcPts val="0"/>
              </a:spcBef>
              <a:spcAft>
                <a:spcPts val="0"/>
              </a:spcAft>
              <a:buClr>
                <a:schemeClr val="dk1"/>
              </a:buClr>
              <a:buSzPts val="1100"/>
              <a:buFont typeface="Arial"/>
              <a:buNone/>
            </a:pPr>
            <a:r>
              <a:rPr lang="en"/>
              <a:t>challenges of life, including the pressures to use drugs.</a:t>
            </a:r>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1f425c64841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f425c64841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Assertiveness: Being able to express their thoughts and feelings in a clear, respectful, and confident</a:t>
            </a:r>
            <a:endParaRPr/>
          </a:p>
          <a:p>
            <a:pPr marL="0" lvl="0" indent="0" algn="l" rtl="0">
              <a:spcBef>
                <a:spcPts val="0"/>
              </a:spcBef>
              <a:spcAft>
                <a:spcPts val="0"/>
              </a:spcAft>
              <a:buClr>
                <a:schemeClr val="dk1"/>
              </a:buClr>
              <a:buSzPts val="1100"/>
              <a:buFont typeface="Arial"/>
              <a:buNone/>
            </a:pPr>
            <a:r>
              <a:rPr lang="en"/>
              <a:t>manner can help youth refuse offers of drugs and other harmful substances.</a:t>
            </a:r>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1f425c64841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1f425c64841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Problem-solving: Being able to identify and evaluate options, weigh the pros and cons, and make</a:t>
            </a:r>
            <a:endParaRPr/>
          </a:p>
          <a:p>
            <a:pPr marL="0" lvl="0" indent="0" algn="l" rtl="0">
              <a:spcBef>
                <a:spcPts val="0"/>
              </a:spcBef>
              <a:spcAft>
                <a:spcPts val="0"/>
              </a:spcAft>
              <a:buClr>
                <a:schemeClr val="dk1"/>
              </a:buClr>
              <a:buSzPts val="1100"/>
              <a:buFont typeface="Arial"/>
              <a:buNone/>
            </a:pPr>
            <a:r>
              <a:rPr lang="en"/>
              <a:t>decisions based on their goals and values can help kids navigate difficult situations and make healthy</a:t>
            </a:r>
            <a:endParaRPr/>
          </a:p>
          <a:p>
            <a:pPr marL="0" lvl="0" indent="0" algn="l" rtl="0">
              <a:spcBef>
                <a:spcPts val="0"/>
              </a:spcBef>
              <a:spcAft>
                <a:spcPts val="0"/>
              </a:spcAft>
              <a:buClr>
                <a:schemeClr val="dk1"/>
              </a:buClr>
              <a:buSzPts val="1100"/>
              <a:buFont typeface="Arial"/>
              <a:buNone/>
            </a:pPr>
            <a:r>
              <a:rPr lang="en"/>
              <a:t>choices.</a:t>
            </a:r>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hyperlink" Target="https://www.adolescenthealth.org/Resource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0.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Google Shape;169;p30"/>
          <p:cNvPicPr preferRelativeResize="0"/>
          <p:nvPr/>
        </p:nvPicPr>
        <p:blipFill>
          <a:blip r:embed="rId3">
            <a:alphaModFix/>
          </a:blip>
          <a:stretch>
            <a:fillRect/>
          </a:stretch>
        </p:blipFill>
        <p:spPr>
          <a:xfrm>
            <a:off x="0" y="0"/>
            <a:ext cx="9144000" cy="5143500"/>
          </a:xfrm>
          <a:prstGeom prst="rect">
            <a:avLst/>
          </a:prstGeom>
          <a:noFill/>
          <a:ln>
            <a:noFill/>
          </a:ln>
        </p:spPr>
      </p:pic>
      <p:sp>
        <p:nvSpPr>
          <p:cNvPr id="170" name="Google Shape;170;p30"/>
          <p:cNvSpPr txBox="1"/>
          <p:nvPr/>
        </p:nvSpPr>
        <p:spPr>
          <a:xfrm>
            <a:off x="795130" y="1310303"/>
            <a:ext cx="3864334" cy="203129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b="1" dirty="0">
                <a:solidFill>
                  <a:schemeClr val="tx1"/>
                </a:solidFill>
                <a:latin typeface="+mn-lt"/>
                <a:ea typeface="Lexend"/>
                <a:cs typeface="Lexend"/>
                <a:sym typeface="Lexend"/>
              </a:rPr>
              <a:t>Youth Substance </a:t>
            </a:r>
          </a:p>
          <a:p>
            <a:pPr marL="0" lvl="0" indent="0" algn="ctr" rtl="0">
              <a:spcBef>
                <a:spcPts val="0"/>
              </a:spcBef>
              <a:spcAft>
                <a:spcPts val="0"/>
              </a:spcAft>
              <a:buNone/>
            </a:pPr>
            <a:r>
              <a:rPr lang="en" sz="2400" b="1" dirty="0">
                <a:solidFill>
                  <a:schemeClr val="tx1"/>
                </a:solidFill>
                <a:latin typeface="+mn-lt"/>
                <a:ea typeface="Lexend"/>
                <a:cs typeface="Lexend"/>
                <a:sym typeface="Lexend"/>
              </a:rPr>
              <a:t>Misuse Prevention</a:t>
            </a:r>
          </a:p>
          <a:p>
            <a:pPr marL="0" lvl="0" indent="0" algn="l" rtl="0">
              <a:spcBef>
                <a:spcPts val="0"/>
              </a:spcBef>
              <a:spcAft>
                <a:spcPts val="0"/>
              </a:spcAft>
              <a:buNone/>
            </a:pPr>
            <a:endParaRPr lang="en" sz="2400" b="1" dirty="0">
              <a:solidFill>
                <a:schemeClr val="tx1"/>
              </a:solidFill>
              <a:latin typeface="+mn-lt"/>
              <a:ea typeface="Lexend"/>
              <a:cs typeface="Lexend"/>
              <a:sym typeface="Lexend"/>
            </a:endParaRPr>
          </a:p>
          <a:p>
            <a:pPr marL="0" lvl="0" indent="0" algn="l" rtl="0">
              <a:spcBef>
                <a:spcPts val="0"/>
              </a:spcBef>
              <a:spcAft>
                <a:spcPts val="0"/>
              </a:spcAft>
              <a:buNone/>
            </a:pPr>
            <a:r>
              <a:rPr lang="en" sz="2400" b="1" dirty="0">
                <a:solidFill>
                  <a:schemeClr val="tx1"/>
                </a:solidFill>
                <a:latin typeface="+mn-lt"/>
                <a:ea typeface="Lexend"/>
                <a:cs typeface="Lexend"/>
                <a:sym typeface="Lexend"/>
              </a:rPr>
              <a:t>	Resistance &amp; 	Refusal Skills</a:t>
            </a:r>
            <a:endParaRPr sz="2400" b="1" dirty="0">
              <a:solidFill>
                <a:schemeClr val="tx1"/>
              </a:solidFill>
              <a:latin typeface="+mn-lt"/>
              <a:ea typeface="Lexend"/>
              <a:cs typeface="Lexend"/>
              <a:sym typeface="Lexend"/>
            </a:endParaRPr>
          </a:p>
        </p:txBody>
      </p:sp>
    </p:spTree>
    <p:extLst>
      <p:ext uri="{BB962C8B-B14F-4D97-AF65-F5344CB8AC3E}">
        <p14:creationId xmlns:p14="http://schemas.microsoft.com/office/powerpoint/2010/main" val="1332544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Google Shape;113;p22"/>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4" name="Google Shape;114;p22"/>
          <p:cNvSpPr txBox="1"/>
          <p:nvPr/>
        </p:nvSpPr>
        <p:spPr>
          <a:xfrm>
            <a:off x="718275" y="2265675"/>
            <a:ext cx="3222300" cy="215440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600">
                <a:solidFill>
                  <a:schemeClr val="dk1"/>
                </a:solidFill>
                <a:latin typeface="+mn-lt"/>
                <a:ea typeface="Lora"/>
                <a:cs typeface="Lora"/>
                <a:sym typeface="Lora"/>
              </a:rPr>
              <a:t>Developing effective communication skills, such as active listening and expressing themselves clearly, can help kids build positive relationships and avoid conflict, including conflicts related to drug use.</a:t>
            </a:r>
            <a:endParaRPr sz="1600">
              <a:solidFill>
                <a:schemeClr val="dk1"/>
              </a:solidFill>
              <a:latin typeface="+mn-lt"/>
              <a:ea typeface="Lora"/>
              <a:cs typeface="Lora"/>
              <a:sym typeface="Lora"/>
            </a:endParaRPr>
          </a:p>
          <a:p>
            <a:pPr marL="0" lvl="0" indent="0" algn="l" rtl="0">
              <a:spcBef>
                <a:spcPts val="0"/>
              </a:spcBef>
              <a:spcAft>
                <a:spcPts val="0"/>
              </a:spcAft>
              <a:buNone/>
            </a:pPr>
            <a:endParaRPr sz="1600">
              <a:solidFill>
                <a:schemeClr val="dk1"/>
              </a:solidFill>
              <a:latin typeface="+mn-lt"/>
              <a:ea typeface="Lora"/>
              <a:cs typeface="Lora"/>
              <a:sym typeface="Lor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9" name="Google Shape;119;p23"/>
          <p:cNvPicPr preferRelativeResize="0"/>
          <p:nvPr/>
        </p:nvPicPr>
        <p:blipFill>
          <a:blip r:embed="rId3">
            <a:alphaModFix/>
          </a:blip>
          <a:stretch>
            <a:fillRect/>
          </a:stretch>
        </p:blipFill>
        <p:spPr>
          <a:xfrm>
            <a:off x="0" y="0"/>
            <a:ext cx="9144000" cy="5143500"/>
          </a:xfrm>
          <a:prstGeom prst="rect">
            <a:avLst/>
          </a:prstGeom>
          <a:noFill/>
          <a:ln>
            <a:noFill/>
          </a:ln>
        </p:spPr>
      </p:pic>
      <p:sp>
        <p:nvSpPr>
          <p:cNvPr id="120" name="Google Shape;120;p23"/>
          <p:cNvSpPr txBox="1"/>
          <p:nvPr/>
        </p:nvSpPr>
        <p:spPr>
          <a:xfrm>
            <a:off x="667750" y="1979400"/>
            <a:ext cx="3534600" cy="209285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latin typeface="+mn-lt"/>
                <a:ea typeface="Lora"/>
                <a:cs typeface="Lora"/>
                <a:sym typeface="Lora"/>
              </a:rPr>
              <a:t>When kids are surrounded with positive, supportive friends and family members, it can provide a source of encouragement and help in difficult situations. </a:t>
            </a:r>
            <a:endParaRPr>
              <a:solidFill>
                <a:schemeClr val="dk1"/>
              </a:solidFill>
              <a:latin typeface="+mn-lt"/>
              <a:ea typeface="Lora"/>
              <a:cs typeface="Lora"/>
              <a:sym typeface="Lora"/>
            </a:endParaRPr>
          </a:p>
          <a:p>
            <a:pPr marL="0" lvl="0" indent="0" algn="l" rtl="0">
              <a:spcBef>
                <a:spcPts val="0"/>
              </a:spcBef>
              <a:spcAft>
                <a:spcPts val="0"/>
              </a:spcAft>
              <a:buNone/>
            </a:pPr>
            <a:endParaRPr>
              <a:solidFill>
                <a:schemeClr val="dk1"/>
              </a:solidFill>
              <a:latin typeface="+mn-lt"/>
              <a:ea typeface="Lora"/>
              <a:cs typeface="Lora"/>
              <a:sym typeface="Lora"/>
            </a:endParaRPr>
          </a:p>
          <a:p>
            <a:pPr marL="0" lvl="0" indent="0" algn="l" rtl="0">
              <a:spcBef>
                <a:spcPts val="0"/>
              </a:spcBef>
              <a:spcAft>
                <a:spcPts val="0"/>
              </a:spcAft>
              <a:buClr>
                <a:schemeClr val="dk1"/>
              </a:buClr>
              <a:buSzPts val="1100"/>
              <a:buFont typeface="Arial"/>
              <a:buNone/>
            </a:pPr>
            <a:r>
              <a:rPr lang="en">
                <a:solidFill>
                  <a:schemeClr val="dk1"/>
                </a:solidFill>
                <a:latin typeface="+mn-lt"/>
                <a:ea typeface="Lora"/>
                <a:cs typeface="Lora"/>
                <a:sym typeface="Lora"/>
              </a:rPr>
              <a:t>They are accountable to more people than just themselves and have people to rely on to discuss challenging decisions.</a:t>
            </a:r>
            <a:endParaRPr>
              <a:solidFill>
                <a:schemeClr val="dk1"/>
              </a:solidFill>
              <a:latin typeface="+mn-lt"/>
              <a:ea typeface="Lora"/>
              <a:cs typeface="Lora"/>
              <a:sym typeface="Lora"/>
            </a:endParaRPr>
          </a:p>
          <a:p>
            <a:pPr marL="0" lvl="0" indent="0" algn="l" rtl="0">
              <a:spcBef>
                <a:spcPts val="0"/>
              </a:spcBef>
              <a:spcAft>
                <a:spcPts val="0"/>
              </a:spcAft>
              <a:buNone/>
            </a:pPr>
            <a:endParaRPr sz="1200">
              <a:solidFill>
                <a:schemeClr val="accent1"/>
              </a:solidFill>
              <a:latin typeface="+mn-lt"/>
              <a:ea typeface="Lexend"/>
              <a:cs typeface="Lexend"/>
              <a:sym typeface="Lexen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p2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26" name="Google Shape;126;p24"/>
          <p:cNvSpPr txBox="1"/>
          <p:nvPr/>
        </p:nvSpPr>
        <p:spPr>
          <a:xfrm>
            <a:off x="809300" y="1518275"/>
            <a:ext cx="6852900" cy="369300"/>
          </a:xfrm>
          <a:prstGeom prst="rect">
            <a:avLst/>
          </a:prstGeom>
          <a:noFill/>
          <a:ln>
            <a:noFill/>
          </a:ln>
        </p:spPr>
        <p:txBody>
          <a:bodyPr spcFirstLastPara="1" wrap="square" lIns="91425" tIns="91425" rIns="91425" bIns="91425" anchor="t" anchorCtr="0">
            <a:spAutoFit/>
          </a:bodyPr>
          <a:lstStyle/>
          <a:p>
            <a:pPr marL="457200" lvl="0" indent="-304800" algn="l" rtl="0">
              <a:spcBef>
                <a:spcPts val="0"/>
              </a:spcBef>
              <a:spcAft>
                <a:spcPts val="0"/>
              </a:spcAft>
              <a:buClr>
                <a:schemeClr val="accent1"/>
              </a:buClr>
              <a:buSzPts val="1200"/>
              <a:buFont typeface="Lexend"/>
              <a:buChar char="●"/>
            </a:pPr>
            <a:r>
              <a:rPr lang="en" sz="1200">
                <a:solidFill>
                  <a:schemeClr val="accent1"/>
                </a:solidFill>
                <a:latin typeface="Lexend"/>
                <a:ea typeface="Lexend"/>
                <a:cs typeface="Lexend"/>
                <a:sym typeface="Lexend"/>
              </a:rPr>
              <a:t>Teen Safe: Collection of relevant resources https://teen-safe.org/resources</a:t>
            </a:r>
            <a:endParaRPr sz="1200">
              <a:solidFill>
                <a:schemeClr val="accent1"/>
              </a:solidFill>
              <a:latin typeface="Lexend"/>
              <a:ea typeface="Lexend"/>
              <a:cs typeface="Lexend"/>
              <a:sym typeface="Lexend"/>
            </a:endParaRPr>
          </a:p>
        </p:txBody>
      </p:sp>
      <p:sp>
        <p:nvSpPr>
          <p:cNvPr id="127" name="Google Shape;127;p24"/>
          <p:cNvSpPr txBox="1"/>
          <p:nvPr/>
        </p:nvSpPr>
        <p:spPr>
          <a:xfrm>
            <a:off x="808350" y="1887575"/>
            <a:ext cx="7527300" cy="554100"/>
          </a:xfrm>
          <a:prstGeom prst="rect">
            <a:avLst/>
          </a:prstGeom>
          <a:noFill/>
          <a:ln>
            <a:noFill/>
          </a:ln>
        </p:spPr>
        <p:txBody>
          <a:bodyPr spcFirstLastPara="1" wrap="square" lIns="91425" tIns="91425" rIns="91425" bIns="91425" anchor="t" anchorCtr="0">
            <a:spAutoFit/>
          </a:bodyPr>
          <a:lstStyle/>
          <a:p>
            <a:pPr marL="457200" marR="0" lvl="0" indent="-304800" algn="l" rtl="0">
              <a:lnSpc>
                <a:spcPct val="100000"/>
              </a:lnSpc>
              <a:spcBef>
                <a:spcPts val="0"/>
              </a:spcBef>
              <a:spcAft>
                <a:spcPts val="0"/>
              </a:spcAft>
              <a:buClr>
                <a:schemeClr val="accent1"/>
              </a:buClr>
              <a:buSzPts val="1200"/>
              <a:buFont typeface="Lexend"/>
              <a:buChar char="●"/>
            </a:pPr>
            <a:r>
              <a:rPr lang="en" sz="1200">
                <a:solidFill>
                  <a:schemeClr val="accent1"/>
                </a:solidFill>
                <a:latin typeface="Lexend"/>
                <a:ea typeface="Lexend"/>
                <a:cs typeface="Lexend"/>
                <a:sym typeface="Lexend"/>
              </a:rPr>
              <a:t>Drug Free World: https://www.drugfreeworld.org/</a:t>
            </a:r>
            <a:endParaRPr sz="1200">
              <a:solidFill>
                <a:schemeClr val="accent1"/>
              </a:solidFill>
              <a:latin typeface="Lexend"/>
              <a:ea typeface="Lexend"/>
              <a:cs typeface="Lexend"/>
              <a:sym typeface="Lexend"/>
            </a:endParaRPr>
          </a:p>
          <a:p>
            <a:pPr marL="0" marR="0" lvl="0" indent="0" algn="l" rtl="0">
              <a:lnSpc>
                <a:spcPct val="100000"/>
              </a:lnSpc>
              <a:spcBef>
                <a:spcPts val="0"/>
              </a:spcBef>
              <a:spcAft>
                <a:spcPts val="0"/>
              </a:spcAft>
              <a:buNone/>
            </a:pPr>
            <a:endParaRPr sz="1200">
              <a:solidFill>
                <a:schemeClr val="accent1"/>
              </a:solidFill>
              <a:latin typeface="Lexend"/>
              <a:ea typeface="Lexend"/>
              <a:cs typeface="Lexend"/>
              <a:sym typeface="Lexend"/>
            </a:endParaRPr>
          </a:p>
        </p:txBody>
      </p:sp>
      <p:sp>
        <p:nvSpPr>
          <p:cNvPr id="128" name="Google Shape;128;p24"/>
          <p:cNvSpPr txBox="1"/>
          <p:nvPr/>
        </p:nvSpPr>
        <p:spPr>
          <a:xfrm>
            <a:off x="809300" y="2279250"/>
            <a:ext cx="8184000" cy="585000"/>
          </a:xfrm>
          <a:prstGeom prst="rect">
            <a:avLst/>
          </a:prstGeom>
          <a:noFill/>
          <a:ln>
            <a:noFill/>
          </a:ln>
        </p:spPr>
        <p:txBody>
          <a:bodyPr spcFirstLastPara="1" wrap="square" lIns="91425" tIns="91425" rIns="91425" bIns="91425" anchor="t" anchorCtr="0">
            <a:spAutoFit/>
          </a:bodyPr>
          <a:lstStyle/>
          <a:p>
            <a:pPr marL="457200" marR="0" lvl="0" indent="-304800" algn="l" rtl="0">
              <a:lnSpc>
                <a:spcPct val="100000"/>
              </a:lnSpc>
              <a:spcBef>
                <a:spcPts val="0"/>
              </a:spcBef>
              <a:spcAft>
                <a:spcPts val="0"/>
              </a:spcAft>
              <a:buClr>
                <a:schemeClr val="accent1"/>
              </a:buClr>
              <a:buSzPts val="1200"/>
              <a:buFont typeface="Lexend"/>
              <a:buChar char="●"/>
            </a:pPr>
            <a:r>
              <a:rPr lang="en" sz="1200">
                <a:solidFill>
                  <a:schemeClr val="accent1"/>
                </a:solidFill>
                <a:latin typeface="Lexend"/>
                <a:ea typeface="Lexend"/>
                <a:cs typeface="Lexend"/>
                <a:sym typeface="Lexend"/>
              </a:rPr>
              <a:t>SAMHSA’s Preventing Drug Abuse Among Children and Adolescents   https://www.samhsa.gov/</a:t>
            </a:r>
            <a:endParaRPr sz="1200">
              <a:solidFill>
                <a:schemeClr val="accent1"/>
              </a:solidFill>
              <a:latin typeface="Lexend"/>
              <a:ea typeface="Lexend"/>
              <a:cs typeface="Lexend"/>
              <a:sym typeface="Lexend"/>
            </a:endParaRPr>
          </a:p>
          <a:p>
            <a:pPr marL="0" lvl="0" indent="0" algn="l" rtl="0">
              <a:spcBef>
                <a:spcPts val="0"/>
              </a:spcBef>
              <a:spcAft>
                <a:spcPts val="0"/>
              </a:spcAft>
              <a:buNone/>
            </a:pPr>
            <a:endParaRPr/>
          </a:p>
        </p:txBody>
      </p:sp>
      <p:sp>
        <p:nvSpPr>
          <p:cNvPr id="129" name="Google Shape;129;p24"/>
          <p:cNvSpPr txBox="1"/>
          <p:nvPr/>
        </p:nvSpPr>
        <p:spPr>
          <a:xfrm>
            <a:off x="809300" y="2710225"/>
            <a:ext cx="7965300" cy="585000"/>
          </a:xfrm>
          <a:prstGeom prst="rect">
            <a:avLst/>
          </a:prstGeom>
          <a:noFill/>
          <a:ln>
            <a:noFill/>
          </a:ln>
        </p:spPr>
        <p:txBody>
          <a:bodyPr spcFirstLastPara="1" wrap="square" lIns="91425" tIns="91425" rIns="91425" bIns="91425" anchor="t" anchorCtr="0">
            <a:spAutoFit/>
          </a:bodyPr>
          <a:lstStyle/>
          <a:p>
            <a:pPr marL="457200" marR="0" lvl="0" indent="-304800" algn="l" rtl="0">
              <a:lnSpc>
                <a:spcPct val="100000"/>
              </a:lnSpc>
              <a:spcBef>
                <a:spcPts val="0"/>
              </a:spcBef>
              <a:spcAft>
                <a:spcPts val="0"/>
              </a:spcAft>
              <a:buClr>
                <a:schemeClr val="accent1"/>
              </a:buClr>
              <a:buSzPts val="1200"/>
              <a:buFont typeface="Lexend"/>
              <a:buChar char="●"/>
            </a:pPr>
            <a:r>
              <a:rPr lang="en" sz="1200">
                <a:solidFill>
                  <a:schemeClr val="accent1"/>
                </a:solidFill>
                <a:latin typeface="Lexend"/>
                <a:ea typeface="Lexend"/>
                <a:cs typeface="Lexend"/>
                <a:sym typeface="Lexend"/>
              </a:rPr>
              <a:t>TalktoFrank https://www.talktofrank.com/get-help/dealing-with-peer-pressure</a:t>
            </a:r>
            <a:endParaRPr/>
          </a:p>
          <a:p>
            <a:pPr marL="0" lvl="0" indent="0" algn="l" rtl="0">
              <a:spcBef>
                <a:spcPts val="0"/>
              </a:spcBef>
              <a:spcAft>
                <a:spcPts val="0"/>
              </a:spcAft>
              <a:buNone/>
            </a:pPr>
            <a:endParaRPr/>
          </a:p>
        </p:txBody>
      </p:sp>
      <p:sp>
        <p:nvSpPr>
          <p:cNvPr id="130" name="Google Shape;130;p24"/>
          <p:cNvSpPr txBox="1"/>
          <p:nvPr/>
        </p:nvSpPr>
        <p:spPr>
          <a:xfrm>
            <a:off x="783950" y="3081675"/>
            <a:ext cx="8234700" cy="923400"/>
          </a:xfrm>
          <a:prstGeom prst="rect">
            <a:avLst/>
          </a:prstGeom>
          <a:noFill/>
          <a:ln>
            <a:noFill/>
          </a:ln>
        </p:spPr>
        <p:txBody>
          <a:bodyPr spcFirstLastPara="1" wrap="square" lIns="91425" tIns="91425" rIns="91425" bIns="91425" anchor="t" anchorCtr="0">
            <a:spAutoFit/>
          </a:bodyPr>
          <a:lstStyle/>
          <a:p>
            <a:pPr marL="457200" marR="0" lvl="0" indent="-304800" algn="l" rtl="0">
              <a:lnSpc>
                <a:spcPct val="100000"/>
              </a:lnSpc>
              <a:spcBef>
                <a:spcPts val="0"/>
              </a:spcBef>
              <a:spcAft>
                <a:spcPts val="0"/>
              </a:spcAft>
              <a:buClr>
                <a:schemeClr val="accent1"/>
              </a:buClr>
              <a:buSzPts val="1200"/>
              <a:buFont typeface="Lexend"/>
              <a:buChar char="●"/>
            </a:pPr>
            <a:r>
              <a:rPr lang="en" sz="1200">
                <a:solidFill>
                  <a:schemeClr val="accent1"/>
                </a:solidFill>
                <a:latin typeface="Lexend"/>
                <a:ea typeface="Lexend"/>
                <a:cs typeface="Lexend"/>
                <a:sym typeface="Lexend"/>
              </a:rPr>
              <a:t>Adolescent Health Collection of Resources </a:t>
            </a:r>
            <a:endParaRPr sz="1200">
              <a:solidFill>
                <a:schemeClr val="accent1"/>
              </a:solidFill>
              <a:latin typeface="Lexend"/>
              <a:ea typeface="Lexend"/>
              <a:cs typeface="Lexend"/>
              <a:sym typeface="Lexend"/>
            </a:endParaRPr>
          </a:p>
          <a:p>
            <a:pPr marL="457200" marR="0" lvl="0" indent="0" algn="l" rtl="0">
              <a:lnSpc>
                <a:spcPct val="100000"/>
              </a:lnSpc>
              <a:spcBef>
                <a:spcPts val="0"/>
              </a:spcBef>
              <a:spcAft>
                <a:spcPts val="0"/>
              </a:spcAft>
              <a:buNone/>
            </a:pPr>
            <a:r>
              <a:rPr lang="en" sz="1200">
                <a:solidFill>
                  <a:schemeClr val="accent1"/>
                </a:solidFill>
                <a:latin typeface="Lexend"/>
                <a:ea typeface="Lexend"/>
                <a:cs typeface="Lexend"/>
                <a:sym typeface="Lexend"/>
              </a:rPr>
              <a:t> </a:t>
            </a:r>
            <a:r>
              <a:rPr lang="en" sz="1200">
                <a:solidFill>
                  <a:schemeClr val="accent1"/>
                </a:solidFill>
                <a:uFill>
                  <a:noFill/>
                </a:uFill>
                <a:latin typeface="Lexend"/>
                <a:ea typeface="Lexend"/>
                <a:cs typeface="Lexend"/>
                <a:sym typeface="Lexend"/>
                <a:hlinkClick r:id="rId4">
                  <a:extLst>
                    <a:ext uri="{A12FA001-AC4F-418D-AE19-62706E023703}">
                      <ahyp:hlinkClr xmlns:ahyp="http://schemas.microsoft.com/office/drawing/2018/hyperlinkcolor" val="tx"/>
                    </a:ext>
                  </a:extLst>
                </a:hlinkClick>
              </a:rPr>
              <a:t>https://www.adolescenthealth.org/Resources</a:t>
            </a:r>
            <a:r>
              <a:rPr lang="en" sz="1200">
                <a:solidFill>
                  <a:schemeClr val="accent1"/>
                </a:solidFill>
                <a:latin typeface="Lexend"/>
                <a:ea typeface="Lexend"/>
                <a:cs typeface="Lexend"/>
                <a:sym typeface="Lexend"/>
              </a:rPr>
              <a:t>/Clinical-Care-Resources/  Substance-Use/Substance-Use-Resources-For-Adolesc.aspx</a:t>
            </a:r>
            <a:endParaRPr sz="1200">
              <a:solidFill>
                <a:schemeClr val="accent1"/>
              </a:solidFill>
              <a:latin typeface="Lexend"/>
              <a:ea typeface="Lexend"/>
              <a:cs typeface="Lexend"/>
              <a:sym typeface="Lexend"/>
            </a:endParaRPr>
          </a:p>
          <a:p>
            <a:pPr marL="0" marR="0" lvl="0" indent="0" algn="l" rtl="0">
              <a:lnSpc>
                <a:spcPct val="100000"/>
              </a:lnSpc>
              <a:spcBef>
                <a:spcPts val="0"/>
              </a:spcBef>
              <a:spcAft>
                <a:spcPts val="0"/>
              </a:spcAft>
              <a:buNone/>
            </a:pPr>
            <a:endParaRPr sz="1200">
              <a:solidFill>
                <a:schemeClr val="accent1"/>
              </a:solidFill>
              <a:latin typeface="Lexend"/>
              <a:ea typeface="Lexend"/>
              <a:cs typeface="Lexend"/>
              <a:sym typeface="Lexen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EE13F07-429C-8628-538C-D8964602EE8C}"/>
              </a:ext>
            </a:extLst>
          </p:cNvPr>
          <p:cNvSpPr txBox="1"/>
          <p:nvPr/>
        </p:nvSpPr>
        <p:spPr>
          <a:xfrm>
            <a:off x="2079463" y="680234"/>
            <a:ext cx="4985074" cy="954107"/>
          </a:xfrm>
          <a:prstGeom prst="rect">
            <a:avLst/>
          </a:prstGeom>
          <a:noFill/>
        </p:spPr>
        <p:txBody>
          <a:bodyPr wrap="square" rtlCol="0">
            <a:spAutoFit/>
          </a:bodyPr>
          <a:lstStyle/>
          <a:p>
            <a:r>
              <a:rPr lang="en-US" dirty="0"/>
              <a:t>The Health Smart Virginia Project is providing this training resource with funding from the Office of Behavioral Health Wellness at the Virginia Department of Behavioral Health and Developmental Services (2023). </a:t>
            </a:r>
          </a:p>
        </p:txBody>
      </p:sp>
      <p:pic>
        <p:nvPicPr>
          <p:cNvPr id="3" name="Picture 2">
            <a:extLst>
              <a:ext uri="{FF2B5EF4-FFF2-40B4-BE49-F238E27FC236}">
                <a16:creationId xmlns:a16="http://schemas.microsoft.com/office/drawing/2014/main" id="{99543665-532C-D92E-7ED9-F39EAA2E7913}"/>
              </a:ext>
            </a:extLst>
          </p:cNvPr>
          <p:cNvPicPr>
            <a:picLocks noChangeAspect="1"/>
          </p:cNvPicPr>
          <p:nvPr/>
        </p:nvPicPr>
        <p:blipFill>
          <a:blip r:embed="rId2"/>
          <a:stretch>
            <a:fillRect/>
          </a:stretch>
        </p:blipFill>
        <p:spPr>
          <a:xfrm>
            <a:off x="3071019" y="1743075"/>
            <a:ext cx="2815431" cy="1465886"/>
          </a:xfrm>
          <a:prstGeom prst="rect">
            <a:avLst/>
          </a:prstGeom>
        </p:spPr>
      </p:pic>
      <p:pic>
        <p:nvPicPr>
          <p:cNvPr id="4" name="Picture 3">
            <a:extLst>
              <a:ext uri="{FF2B5EF4-FFF2-40B4-BE49-F238E27FC236}">
                <a16:creationId xmlns:a16="http://schemas.microsoft.com/office/drawing/2014/main" id="{FAFB13A9-8D13-AA7A-8056-0AA7872BC6A9}"/>
              </a:ext>
            </a:extLst>
          </p:cNvPr>
          <p:cNvPicPr>
            <a:picLocks noChangeAspect="1"/>
          </p:cNvPicPr>
          <p:nvPr/>
        </p:nvPicPr>
        <p:blipFill>
          <a:blip r:embed="rId3"/>
          <a:stretch>
            <a:fillRect/>
          </a:stretch>
        </p:blipFill>
        <p:spPr>
          <a:xfrm>
            <a:off x="499269" y="3614737"/>
            <a:ext cx="5143500" cy="1257300"/>
          </a:xfrm>
          <a:prstGeom prst="rect">
            <a:avLst/>
          </a:prstGeom>
        </p:spPr>
      </p:pic>
      <p:pic>
        <p:nvPicPr>
          <p:cNvPr id="5" name="Picture 4">
            <a:extLst>
              <a:ext uri="{FF2B5EF4-FFF2-40B4-BE49-F238E27FC236}">
                <a16:creationId xmlns:a16="http://schemas.microsoft.com/office/drawing/2014/main" id="{D5A7BF93-4193-AC81-C146-3B164B3165CA}"/>
              </a:ext>
            </a:extLst>
          </p:cNvPr>
          <p:cNvPicPr>
            <a:picLocks noChangeAspect="1"/>
          </p:cNvPicPr>
          <p:nvPr/>
        </p:nvPicPr>
        <p:blipFill>
          <a:blip r:embed="rId4"/>
          <a:stretch>
            <a:fillRect/>
          </a:stretch>
        </p:blipFill>
        <p:spPr>
          <a:xfrm>
            <a:off x="5642769" y="3691323"/>
            <a:ext cx="3122612" cy="1104128"/>
          </a:xfrm>
          <a:prstGeom prst="rect">
            <a:avLst/>
          </a:prstGeom>
        </p:spPr>
      </p:pic>
    </p:spTree>
    <p:extLst>
      <p:ext uri="{BB962C8B-B14F-4D97-AF65-F5344CB8AC3E}">
        <p14:creationId xmlns:p14="http://schemas.microsoft.com/office/powerpoint/2010/main" val="4011787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Shape 150"/>
        <p:cNvGrpSpPr/>
        <p:nvPr/>
      </p:nvGrpSpPr>
      <p:grpSpPr>
        <a:xfrm>
          <a:off x="0" y="0"/>
          <a:ext cx="0" cy="0"/>
          <a:chOff x="0" y="0"/>
          <a:chExt cx="0" cy="0"/>
        </a:xfrm>
      </p:grpSpPr>
      <p:pic>
        <p:nvPicPr>
          <p:cNvPr id="151" name="Google Shape;151;p27"/>
          <p:cNvPicPr preferRelativeResize="0"/>
          <p:nvPr/>
        </p:nvPicPr>
        <p:blipFill>
          <a:blip r:embed="rId3">
            <a:alphaModFix/>
          </a:blip>
          <a:stretch>
            <a:fillRect/>
          </a:stretch>
        </p:blipFill>
        <p:spPr>
          <a:xfrm>
            <a:off x="0" y="0"/>
            <a:ext cx="9144000" cy="5143500"/>
          </a:xfrm>
          <a:prstGeom prst="rect">
            <a:avLst/>
          </a:prstGeom>
          <a:noFill/>
          <a:ln>
            <a:noFill/>
          </a:ln>
        </p:spPr>
      </p:pic>
      <p:sp>
        <p:nvSpPr>
          <p:cNvPr id="152" name="Google Shape;152;p27"/>
          <p:cNvSpPr txBox="1"/>
          <p:nvPr/>
        </p:nvSpPr>
        <p:spPr>
          <a:xfrm>
            <a:off x="991325" y="1324075"/>
            <a:ext cx="35808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dirty="0">
                <a:solidFill>
                  <a:schemeClr val="accent1"/>
                </a:solidFill>
                <a:latin typeface="Lexend"/>
                <a:ea typeface="Lexend"/>
                <a:cs typeface="Lexend"/>
                <a:sym typeface="Lexend"/>
              </a:rPr>
              <a:t>Your Text Here…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Shape 139"/>
        <p:cNvGrpSpPr/>
        <p:nvPr/>
      </p:nvGrpSpPr>
      <p:grpSpPr>
        <a:xfrm>
          <a:off x="0" y="0"/>
          <a:ext cx="0" cy="0"/>
          <a:chOff x="0" y="0"/>
          <a:chExt cx="0" cy="0"/>
        </a:xfrm>
      </p:grpSpPr>
      <p:pic>
        <p:nvPicPr>
          <p:cNvPr id="140" name="Google Shape;140;p26"/>
          <p:cNvPicPr preferRelativeResize="0"/>
          <p:nvPr/>
        </p:nvPicPr>
        <p:blipFill>
          <a:blip r:embed="rId3">
            <a:alphaModFix/>
          </a:blip>
          <a:stretch>
            <a:fillRect/>
          </a:stretch>
        </p:blipFill>
        <p:spPr>
          <a:xfrm>
            <a:off x="0" y="0"/>
            <a:ext cx="9144000" cy="5143500"/>
          </a:xfrm>
          <a:prstGeom prst="rect">
            <a:avLst/>
          </a:prstGeom>
          <a:noFill/>
          <a:ln>
            <a:noFill/>
          </a:ln>
        </p:spPr>
      </p:pic>
      <p:sp>
        <p:nvSpPr>
          <p:cNvPr id="141" name="Google Shape;141;p26"/>
          <p:cNvSpPr txBox="1"/>
          <p:nvPr/>
        </p:nvSpPr>
        <p:spPr>
          <a:xfrm>
            <a:off x="539950" y="1226650"/>
            <a:ext cx="18624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chemeClr val="dk1"/>
                </a:solidFill>
                <a:latin typeface="Lora"/>
                <a:ea typeface="Lora"/>
                <a:cs typeface="Lora"/>
                <a:sym typeface="Lora"/>
              </a:rPr>
              <a:t>Assertiveness: </a:t>
            </a:r>
            <a:endParaRPr sz="1200">
              <a:solidFill>
                <a:schemeClr val="dk1"/>
              </a:solidFill>
              <a:latin typeface="Lora"/>
              <a:ea typeface="Lora"/>
              <a:cs typeface="Lora"/>
              <a:sym typeface="Lora"/>
            </a:endParaRPr>
          </a:p>
        </p:txBody>
      </p:sp>
      <p:sp>
        <p:nvSpPr>
          <p:cNvPr id="142" name="Google Shape;142;p26"/>
          <p:cNvSpPr txBox="1"/>
          <p:nvPr/>
        </p:nvSpPr>
        <p:spPr>
          <a:xfrm>
            <a:off x="613000" y="2782200"/>
            <a:ext cx="1716300" cy="147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dk1"/>
                </a:solidFill>
                <a:latin typeface="Lora"/>
                <a:ea typeface="Lora"/>
                <a:cs typeface="Lora"/>
                <a:sym typeface="Lora"/>
              </a:rPr>
              <a:t>Problem Solving: Being able to identify and evaluate options, weigh the pros and cons, and make</a:t>
            </a:r>
            <a:endParaRPr sz="1200">
              <a:solidFill>
                <a:schemeClr val="dk1"/>
              </a:solidFill>
              <a:latin typeface="Lora"/>
              <a:ea typeface="Lora"/>
              <a:cs typeface="Lora"/>
              <a:sym typeface="Lora"/>
            </a:endParaRPr>
          </a:p>
          <a:p>
            <a:pPr marL="0" lvl="0" indent="0" algn="l" rtl="0">
              <a:spcBef>
                <a:spcPts val="0"/>
              </a:spcBef>
              <a:spcAft>
                <a:spcPts val="0"/>
              </a:spcAft>
              <a:buClr>
                <a:schemeClr val="dk1"/>
              </a:buClr>
              <a:buSzPts val="1100"/>
              <a:buFont typeface="Arial"/>
              <a:buNone/>
            </a:pPr>
            <a:r>
              <a:rPr lang="en" sz="1200">
                <a:solidFill>
                  <a:schemeClr val="dk1"/>
                </a:solidFill>
                <a:latin typeface="Lora"/>
                <a:ea typeface="Lora"/>
                <a:cs typeface="Lora"/>
                <a:sym typeface="Lora"/>
              </a:rPr>
              <a:t>decisions based on their goals and values</a:t>
            </a:r>
            <a:endParaRPr sz="1200">
              <a:solidFill>
                <a:schemeClr val="dk1"/>
              </a:solidFill>
              <a:latin typeface="Lora"/>
              <a:ea typeface="Lora"/>
              <a:cs typeface="Lora"/>
              <a:sym typeface="Lora"/>
            </a:endParaRPr>
          </a:p>
        </p:txBody>
      </p:sp>
      <p:sp>
        <p:nvSpPr>
          <p:cNvPr id="143" name="Google Shape;143;p26"/>
          <p:cNvSpPr txBox="1"/>
          <p:nvPr/>
        </p:nvSpPr>
        <p:spPr>
          <a:xfrm>
            <a:off x="2682775" y="1311250"/>
            <a:ext cx="1716300" cy="2770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Lora"/>
                <a:ea typeface="Lora"/>
                <a:cs typeface="Lora"/>
                <a:sym typeface="Lora"/>
              </a:rPr>
              <a:t>Confidence can help kids think critically</a:t>
            </a:r>
            <a:endParaRPr sz="1200">
              <a:solidFill>
                <a:schemeClr val="dk1"/>
              </a:solidFill>
              <a:latin typeface="Lora"/>
              <a:ea typeface="Lora"/>
              <a:cs typeface="Lora"/>
              <a:sym typeface="Lora"/>
            </a:endParaRPr>
          </a:p>
          <a:p>
            <a:pPr marL="0" lvl="0" indent="0" algn="l" rtl="0">
              <a:spcBef>
                <a:spcPts val="0"/>
              </a:spcBef>
              <a:spcAft>
                <a:spcPts val="0"/>
              </a:spcAft>
              <a:buClr>
                <a:schemeClr val="dk1"/>
              </a:buClr>
              <a:buSzPts val="1100"/>
              <a:buFont typeface="Arial"/>
              <a:buNone/>
            </a:pPr>
            <a:r>
              <a:rPr lang="en" sz="1200">
                <a:solidFill>
                  <a:schemeClr val="dk1"/>
                </a:solidFill>
                <a:latin typeface="Lora"/>
                <a:ea typeface="Lora"/>
                <a:cs typeface="Lora"/>
                <a:sym typeface="Lora"/>
              </a:rPr>
              <a:t>and make informed decisions about their health and well-being. When kids have confidence in their own abilities and values, they are more likely to resist peer pressure and make healthy choices.</a:t>
            </a:r>
            <a:endParaRPr sz="1200">
              <a:solidFill>
                <a:schemeClr val="dk1"/>
              </a:solidFill>
              <a:latin typeface="Lora"/>
              <a:ea typeface="Lora"/>
              <a:cs typeface="Lora"/>
              <a:sym typeface="Lora"/>
            </a:endParaRPr>
          </a:p>
          <a:p>
            <a:pPr marL="0" lvl="0" indent="0" algn="l" rtl="0">
              <a:spcBef>
                <a:spcPts val="0"/>
              </a:spcBef>
              <a:spcAft>
                <a:spcPts val="0"/>
              </a:spcAft>
              <a:buNone/>
            </a:pPr>
            <a:endParaRPr sz="1200">
              <a:solidFill>
                <a:schemeClr val="dk1"/>
              </a:solidFill>
              <a:latin typeface="Lora"/>
              <a:ea typeface="Lora"/>
              <a:cs typeface="Lora"/>
              <a:sym typeface="Lora"/>
            </a:endParaRPr>
          </a:p>
        </p:txBody>
      </p:sp>
      <p:sp>
        <p:nvSpPr>
          <p:cNvPr id="144" name="Google Shape;144;p26"/>
          <p:cNvSpPr txBox="1"/>
          <p:nvPr/>
        </p:nvSpPr>
        <p:spPr>
          <a:xfrm>
            <a:off x="4752550" y="1311250"/>
            <a:ext cx="1716300" cy="221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Lora"/>
                <a:ea typeface="Lora"/>
                <a:cs typeface="Lora"/>
                <a:sym typeface="Lora"/>
              </a:rPr>
              <a:t>Self-awareness can help kids understand their strengths and weaknesses and build a positive self-image. Youth who are self-</a:t>
            </a:r>
            <a:endParaRPr sz="1200">
              <a:solidFill>
                <a:schemeClr val="dk1"/>
              </a:solidFill>
              <a:latin typeface="Lora"/>
              <a:ea typeface="Lora"/>
              <a:cs typeface="Lora"/>
              <a:sym typeface="Lora"/>
            </a:endParaRPr>
          </a:p>
          <a:p>
            <a:pPr marL="0" lvl="0" indent="0" algn="l" rtl="0">
              <a:spcBef>
                <a:spcPts val="0"/>
              </a:spcBef>
              <a:spcAft>
                <a:spcPts val="0"/>
              </a:spcAft>
              <a:buNone/>
            </a:pPr>
            <a:r>
              <a:rPr lang="en" sz="1200">
                <a:solidFill>
                  <a:schemeClr val="dk1"/>
                </a:solidFill>
                <a:latin typeface="Lora"/>
                <a:ea typeface="Lora"/>
                <a:cs typeface="Lora"/>
                <a:sym typeface="Lora"/>
              </a:rPr>
              <a:t>aware are also better equipped to handle stress, anxiety, and other challenges in a healthy way</a:t>
            </a:r>
            <a:endParaRPr sz="1200">
              <a:solidFill>
                <a:schemeClr val="dk1"/>
              </a:solidFill>
              <a:latin typeface="Lora"/>
              <a:ea typeface="Lora"/>
              <a:cs typeface="Lora"/>
              <a:sym typeface="Lora"/>
            </a:endParaRPr>
          </a:p>
        </p:txBody>
      </p:sp>
      <p:sp>
        <p:nvSpPr>
          <p:cNvPr id="145" name="Google Shape;145;p26"/>
          <p:cNvSpPr txBox="1"/>
          <p:nvPr/>
        </p:nvSpPr>
        <p:spPr>
          <a:xfrm>
            <a:off x="6690475" y="2836050"/>
            <a:ext cx="1980000" cy="1369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100">
                <a:solidFill>
                  <a:schemeClr val="dk1"/>
                </a:solidFill>
                <a:latin typeface="Lora"/>
                <a:ea typeface="Lora"/>
                <a:cs typeface="Lora"/>
                <a:sym typeface="Lora"/>
              </a:rPr>
              <a:t>Support System: surround children with positive, supportive friends and family members. It can provide a source of encouragement and help in difficult situations. </a:t>
            </a:r>
            <a:endParaRPr sz="1200">
              <a:solidFill>
                <a:schemeClr val="accent1"/>
              </a:solidFill>
              <a:latin typeface="Lora"/>
              <a:ea typeface="Lora"/>
              <a:cs typeface="Lora"/>
              <a:sym typeface="Lora"/>
            </a:endParaRPr>
          </a:p>
        </p:txBody>
      </p:sp>
      <p:sp>
        <p:nvSpPr>
          <p:cNvPr id="146" name="Google Shape;146;p26"/>
          <p:cNvSpPr txBox="1"/>
          <p:nvPr/>
        </p:nvSpPr>
        <p:spPr>
          <a:xfrm>
            <a:off x="6822325" y="1311250"/>
            <a:ext cx="1716300" cy="1200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100">
                <a:solidFill>
                  <a:schemeClr val="dk1"/>
                </a:solidFill>
                <a:latin typeface="Lora"/>
                <a:ea typeface="Lora"/>
                <a:cs typeface="Lora"/>
                <a:sym typeface="Lora"/>
              </a:rPr>
              <a:t>Communication: active listening and  ability to express oneself can can help kids build positive relationships and avoid conflict</a:t>
            </a:r>
            <a:endParaRPr sz="1100">
              <a:solidFill>
                <a:schemeClr val="dk1"/>
              </a:solidFill>
              <a:latin typeface="Lora"/>
              <a:ea typeface="Lora"/>
              <a:cs typeface="Lora"/>
              <a:sym typeface="Lor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Shape 156"/>
        <p:cNvGrpSpPr/>
        <p:nvPr/>
      </p:nvGrpSpPr>
      <p:grpSpPr>
        <a:xfrm>
          <a:off x="0" y="0"/>
          <a:ext cx="0" cy="0"/>
          <a:chOff x="0" y="0"/>
          <a:chExt cx="0" cy="0"/>
        </a:xfrm>
      </p:grpSpPr>
      <p:pic>
        <p:nvPicPr>
          <p:cNvPr id="157" name="Google Shape;157;p28"/>
          <p:cNvPicPr preferRelativeResize="0"/>
          <p:nvPr/>
        </p:nvPicPr>
        <p:blipFill>
          <a:blip r:embed="rId3">
            <a:alphaModFix/>
          </a:blip>
          <a:stretch>
            <a:fillRect/>
          </a:stretch>
        </p:blipFill>
        <p:spPr>
          <a:xfrm>
            <a:off x="0" y="0"/>
            <a:ext cx="9144000" cy="5143500"/>
          </a:xfrm>
          <a:prstGeom prst="rect">
            <a:avLst/>
          </a:prstGeom>
          <a:noFill/>
          <a:ln>
            <a:noFill/>
          </a:ln>
        </p:spPr>
      </p:pic>
      <p:sp>
        <p:nvSpPr>
          <p:cNvPr id="158" name="Google Shape;158;p28"/>
          <p:cNvSpPr txBox="1"/>
          <p:nvPr/>
        </p:nvSpPr>
        <p:spPr>
          <a:xfrm>
            <a:off x="1452450" y="1487925"/>
            <a:ext cx="4815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accent1"/>
                </a:solidFill>
                <a:latin typeface="Lexend"/>
                <a:ea typeface="Lexend"/>
                <a:cs typeface="Lexend"/>
                <a:sym typeface="Lexend"/>
              </a:rPr>
              <a:t>Your Text Here…</a:t>
            </a:r>
            <a:endParaRPr sz="1200">
              <a:solidFill>
                <a:schemeClr val="accent1"/>
              </a:solidFill>
              <a:latin typeface="Lexend"/>
              <a:ea typeface="Lexend"/>
              <a:cs typeface="Lexend"/>
              <a:sym typeface="Lexen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Shape 162"/>
        <p:cNvGrpSpPr/>
        <p:nvPr/>
      </p:nvGrpSpPr>
      <p:grpSpPr>
        <a:xfrm>
          <a:off x="0" y="0"/>
          <a:ext cx="0" cy="0"/>
          <a:chOff x="0" y="0"/>
          <a:chExt cx="0" cy="0"/>
        </a:xfrm>
      </p:grpSpPr>
      <p:pic>
        <p:nvPicPr>
          <p:cNvPr id="163" name="Google Shape;163;p29"/>
          <p:cNvPicPr preferRelativeResize="0"/>
          <p:nvPr/>
        </p:nvPicPr>
        <p:blipFill>
          <a:blip r:embed="rId3">
            <a:alphaModFix/>
          </a:blip>
          <a:stretch>
            <a:fillRect/>
          </a:stretch>
        </p:blipFill>
        <p:spPr>
          <a:xfrm>
            <a:off x="0" y="0"/>
            <a:ext cx="9144000" cy="5143500"/>
          </a:xfrm>
          <a:prstGeom prst="rect">
            <a:avLst/>
          </a:prstGeom>
          <a:noFill/>
          <a:ln>
            <a:noFill/>
          </a:ln>
        </p:spPr>
      </p:pic>
      <p:sp>
        <p:nvSpPr>
          <p:cNvPr id="164" name="Google Shape;164;p29"/>
          <p:cNvSpPr txBox="1"/>
          <p:nvPr/>
        </p:nvSpPr>
        <p:spPr>
          <a:xfrm>
            <a:off x="2150250" y="1172400"/>
            <a:ext cx="51303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accent1"/>
                </a:solidFill>
                <a:latin typeface="Lexend"/>
                <a:ea typeface="Lexend"/>
                <a:cs typeface="Lexend"/>
                <a:sym typeface="Lexend"/>
              </a:rPr>
              <a:t>Your Text Here…</a:t>
            </a:r>
            <a:endParaRPr sz="1200">
              <a:solidFill>
                <a:schemeClr val="accent1"/>
              </a:solidFill>
              <a:latin typeface="Lexend"/>
              <a:ea typeface="Lexend"/>
              <a:cs typeface="Lexend"/>
              <a:sym typeface="Lexen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Shape 174"/>
        <p:cNvGrpSpPr/>
        <p:nvPr/>
      </p:nvGrpSpPr>
      <p:grpSpPr>
        <a:xfrm>
          <a:off x="0" y="0"/>
          <a:ext cx="0" cy="0"/>
          <a:chOff x="0" y="0"/>
          <a:chExt cx="0" cy="0"/>
        </a:xfrm>
      </p:grpSpPr>
      <p:pic>
        <p:nvPicPr>
          <p:cNvPr id="175" name="Google Shape;175;p31"/>
          <p:cNvPicPr preferRelativeResize="0"/>
          <p:nvPr/>
        </p:nvPicPr>
        <p:blipFill>
          <a:blip r:embed="rId3">
            <a:alphaModFix/>
          </a:blip>
          <a:stretch>
            <a:fillRect/>
          </a:stretch>
        </p:blipFill>
        <p:spPr>
          <a:xfrm>
            <a:off x="0" y="0"/>
            <a:ext cx="9144000" cy="5143500"/>
          </a:xfrm>
          <a:prstGeom prst="rect">
            <a:avLst/>
          </a:prstGeom>
          <a:noFill/>
          <a:ln>
            <a:noFill/>
          </a:ln>
        </p:spPr>
      </p:pic>
      <p:sp>
        <p:nvSpPr>
          <p:cNvPr id="176" name="Google Shape;176;p31"/>
          <p:cNvSpPr txBox="1"/>
          <p:nvPr/>
        </p:nvSpPr>
        <p:spPr>
          <a:xfrm>
            <a:off x="1106600" y="1014625"/>
            <a:ext cx="6987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accent1"/>
                </a:solidFill>
                <a:latin typeface="Lexend"/>
                <a:ea typeface="Lexend"/>
                <a:cs typeface="Lexend"/>
                <a:sym typeface="Lexend"/>
              </a:rPr>
              <a:t>Your Text Here…</a:t>
            </a:r>
            <a:endParaRPr sz="1200">
              <a:solidFill>
                <a:schemeClr val="accent1"/>
              </a:solidFill>
              <a:latin typeface="Lexend"/>
              <a:ea typeface="Lexend"/>
              <a:cs typeface="Lexend"/>
              <a:sym typeface="Lexen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7"/>
        <p:cNvGrpSpPr/>
        <p:nvPr/>
      </p:nvGrpSpPr>
      <p:grpSpPr>
        <a:xfrm>
          <a:off x="0" y="0"/>
          <a:ext cx="0" cy="0"/>
          <a:chOff x="0" y="0"/>
          <a:chExt cx="0" cy="0"/>
        </a:xfrm>
      </p:grpSpPr>
      <p:sp>
        <p:nvSpPr>
          <p:cNvPr id="58" name="Google Shape;58;p14"/>
          <p:cNvSpPr txBox="1"/>
          <p:nvPr/>
        </p:nvSpPr>
        <p:spPr>
          <a:xfrm>
            <a:off x="679000" y="1544375"/>
            <a:ext cx="3893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59" name="Google Shape;59;p14"/>
          <p:cNvSpPr txBox="1"/>
          <p:nvPr/>
        </p:nvSpPr>
        <p:spPr>
          <a:xfrm>
            <a:off x="672950" y="1507975"/>
            <a:ext cx="3931800" cy="297802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solidFill>
                  <a:schemeClr val="dk1"/>
                </a:solidFill>
                <a:latin typeface="+mn-lt"/>
                <a:ea typeface="Lora"/>
                <a:cs typeface="Lora"/>
                <a:sym typeface="Lora"/>
              </a:rPr>
              <a:t>Substance abuse can have a wide range of negative effects on mental and physical health, including depression, anxiety, and chronic health problems. </a:t>
            </a:r>
            <a:endParaRPr dirty="0">
              <a:solidFill>
                <a:schemeClr val="dk1"/>
              </a:solidFill>
              <a:latin typeface="+mn-lt"/>
              <a:ea typeface="Lora"/>
              <a:cs typeface="Lora"/>
              <a:sym typeface="Lora"/>
            </a:endParaRPr>
          </a:p>
          <a:p>
            <a:pPr marL="0" lvl="0" indent="0" algn="l" rtl="0">
              <a:spcBef>
                <a:spcPts val="0"/>
              </a:spcBef>
              <a:spcAft>
                <a:spcPts val="0"/>
              </a:spcAft>
              <a:buNone/>
            </a:pPr>
            <a:endParaRPr dirty="0">
              <a:solidFill>
                <a:schemeClr val="dk1"/>
              </a:solidFill>
              <a:latin typeface="+mn-lt"/>
              <a:ea typeface="Lora"/>
              <a:cs typeface="Lora"/>
              <a:sym typeface="Lora"/>
            </a:endParaRPr>
          </a:p>
          <a:p>
            <a:pPr>
              <a:lnSpc>
                <a:spcPct val="107000"/>
              </a:lnSpc>
              <a:spcAft>
                <a:spcPts val="800"/>
              </a:spcAft>
            </a:pPr>
            <a:r>
              <a:rPr lang="en-US" dirty="0">
                <a:effectLst/>
                <a:latin typeface="+mn-lt"/>
                <a:ea typeface="Calibri" panose="020F0502020204030204" pitchFamily="34" charset="0"/>
                <a:cs typeface="Times New Roman" panose="02020603050405020304" pitchFamily="18" charset="0"/>
              </a:rPr>
              <a:t>The skills to avoid drug use at an early age is a critical component of a healthy foundation and is an area that adults who are involved with children need to be proactive about because most youth will at some point be confronted with certain levels of peer pressure related to drug and alcohol use.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64" name="Google Shape;64;p15"/>
          <p:cNvPicPr preferRelativeResize="0"/>
          <p:nvPr/>
        </p:nvPicPr>
        <p:blipFill>
          <a:blip r:embed="rId3">
            <a:alphaModFix/>
          </a:blip>
          <a:stretch>
            <a:fillRect/>
          </a:stretch>
        </p:blipFill>
        <p:spPr>
          <a:xfrm>
            <a:off x="0" y="0"/>
            <a:ext cx="9143990" cy="5143500"/>
          </a:xfrm>
          <a:prstGeom prst="rect">
            <a:avLst/>
          </a:prstGeom>
          <a:noFill/>
          <a:ln>
            <a:noFill/>
          </a:ln>
        </p:spPr>
      </p:pic>
      <p:sp>
        <p:nvSpPr>
          <p:cNvPr id="66" name="Google Shape;66;p15"/>
          <p:cNvSpPr txBox="1"/>
          <p:nvPr/>
        </p:nvSpPr>
        <p:spPr>
          <a:xfrm>
            <a:off x="3073050" y="1023575"/>
            <a:ext cx="2930100" cy="4002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65" name="Google Shape;65;p15"/>
          <p:cNvSpPr txBox="1"/>
          <p:nvPr/>
        </p:nvSpPr>
        <p:spPr>
          <a:xfrm>
            <a:off x="1050420" y="967917"/>
            <a:ext cx="7499700" cy="3493234"/>
          </a:xfrm>
          <a:prstGeom prst="rect">
            <a:avLst/>
          </a:prstGeom>
          <a:noFill/>
          <a:ln>
            <a:noFill/>
          </a:ln>
        </p:spPr>
        <p:txBody>
          <a:bodyPr spcFirstLastPara="1" wrap="square" lIns="91425" tIns="91425" rIns="91425" bIns="91425" anchor="t" anchorCtr="0">
            <a:spAutoFit/>
          </a:bodyPr>
          <a:lstStyle/>
          <a:p>
            <a:r>
              <a:rPr lang="en-US" sz="1600" dirty="0">
                <a:effectLst/>
                <a:latin typeface="+mn-lt"/>
                <a:ea typeface="Calibri" panose="020F0502020204030204" pitchFamily="34" charset="0"/>
                <a:cs typeface="Times New Roman" panose="02020603050405020304" pitchFamily="18" charset="0"/>
              </a:rPr>
              <a:t>Developing substance use refusal and resistance skills is crucial for young people to successfully navigate these challenges, bypass drug and alcohol use, addictions and other life-altering consequences that may ensue as a result of substance-affected behaviors or decisions. </a:t>
            </a:r>
          </a:p>
          <a:p>
            <a:endParaRPr lang="en-US" sz="1600" dirty="0">
              <a:effectLst/>
              <a:latin typeface="+mn-lt"/>
              <a:ea typeface="Calibri" panose="020F0502020204030204" pitchFamily="34" charset="0"/>
              <a:cs typeface="Times New Roman" panose="02020603050405020304" pitchFamily="18" charset="0"/>
            </a:endParaRPr>
          </a:p>
          <a:p>
            <a:pPr marL="0" lvl="0" indent="0" rtl="0">
              <a:spcBef>
                <a:spcPts val="0"/>
              </a:spcBef>
              <a:spcAft>
                <a:spcPts val="0"/>
              </a:spcAft>
              <a:buNone/>
            </a:pPr>
            <a:r>
              <a:rPr lang="en" sz="1500" dirty="0">
                <a:solidFill>
                  <a:schemeClr val="dk1"/>
                </a:solidFill>
                <a:latin typeface="+mn-lt"/>
                <a:ea typeface="Lora"/>
                <a:cs typeface="Lora"/>
                <a:sym typeface="Lora"/>
              </a:rPr>
              <a:t>By avoiding drug use, young people can build healthier relationships with their peers, family members, and community, and benefit from the positive support and guidance these relationships provide. </a:t>
            </a:r>
            <a:endParaRPr sz="1500" dirty="0">
              <a:solidFill>
                <a:schemeClr val="dk1"/>
              </a:solidFill>
              <a:latin typeface="+mn-lt"/>
              <a:ea typeface="Lora"/>
              <a:cs typeface="Lora"/>
              <a:sym typeface="Lora"/>
            </a:endParaRPr>
          </a:p>
          <a:p>
            <a:pPr marL="0" lvl="0" indent="0" rtl="0">
              <a:spcBef>
                <a:spcPts val="0"/>
              </a:spcBef>
              <a:spcAft>
                <a:spcPts val="0"/>
              </a:spcAft>
              <a:buNone/>
            </a:pPr>
            <a:endParaRPr sz="1500" dirty="0">
              <a:solidFill>
                <a:schemeClr val="dk1"/>
              </a:solidFill>
              <a:latin typeface="+mn-lt"/>
              <a:ea typeface="Lora"/>
              <a:cs typeface="Lora"/>
              <a:sym typeface="Lora"/>
            </a:endParaRPr>
          </a:p>
          <a:p>
            <a:pPr marL="0" lvl="0" indent="0" rtl="0">
              <a:spcBef>
                <a:spcPts val="0"/>
              </a:spcBef>
              <a:spcAft>
                <a:spcPts val="0"/>
              </a:spcAft>
              <a:buClr>
                <a:schemeClr val="dk1"/>
              </a:buClr>
              <a:buSzPts val="1100"/>
              <a:buFont typeface="Arial"/>
              <a:buNone/>
            </a:pPr>
            <a:r>
              <a:rPr lang="en" sz="1500" dirty="0">
                <a:solidFill>
                  <a:schemeClr val="dk1"/>
                </a:solidFill>
                <a:latin typeface="+mn-lt"/>
                <a:ea typeface="Lora"/>
                <a:cs typeface="Lora"/>
                <a:sym typeface="Lora"/>
              </a:rPr>
              <a:t>Avoiding drugs also supports better academic performance and career success because substance abuse can lead to decreased motivation, decreased performance, and increased absenteeism which leads to poor educational outcomes and challenges in building a substantial career.</a:t>
            </a:r>
            <a:endParaRPr sz="1500" dirty="0">
              <a:solidFill>
                <a:schemeClr val="dk1"/>
              </a:solidFill>
              <a:latin typeface="+mn-lt"/>
              <a:ea typeface="Lora"/>
              <a:cs typeface="Lora"/>
              <a:sym typeface="Lora"/>
            </a:endParaRPr>
          </a:p>
          <a:p>
            <a:pPr marL="0" lvl="0" indent="0" rtl="0">
              <a:spcBef>
                <a:spcPts val="0"/>
              </a:spcBef>
              <a:spcAft>
                <a:spcPts val="0"/>
              </a:spcAft>
              <a:buNone/>
            </a:pPr>
            <a:endParaRPr sz="1500" dirty="0">
              <a:solidFill>
                <a:schemeClr val="accent1"/>
              </a:solidFill>
              <a:latin typeface="+mn-lt"/>
              <a:ea typeface="Lexend"/>
              <a:cs typeface="Lexend"/>
              <a:sym typeface="Lexen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pic>
        <p:nvPicPr>
          <p:cNvPr id="71" name="Google Shape;71;p16"/>
          <p:cNvPicPr preferRelativeResize="0"/>
          <p:nvPr/>
        </p:nvPicPr>
        <p:blipFill>
          <a:blip r:embed="rId3">
            <a:alphaModFix/>
          </a:blip>
          <a:stretch>
            <a:fillRect/>
          </a:stretch>
        </p:blipFill>
        <p:spPr>
          <a:xfrm>
            <a:off x="0" y="0"/>
            <a:ext cx="9144000" cy="5143500"/>
          </a:xfrm>
          <a:prstGeom prst="rect">
            <a:avLst/>
          </a:prstGeom>
          <a:noFill/>
          <a:ln>
            <a:noFill/>
          </a:ln>
        </p:spPr>
      </p:pic>
      <p:sp>
        <p:nvSpPr>
          <p:cNvPr id="72" name="Google Shape;72;p16"/>
          <p:cNvSpPr txBox="1"/>
          <p:nvPr/>
        </p:nvSpPr>
        <p:spPr>
          <a:xfrm>
            <a:off x="827806" y="1390230"/>
            <a:ext cx="3265800" cy="133879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500" b="1" dirty="0">
                <a:solidFill>
                  <a:schemeClr val="dk1"/>
                </a:solidFill>
                <a:latin typeface="+mn-lt"/>
                <a:ea typeface="Lexend"/>
                <a:cs typeface="Lexend"/>
                <a:sym typeface="Lexend"/>
              </a:rPr>
              <a:t>Resistance and Refusal</a:t>
            </a:r>
          </a:p>
          <a:p>
            <a:pPr marL="0" lvl="0" indent="0" algn="l" rtl="0">
              <a:spcBef>
                <a:spcPts val="0"/>
              </a:spcBef>
              <a:spcAft>
                <a:spcPts val="0"/>
              </a:spcAft>
              <a:buNone/>
            </a:pPr>
            <a:endParaRPr lang="en-US" sz="1500" dirty="0">
              <a:solidFill>
                <a:schemeClr val="dk1"/>
              </a:solidFill>
              <a:latin typeface="+mn-lt"/>
              <a:ea typeface="Lexend"/>
              <a:cs typeface="Lexend"/>
              <a:sym typeface="Lexend"/>
            </a:endParaRPr>
          </a:p>
          <a:p>
            <a:pPr marL="0" lvl="0" indent="0" algn="l" rtl="0">
              <a:spcBef>
                <a:spcPts val="0"/>
              </a:spcBef>
              <a:spcAft>
                <a:spcPts val="0"/>
              </a:spcAft>
              <a:buNone/>
            </a:pPr>
            <a:r>
              <a:rPr lang="en-US" sz="1500" dirty="0">
                <a:solidFill>
                  <a:schemeClr val="dk1"/>
                </a:solidFill>
                <a:latin typeface="+mn-lt"/>
                <a:ea typeface="Lexend"/>
                <a:cs typeface="Lexend"/>
                <a:sym typeface="Lexend"/>
              </a:rPr>
              <a:t>Youth can practice these techniques in advance to be prepared in moments of pressure</a:t>
            </a:r>
            <a:r>
              <a:rPr lang="en" sz="1500" dirty="0">
                <a:solidFill>
                  <a:schemeClr val="dk1"/>
                </a:solidFill>
                <a:latin typeface="+mn-lt"/>
                <a:ea typeface="Lexend"/>
                <a:cs typeface="Lexend"/>
                <a:sym typeface="Lexend"/>
              </a:rPr>
              <a:t>.</a:t>
            </a:r>
            <a:endParaRPr sz="1500" dirty="0">
              <a:solidFill>
                <a:schemeClr val="dk1"/>
              </a:solidFill>
              <a:latin typeface="+mn-lt"/>
              <a:ea typeface="Lexend"/>
              <a:cs typeface="Lexend"/>
              <a:sym typeface="Lexend"/>
            </a:endParaRPr>
          </a:p>
        </p:txBody>
      </p:sp>
      <p:sp>
        <p:nvSpPr>
          <p:cNvPr id="73" name="Google Shape;73;p16"/>
          <p:cNvSpPr txBox="1"/>
          <p:nvPr/>
        </p:nvSpPr>
        <p:spPr>
          <a:xfrm>
            <a:off x="5434200" y="290550"/>
            <a:ext cx="39318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500">
                <a:solidFill>
                  <a:schemeClr val="lt1"/>
                </a:solidFill>
                <a:latin typeface="Lexend"/>
                <a:ea typeface="Lexend"/>
                <a:cs typeface="Lexend"/>
                <a:sym typeface="Lexend"/>
              </a:rPr>
              <a:t>Saying no many times and say firmly</a:t>
            </a:r>
            <a:endParaRPr sz="1500">
              <a:solidFill>
                <a:schemeClr val="lt1"/>
              </a:solidFill>
              <a:latin typeface="Lexend"/>
              <a:ea typeface="Lexend"/>
              <a:cs typeface="Lexend"/>
              <a:sym typeface="Lexend"/>
            </a:endParaRPr>
          </a:p>
          <a:p>
            <a:pPr marL="0" lvl="0" indent="0" algn="l" rtl="0">
              <a:spcBef>
                <a:spcPts val="0"/>
              </a:spcBef>
              <a:spcAft>
                <a:spcPts val="0"/>
              </a:spcAft>
              <a:buNone/>
            </a:pPr>
            <a:r>
              <a:rPr lang="en" sz="1500">
                <a:solidFill>
                  <a:schemeClr val="lt1"/>
                </a:solidFill>
                <a:latin typeface="Lexend"/>
                <a:ea typeface="Lexend"/>
                <a:cs typeface="Lexend"/>
                <a:sym typeface="Lexend"/>
              </a:rPr>
              <a:t>“I do not drink/smoke/vape”</a:t>
            </a:r>
            <a:endParaRPr sz="1500">
              <a:solidFill>
                <a:schemeClr val="lt1"/>
              </a:solidFill>
              <a:latin typeface="Lexend"/>
              <a:ea typeface="Lexend"/>
              <a:cs typeface="Lexend"/>
              <a:sym typeface="Lexend"/>
            </a:endParaRPr>
          </a:p>
        </p:txBody>
      </p:sp>
      <p:sp>
        <p:nvSpPr>
          <p:cNvPr id="74" name="Google Shape;74;p16"/>
          <p:cNvSpPr txBox="1"/>
          <p:nvPr/>
        </p:nvSpPr>
        <p:spPr>
          <a:xfrm>
            <a:off x="5316325" y="1152125"/>
            <a:ext cx="39318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a:solidFill>
                  <a:schemeClr val="lt1"/>
                </a:solidFill>
                <a:latin typeface="Lexend"/>
                <a:ea typeface="Lexend"/>
                <a:cs typeface="Lexend"/>
                <a:sym typeface="Lexend"/>
              </a:rPr>
              <a:t>“If I ____, my parents will never let me spend time with ____ again”</a:t>
            </a:r>
            <a:endParaRPr sz="1500">
              <a:solidFill>
                <a:schemeClr val="lt1"/>
              </a:solidFill>
              <a:latin typeface="Lexend"/>
              <a:ea typeface="Lexend"/>
              <a:cs typeface="Lexend"/>
              <a:sym typeface="Lexend"/>
            </a:endParaRPr>
          </a:p>
        </p:txBody>
      </p:sp>
      <p:sp>
        <p:nvSpPr>
          <p:cNvPr id="75" name="Google Shape;75;p16"/>
          <p:cNvSpPr txBox="1"/>
          <p:nvPr/>
        </p:nvSpPr>
        <p:spPr>
          <a:xfrm>
            <a:off x="5434200" y="1859275"/>
            <a:ext cx="39318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500">
                <a:solidFill>
                  <a:schemeClr val="lt1"/>
                </a:solidFill>
                <a:latin typeface="Lexend"/>
                <a:ea typeface="Lexend"/>
                <a:cs typeface="Lexend"/>
                <a:sym typeface="Lexend"/>
              </a:rPr>
              <a:t>“I won’t be allowed to play on the</a:t>
            </a:r>
            <a:endParaRPr sz="1500">
              <a:solidFill>
                <a:schemeClr val="lt1"/>
              </a:solidFill>
              <a:latin typeface="Lexend"/>
              <a:ea typeface="Lexend"/>
              <a:cs typeface="Lexend"/>
              <a:sym typeface="Lexend"/>
            </a:endParaRPr>
          </a:p>
          <a:p>
            <a:pPr marL="0" lvl="0" indent="0" algn="l" rtl="0">
              <a:spcBef>
                <a:spcPts val="0"/>
              </a:spcBef>
              <a:spcAft>
                <a:spcPts val="0"/>
              </a:spcAft>
              <a:buNone/>
            </a:pPr>
            <a:r>
              <a:rPr lang="en" sz="1500">
                <a:solidFill>
                  <a:schemeClr val="lt1"/>
                </a:solidFill>
                <a:latin typeface="Lexend"/>
                <a:ea typeface="Lexend"/>
                <a:cs typeface="Lexend"/>
                <a:sym typeface="Lexend"/>
              </a:rPr>
              <a:t>team if ____ It isn’t worth risking that”</a:t>
            </a:r>
            <a:endParaRPr sz="1500">
              <a:solidFill>
                <a:schemeClr val="lt1"/>
              </a:solidFill>
              <a:latin typeface="Lexend"/>
              <a:ea typeface="Lexend"/>
              <a:cs typeface="Lexend"/>
              <a:sym typeface="Lexend"/>
            </a:endParaRPr>
          </a:p>
        </p:txBody>
      </p:sp>
      <p:sp>
        <p:nvSpPr>
          <p:cNvPr id="76" name="Google Shape;76;p16"/>
          <p:cNvSpPr txBox="1"/>
          <p:nvPr/>
        </p:nvSpPr>
        <p:spPr>
          <a:xfrm>
            <a:off x="5434200" y="2665313"/>
            <a:ext cx="39318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a:solidFill>
                  <a:schemeClr val="lt1"/>
                </a:solidFill>
                <a:latin typeface="Lexend"/>
                <a:ea typeface="Lexend"/>
                <a:cs typeface="Lexend"/>
                <a:sym typeface="Lexend"/>
              </a:rPr>
              <a:t>Change the subject altogether-choose a topic interesting to that peer</a:t>
            </a:r>
            <a:endParaRPr sz="1500">
              <a:solidFill>
                <a:schemeClr val="lt1"/>
              </a:solidFill>
              <a:latin typeface="Lexend"/>
              <a:ea typeface="Lexend"/>
              <a:cs typeface="Lexend"/>
              <a:sym typeface="Lexend"/>
            </a:endParaRPr>
          </a:p>
        </p:txBody>
      </p:sp>
      <p:sp>
        <p:nvSpPr>
          <p:cNvPr id="77" name="Google Shape;77;p16"/>
          <p:cNvSpPr txBox="1"/>
          <p:nvPr/>
        </p:nvSpPr>
        <p:spPr>
          <a:xfrm>
            <a:off x="5434200" y="3311825"/>
            <a:ext cx="3931800" cy="1800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500">
                <a:solidFill>
                  <a:schemeClr val="lt1"/>
                </a:solidFill>
                <a:latin typeface="Lexend"/>
                <a:ea typeface="Lexend"/>
                <a:cs typeface="Lexend"/>
                <a:sym typeface="Lexend"/>
              </a:rPr>
              <a:t>Suggest something else “Why don’t we all go ____ instead”</a:t>
            </a:r>
            <a:endParaRPr sz="1500">
              <a:solidFill>
                <a:schemeClr val="lt1"/>
              </a:solidFill>
              <a:latin typeface="Lexend"/>
              <a:ea typeface="Lexend"/>
              <a:cs typeface="Lexend"/>
              <a:sym typeface="Lexend"/>
            </a:endParaRPr>
          </a:p>
          <a:p>
            <a:pPr marL="0" lvl="0" indent="0" algn="l" rtl="0">
              <a:spcBef>
                <a:spcPts val="0"/>
              </a:spcBef>
              <a:spcAft>
                <a:spcPts val="0"/>
              </a:spcAft>
              <a:buClr>
                <a:schemeClr val="dk1"/>
              </a:buClr>
              <a:buSzPts val="1100"/>
              <a:buFont typeface="Arial"/>
              <a:buNone/>
            </a:pPr>
            <a:endParaRPr sz="1500">
              <a:solidFill>
                <a:schemeClr val="lt1"/>
              </a:solidFill>
              <a:latin typeface="Lexend"/>
              <a:ea typeface="Lexend"/>
              <a:cs typeface="Lexend"/>
              <a:sym typeface="Lexend"/>
            </a:endParaRPr>
          </a:p>
          <a:p>
            <a:pPr marL="0" lvl="0" indent="0" algn="l" rtl="0">
              <a:spcBef>
                <a:spcPts val="0"/>
              </a:spcBef>
              <a:spcAft>
                <a:spcPts val="0"/>
              </a:spcAft>
              <a:buClr>
                <a:schemeClr val="dk1"/>
              </a:buClr>
              <a:buSzPts val="1100"/>
              <a:buFont typeface="Arial"/>
              <a:buNone/>
            </a:pPr>
            <a:endParaRPr sz="1500">
              <a:solidFill>
                <a:schemeClr val="lt1"/>
              </a:solidFill>
              <a:latin typeface="Lexend"/>
              <a:ea typeface="Lexend"/>
              <a:cs typeface="Lexend"/>
              <a:sym typeface="Lexend"/>
            </a:endParaRPr>
          </a:p>
          <a:p>
            <a:pPr marL="0" lvl="0" indent="0" algn="l" rtl="0">
              <a:spcBef>
                <a:spcPts val="0"/>
              </a:spcBef>
              <a:spcAft>
                <a:spcPts val="0"/>
              </a:spcAft>
              <a:buClr>
                <a:schemeClr val="dk1"/>
              </a:buClr>
              <a:buSzPts val="1100"/>
              <a:buFont typeface="Arial"/>
              <a:buNone/>
            </a:pPr>
            <a:endParaRPr sz="1500">
              <a:solidFill>
                <a:schemeClr val="lt1"/>
              </a:solidFill>
              <a:latin typeface="Lexend"/>
              <a:ea typeface="Lexend"/>
              <a:cs typeface="Lexend"/>
              <a:sym typeface="Lexend"/>
            </a:endParaRPr>
          </a:p>
          <a:p>
            <a:pPr marL="0" lvl="0" indent="0" algn="l" rtl="0">
              <a:spcBef>
                <a:spcPts val="0"/>
              </a:spcBef>
              <a:spcAft>
                <a:spcPts val="0"/>
              </a:spcAft>
              <a:buClr>
                <a:schemeClr val="dk1"/>
              </a:buClr>
              <a:buSzPts val="1100"/>
              <a:buFont typeface="Arial"/>
              <a:buNone/>
            </a:pPr>
            <a:endParaRPr sz="1500">
              <a:solidFill>
                <a:schemeClr val="lt1"/>
              </a:solidFill>
              <a:latin typeface="Lexend"/>
              <a:ea typeface="Lexend"/>
              <a:cs typeface="Lexend"/>
              <a:sym typeface="Lexend"/>
            </a:endParaRPr>
          </a:p>
          <a:p>
            <a:pPr marL="0" lvl="0" indent="0" algn="l" rtl="0">
              <a:spcBef>
                <a:spcPts val="0"/>
              </a:spcBef>
              <a:spcAft>
                <a:spcPts val="0"/>
              </a:spcAft>
              <a:buNone/>
            </a:pPr>
            <a:endParaRPr sz="1500">
              <a:solidFill>
                <a:schemeClr val="lt1"/>
              </a:solidFill>
              <a:latin typeface="Lexend"/>
              <a:ea typeface="Lexend"/>
              <a:cs typeface="Lexend"/>
              <a:sym typeface="Lexend"/>
            </a:endParaRPr>
          </a:p>
        </p:txBody>
      </p:sp>
      <p:sp>
        <p:nvSpPr>
          <p:cNvPr id="78" name="Google Shape;78;p16"/>
          <p:cNvSpPr txBox="1"/>
          <p:nvPr/>
        </p:nvSpPr>
        <p:spPr>
          <a:xfrm>
            <a:off x="5434200" y="4178525"/>
            <a:ext cx="39318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a:solidFill>
                  <a:schemeClr val="lt1"/>
                </a:solidFill>
                <a:latin typeface="Lexend"/>
                <a:ea typeface="Lexend"/>
                <a:cs typeface="Lexend"/>
                <a:sym typeface="Lexend"/>
              </a:rPr>
              <a:t>If all else fails, make up an excuse to leave</a:t>
            </a:r>
            <a:endParaRPr sz="1500">
              <a:solidFill>
                <a:schemeClr val="lt1"/>
              </a:solidFill>
              <a:latin typeface="Lexend"/>
              <a:ea typeface="Lexend"/>
              <a:cs typeface="Lexend"/>
              <a:sym typeface="Lexen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pic>
        <p:nvPicPr>
          <p:cNvPr id="83" name="Google Shape;83;p17"/>
          <p:cNvPicPr preferRelativeResize="0"/>
          <p:nvPr/>
        </p:nvPicPr>
        <p:blipFill>
          <a:blip r:embed="rId3">
            <a:alphaModFix/>
          </a:blip>
          <a:stretch>
            <a:fillRect/>
          </a:stretch>
        </p:blipFill>
        <p:spPr>
          <a:xfrm>
            <a:off x="0" y="0"/>
            <a:ext cx="9144000" cy="5143500"/>
          </a:xfrm>
          <a:prstGeom prst="rect">
            <a:avLst/>
          </a:prstGeom>
          <a:noFill/>
          <a:ln>
            <a:noFill/>
          </a:ln>
        </p:spPr>
      </p:pic>
      <p:sp>
        <p:nvSpPr>
          <p:cNvPr id="84" name="Google Shape;84;p17"/>
          <p:cNvSpPr txBox="1"/>
          <p:nvPr/>
        </p:nvSpPr>
        <p:spPr>
          <a:xfrm>
            <a:off x="4355436" y="1269244"/>
            <a:ext cx="3439345" cy="295462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endParaRPr sz="1500" dirty="0">
              <a:solidFill>
                <a:schemeClr val="dk1"/>
              </a:solidFill>
              <a:latin typeface="+mn-lt"/>
              <a:ea typeface="Lexend"/>
              <a:cs typeface="Lexend"/>
              <a:sym typeface="Lexend"/>
            </a:endParaRPr>
          </a:p>
          <a:p>
            <a:pPr marL="0" lvl="0" indent="0" algn="l" rtl="0">
              <a:spcBef>
                <a:spcPts val="0"/>
              </a:spcBef>
              <a:spcAft>
                <a:spcPts val="0"/>
              </a:spcAft>
              <a:buClr>
                <a:schemeClr val="dk1"/>
              </a:buClr>
              <a:buSzPts val="1100"/>
              <a:buFont typeface="Arial"/>
              <a:buNone/>
            </a:pPr>
            <a:r>
              <a:rPr lang="en" sz="1500" dirty="0">
                <a:solidFill>
                  <a:schemeClr val="dk1"/>
                </a:solidFill>
                <a:latin typeface="+mn-lt"/>
                <a:ea typeface="Lexend"/>
                <a:cs typeface="Lexend"/>
                <a:sym typeface="Lexend"/>
              </a:rPr>
              <a:t>Stronger refusal and resistance skills in youth can begin years before they may be confronted by a</a:t>
            </a:r>
            <a:endParaRPr sz="1500" dirty="0">
              <a:solidFill>
                <a:schemeClr val="dk1"/>
              </a:solidFill>
              <a:latin typeface="+mn-lt"/>
              <a:ea typeface="Lexend"/>
              <a:cs typeface="Lexend"/>
              <a:sym typeface="Lexend"/>
            </a:endParaRPr>
          </a:p>
          <a:p>
            <a:pPr marL="0" lvl="0" indent="0" algn="l" rtl="0">
              <a:spcBef>
                <a:spcPts val="0"/>
              </a:spcBef>
              <a:spcAft>
                <a:spcPts val="0"/>
              </a:spcAft>
              <a:buNone/>
            </a:pPr>
            <a:r>
              <a:rPr lang="en" sz="1500" dirty="0">
                <a:solidFill>
                  <a:schemeClr val="dk1"/>
                </a:solidFill>
                <a:latin typeface="+mn-lt"/>
                <a:ea typeface="Lexend"/>
                <a:cs typeface="Lexend"/>
                <a:sym typeface="Lexend"/>
              </a:rPr>
              <a:t>peer-pressure situation. </a:t>
            </a:r>
            <a:endParaRPr sz="1500" dirty="0">
              <a:solidFill>
                <a:schemeClr val="dk1"/>
              </a:solidFill>
              <a:latin typeface="+mn-lt"/>
              <a:ea typeface="Lexend"/>
              <a:cs typeface="Lexend"/>
              <a:sym typeface="Lexend"/>
            </a:endParaRPr>
          </a:p>
          <a:p>
            <a:pPr marL="0" lvl="0" indent="0" algn="l" rtl="0">
              <a:spcBef>
                <a:spcPts val="0"/>
              </a:spcBef>
              <a:spcAft>
                <a:spcPts val="0"/>
              </a:spcAft>
              <a:buNone/>
            </a:pPr>
            <a:endParaRPr sz="1500" dirty="0">
              <a:solidFill>
                <a:schemeClr val="dk1"/>
              </a:solidFill>
              <a:latin typeface="+mn-lt"/>
              <a:ea typeface="Lexend"/>
              <a:cs typeface="Lexend"/>
              <a:sym typeface="Lexend"/>
            </a:endParaRPr>
          </a:p>
          <a:p>
            <a:pPr marL="0" lvl="0" indent="0" algn="l" rtl="0">
              <a:spcBef>
                <a:spcPts val="0"/>
              </a:spcBef>
              <a:spcAft>
                <a:spcPts val="0"/>
              </a:spcAft>
              <a:buClr>
                <a:schemeClr val="dk1"/>
              </a:buClr>
              <a:buSzPts val="1100"/>
              <a:buFont typeface="Arial"/>
              <a:buNone/>
            </a:pPr>
            <a:r>
              <a:rPr lang="en" sz="1500" dirty="0">
                <a:solidFill>
                  <a:schemeClr val="dk1"/>
                </a:solidFill>
                <a:latin typeface="+mn-lt"/>
                <a:ea typeface="Lexend"/>
                <a:cs typeface="Lexend"/>
                <a:sym typeface="Lexend"/>
              </a:rPr>
              <a:t>These include characteristics and personal traits that parents, family and teachers can promote and support in children at every stage of development</a:t>
            </a:r>
            <a:endParaRPr sz="1500" dirty="0">
              <a:solidFill>
                <a:schemeClr val="dk1"/>
              </a:solidFill>
              <a:latin typeface="+mn-lt"/>
              <a:ea typeface="Lexend"/>
              <a:cs typeface="Lexend"/>
              <a:sym typeface="Lexend"/>
            </a:endParaRPr>
          </a:p>
          <a:p>
            <a:pPr marL="0" lvl="0" indent="0" algn="l" rtl="0">
              <a:spcBef>
                <a:spcPts val="0"/>
              </a:spcBef>
              <a:spcAft>
                <a:spcPts val="0"/>
              </a:spcAft>
              <a:buNone/>
            </a:pPr>
            <a:endParaRPr sz="1500" dirty="0">
              <a:solidFill>
                <a:schemeClr val="dk1"/>
              </a:solidFill>
              <a:latin typeface="+mn-lt"/>
              <a:ea typeface="Lexend"/>
              <a:cs typeface="Lexend"/>
              <a:sym typeface="Lexen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8"/>
          <p:cNvPicPr preferRelativeResize="0"/>
          <p:nvPr/>
        </p:nvPicPr>
        <p:blipFill>
          <a:blip r:embed="rId3">
            <a:alphaModFix/>
          </a:blip>
          <a:stretch>
            <a:fillRect/>
          </a:stretch>
        </p:blipFill>
        <p:spPr>
          <a:xfrm>
            <a:off x="0" y="0"/>
            <a:ext cx="9144000" cy="5143500"/>
          </a:xfrm>
          <a:prstGeom prst="rect">
            <a:avLst/>
          </a:prstGeom>
          <a:noFill/>
          <a:ln>
            <a:noFill/>
          </a:ln>
        </p:spPr>
      </p:pic>
      <p:sp>
        <p:nvSpPr>
          <p:cNvPr id="90" name="Google Shape;90;p18"/>
          <p:cNvSpPr txBox="1"/>
          <p:nvPr/>
        </p:nvSpPr>
        <p:spPr>
          <a:xfrm>
            <a:off x="718275" y="1794175"/>
            <a:ext cx="3534600" cy="276995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a:solidFill>
                  <a:schemeClr val="dk1"/>
                </a:solidFill>
                <a:latin typeface="+mn-lt"/>
                <a:ea typeface="Lora"/>
                <a:cs typeface="Lora"/>
                <a:sym typeface="Lora"/>
              </a:rPr>
              <a:t>Understanding their own values, beliefs, and motivations can help youth make</a:t>
            </a:r>
            <a:endParaRPr>
              <a:solidFill>
                <a:schemeClr val="dk1"/>
              </a:solidFill>
              <a:latin typeface="+mn-lt"/>
              <a:ea typeface="Lora"/>
              <a:cs typeface="Lora"/>
              <a:sym typeface="Lora"/>
            </a:endParaRPr>
          </a:p>
          <a:p>
            <a:pPr marL="0" lvl="0" indent="0" algn="l" rtl="0">
              <a:spcBef>
                <a:spcPts val="0"/>
              </a:spcBef>
              <a:spcAft>
                <a:spcPts val="0"/>
              </a:spcAft>
              <a:buNone/>
            </a:pPr>
            <a:r>
              <a:rPr lang="en">
                <a:solidFill>
                  <a:schemeClr val="dk1"/>
                </a:solidFill>
                <a:latin typeface="+mn-lt"/>
                <a:ea typeface="Lora"/>
                <a:cs typeface="Lora"/>
                <a:sym typeface="Lora"/>
              </a:rPr>
              <a:t>decisions that align with what’s important to them and resist peer pressure to use drugs. </a:t>
            </a:r>
            <a:endParaRPr>
              <a:solidFill>
                <a:schemeClr val="dk1"/>
              </a:solidFill>
              <a:latin typeface="+mn-lt"/>
              <a:ea typeface="Lora"/>
              <a:cs typeface="Lora"/>
              <a:sym typeface="Lora"/>
            </a:endParaRPr>
          </a:p>
          <a:p>
            <a:pPr marL="0" lvl="0" indent="0" algn="l" rtl="0">
              <a:spcBef>
                <a:spcPts val="0"/>
              </a:spcBef>
              <a:spcAft>
                <a:spcPts val="0"/>
              </a:spcAft>
              <a:buNone/>
            </a:pPr>
            <a:endParaRPr>
              <a:solidFill>
                <a:schemeClr val="dk1"/>
              </a:solidFill>
              <a:latin typeface="+mn-lt"/>
              <a:ea typeface="Lora"/>
              <a:cs typeface="Lora"/>
              <a:sym typeface="Lora"/>
            </a:endParaRPr>
          </a:p>
          <a:p>
            <a:pPr marL="0" lvl="0" indent="0" algn="l" rtl="0">
              <a:spcBef>
                <a:spcPts val="0"/>
              </a:spcBef>
              <a:spcAft>
                <a:spcPts val="0"/>
              </a:spcAft>
              <a:buClr>
                <a:schemeClr val="dk1"/>
              </a:buClr>
              <a:buSzPts val="1100"/>
              <a:buFont typeface="Arial"/>
              <a:buNone/>
            </a:pPr>
            <a:r>
              <a:rPr lang="en">
                <a:solidFill>
                  <a:schemeClr val="dk1"/>
                </a:solidFill>
                <a:latin typeface="+mn-lt"/>
                <a:ea typeface="Lora"/>
                <a:cs typeface="Lora"/>
                <a:sym typeface="Lora"/>
              </a:rPr>
              <a:t>When kids feel confident and self-assured, they are more likely to seek out positive and supportive relationships, which can provide a strong foundation for avoiding drugs and other negative influences.</a:t>
            </a:r>
            <a:endParaRPr>
              <a:solidFill>
                <a:schemeClr val="dk1"/>
              </a:solidFill>
              <a:latin typeface="+mn-lt"/>
              <a:ea typeface="Lora"/>
              <a:cs typeface="Lora"/>
              <a:sym typeface="Lora"/>
            </a:endParaRPr>
          </a:p>
          <a:p>
            <a:pPr marL="0" lvl="0" indent="0" algn="l" rtl="0">
              <a:spcBef>
                <a:spcPts val="0"/>
              </a:spcBef>
              <a:spcAft>
                <a:spcPts val="0"/>
              </a:spcAft>
              <a:buNone/>
            </a:pPr>
            <a:endParaRPr>
              <a:solidFill>
                <a:schemeClr val="dk1"/>
              </a:solidFill>
              <a:latin typeface="+mn-lt"/>
              <a:ea typeface="Lora"/>
              <a:cs typeface="Lora"/>
              <a:sym typeface="Lor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19"/>
          <p:cNvPicPr preferRelativeResize="0"/>
          <p:nvPr/>
        </p:nvPicPr>
        <p:blipFill>
          <a:blip r:embed="rId3">
            <a:alphaModFix/>
          </a:blip>
          <a:stretch>
            <a:fillRect/>
          </a:stretch>
        </p:blipFill>
        <p:spPr>
          <a:xfrm>
            <a:off x="0" y="0"/>
            <a:ext cx="9144000" cy="5143500"/>
          </a:xfrm>
          <a:prstGeom prst="rect">
            <a:avLst/>
          </a:prstGeom>
          <a:noFill/>
          <a:ln>
            <a:noFill/>
          </a:ln>
        </p:spPr>
      </p:pic>
      <p:sp>
        <p:nvSpPr>
          <p:cNvPr id="96" name="Google Shape;96;p19"/>
          <p:cNvSpPr txBox="1"/>
          <p:nvPr/>
        </p:nvSpPr>
        <p:spPr>
          <a:xfrm>
            <a:off x="566725" y="1945725"/>
            <a:ext cx="3710700" cy="2524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latin typeface="+mn-lt"/>
                <a:ea typeface="Lora"/>
                <a:cs typeface="Lora"/>
                <a:sym typeface="Lora"/>
              </a:rPr>
              <a:t>Confident kids are more likely to resist peer pressure and make healthy choices. It also help kids communicate effectively and assertively, which can be critical in resisting peer pressure to use drugs. </a:t>
            </a:r>
            <a:endParaRPr>
              <a:solidFill>
                <a:schemeClr val="dk1"/>
              </a:solidFill>
              <a:latin typeface="+mn-lt"/>
              <a:ea typeface="Lora"/>
              <a:cs typeface="Lora"/>
              <a:sym typeface="Lora"/>
            </a:endParaRPr>
          </a:p>
          <a:p>
            <a:pPr marL="0" lvl="0" indent="0" algn="l" rtl="0">
              <a:spcBef>
                <a:spcPts val="0"/>
              </a:spcBef>
              <a:spcAft>
                <a:spcPts val="0"/>
              </a:spcAft>
              <a:buNone/>
            </a:pPr>
            <a:endParaRPr>
              <a:solidFill>
                <a:schemeClr val="dk1"/>
              </a:solidFill>
              <a:latin typeface="+mn-lt"/>
              <a:ea typeface="Lora"/>
              <a:cs typeface="Lora"/>
              <a:sym typeface="Lora"/>
            </a:endParaRPr>
          </a:p>
          <a:p>
            <a:pPr marL="0" lvl="0" indent="0" algn="l" rtl="0">
              <a:spcBef>
                <a:spcPts val="0"/>
              </a:spcBef>
              <a:spcAft>
                <a:spcPts val="0"/>
              </a:spcAft>
              <a:buClr>
                <a:schemeClr val="dk1"/>
              </a:buClr>
              <a:buSzPts val="1100"/>
              <a:buFont typeface="Arial"/>
              <a:buNone/>
            </a:pPr>
            <a:r>
              <a:rPr lang="en">
                <a:solidFill>
                  <a:schemeClr val="dk1"/>
                </a:solidFill>
                <a:latin typeface="+mn-lt"/>
                <a:ea typeface="Lora"/>
                <a:cs typeface="Lora"/>
                <a:sym typeface="Lora"/>
              </a:rPr>
              <a:t>When kids feel confident in their own abilities and opinions, they are better able to stand up for themselves and express their own needs and boundaries.</a:t>
            </a:r>
            <a:endParaRPr>
              <a:solidFill>
                <a:schemeClr val="dk1"/>
              </a:solidFill>
              <a:latin typeface="+mn-lt"/>
              <a:ea typeface="Lora"/>
              <a:cs typeface="Lora"/>
              <a:sym typeface="Lora"/>
            </a:endParaRPr>
          </a:p>
          <a:p>
            <a:pPr marL="0" lvl="0" indent="0" algn="l" rtl="0">
              <a:spcBef>
                <a:spcPts val="0"/>
              </a:spcBef>
              <a:spcAft>
                <a:spcPts val="0"/>
              </a:spcAft>
              <a:buNone/>
            </a:pPr>
            <a:endParaRPr sz="1200">
              <a:solidFill>
                <a:schemeClr val="accent1"/>
              </a:solidFill>
              <a:latin typeface="+mn-lt"/>
              <a:ea typeface="Lexend"/>
              <a:cs typeface="Lexend"/>
              <a:sym typeface="Lexen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20"/>
          <p:cNvPicPr preferRelativeResize="0"/>
          <p:nvPr/>
        </p:nvPicPr>
        <p:blipFill>
          <a:blip r:embed="rId3">
            <a:alphaModFix/>
          </a:blip>
          <a:stretch>
            <a:fillRect/>
          </a:stretch>
        </p:blipFill>
        <p:spPr>
          <a:xfrm>
            <a:off x="0" y="0"/>
            <a:ext cx="9144000" cy="5143500"/>
          </a:xfrm>
          <a:prstGeom prst="rect">
            <a:avLst/>
          </a:prstGeom>
          <a:noFill/>
          <a:ln>
            <a:noFill/>
          </a:ln>
        </p:spPr>
      </p:pic>
      <p:sp>
        <p:nvSpPr>
          <p:cNvPr id="102" name="Google Shape;102;p20"/>
          <p:cNvSpPr txBox="1"/>
          <p:nvPr/>
        </p:nvSpPr>
        <p:spPr>
          <a:xfrm>
            <a:off x="718275" y="1979400"/>
            <a:ext cx="3121200" cy="141574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600">
                <a:solidFill>
                  <a:schemeClr val="dk1"/>
                </a:solidFill>
                <a:latin typeface="+mn-lt"/>
                <a:ea typeface="Lora"/>
                <a:cs typeface="Lora"/>
                <a:sym typeface="Lora"/>
              </a:rPr>
              <a:t>The ability to express self in a respectful, clear and confident manner can help youth refuse offers of drugs and other harmful substances.</a:t>
            </a:r>
            <a:endParaRPr sz="1600">
              <a:solidFill>
                <a:schemeClr val="accent1"/>
              </a:solidFill>
              <a:latin typeface="+mn-lt"/>
              <a:ea typeface="Lexend"/>
              <a:cs typeface="Lexend"/>
              <a:sym typeface="Lexen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Google Shape;107;p21"/>
          <p:cNvPicPr preferRelativeResize="0"/>
          <p:nvPr/>
        </p:nvPicPr>
        <p:blipFill>
          <a:blip r:embed="rId3">
            <a:alphaModFix/>
          </a:blip>
          <a:stretch>
            <a:fillRect/>
          </a:stretch>
        </p:blipFill>
        <p:spPr>
          <a:xfrm>
            <a:off x="0" y="0"/>
            <a:ext cx="9144000" cy="5143500"/>
          </a:xfrm>
          <a:prstGeom prst="rect">
            <a:avLst/>
          </a:prstGeom>
          <a:noFill/>
          <a:ln>
            <a:noFill/>
          </a:ln>
        </p:spPr>
      </p:pic>
      <p:sp>
        <p:nvSpPr>
          <p:cNvPr id="108" name="Google Shape;108;p21"/>
          <p:cNvSpPr txBox="1"/>
          <p:nvPr/>
        </p:nvSpPr>
        <p:spPr>
          <a:xfrm>
            <a:off x="718275" y="1979400"/>
            <a:ext cx="3534600" cy="184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600">
                <a:solidFill>
                  <a:schemeClr val="dk1"/>
                </a:solidFill>
                <a:latin typeface="+mn-lt"/>
                <a:ea typeface="Lora"/>
                <a:cs typeface="Lora"/>
                <a:sym typeface="Lora"/>
              </a:rPr>
              <a:t>Being able to identify and evaluate options, weigh the pros and cons, and make decisions based on their goals and values can help kids navigate difficult situations and make healthy choices.</a:t>
            </a:r>
            <a:endParaRPr sz="1600">
              <a:solidFill>
                <a:schemeClr val="dk1"/>
              </a:solidFill>
              <a:latin typeface="+mn-lt"/>
              <a:ea typeface="Lora"/>
              <a:cs typeface="Lora"/>
              <a:sym typeface="Lora"/>
            </a:endParaRPr>
          </a:p>
          <a:p>
            <a:pPr marL="0" lvl="0" indent="0" algn="l" rtl="0">
              <a:spcBef>
                <a:spcPts val="0"/>
              </a:spcBef>
              <a:spcAft>
                <a:spcPts val="0"/>
              </a:spcAft>
              <a:buNone/>
            </a:pPr>
            <a:endParaRPr sz="1200">
              <a:solidFill>
                <a:schemeClr val="accent1"/>
              </a:solidFill>
              <a:latin typeface="+mn-lt"/>
              <a:ea typeface="Lexend"/>
              <a:cs typeface="Lexend"/>
              <a:sym typeface="Lexend"/>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2275</Words>
  <Application>Microsoft Macintosh PowerPoint</Application>
  <PresentationFormat>On-screen Show (16:9)</PresentationFormat>
  <Paragraphs>156</Paragraphs>
  <Slides>18</Slides>
  <Notes>17</Notes>
  <HiddenSlides>5</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Lora</vt:lpstr>
      <vt:lpstr>Lexend</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Erima Fobbs</cp:lastModifiedBy>
  <cp:revision>2</cp:revision>
  <dcterms:modified xsi:type="dcterms:W3CDTF">2023-04-19T03:04:59Z</dcterms:modified>
</cp:coreProperties>
</file>