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Oswald"/>
      <p:regular r:id="rId13"/>
      <p:bold r:id="rId14"/>
    </p:embeddedFont>
    <p:embeddedFont>
      <p:font typeface="Tinos" panose="02020603050405020304" pitchFamily="18"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Grid="0" snapToObjects="1">
      <p:cViewPr varScale="1">
        <p:scale>
          <a:sx n="120" d="100"/>
          <a:sy n="120"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mi.org/Learn-More/Know-the-Warning-Sig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https://www.nami.org/Learn-More/Know-the-Warning-Signs</a:t>
            </a:r>
            <a:endParaRPr/>
          </a:p>
          <a:p>
            <a:pPr marL="0" lvl="0" indent="0"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2195400" y="1915625"/>
            <a:ext cx="530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912025" y="2116750"/>
            <a:ext cx="58026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Shape 14"/>
          <p:cNvSpPr txBox="1">
            <a:spLocks noGrp="1"/>
          </p:cNvSpPr>
          <p:nvPr>
            <p:ph type="subTitle" idx="1"/>
          </p:nvPr>
        </p:nvSpPr>
        <p:spPr>
          <a:xfrm>
            <a:off x="1912025" y="3144851"/>
            <a:ext cx="5802600" cy="784800"/>
          </a:xfrm>
          <a:prstGeom prst="rect">
            <a:avLst/>
          </a:prstGeom>
        </p:spPr>
        <p:txBody>
          <a:bodyPr spcFirstLastPara="1" wrap="square" lIns="91425" tIns="91425" rIns="91425" bIns="91425" anchor="t" anchorCtr="0"/>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5" name="Shape 1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1809500" y="1476000"/>
            <a:ext cx="6128100" cy="8199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b="1" i="1"/>
            </a:lvl1pPr>
            <a:lvl2pPr marL="914400" lvl="1" indent="-381000" rtl="0">
              <a:spcBef>
                <a:spcPts val="0"/>
              </a:spcBef>
              <a:spcAft>
                <a:spcPts val="0"/>
              </a:spcAft>
              <a:buSzPts val="2400"/>
              <a:buChar char="◆"/>
              <a:defRPr b="1" i="1"/>
            </a:lvl2pPr>
            <a:lvl3pPr marL="1371600" lvl="2" indent="-381000" rtl="0">
              <a:spcBef>
                <a:spcPts val="0"/>
              </a:spcBef>
              <a:spcAft>
                <a:spcPts val="0"/>
              </a:spcAft>
              <a:buSzPts val="2400"/>
              <a:buChar char="◇"/>
              <a:defRPr b="1" i="1"/>
            </a:lvl3pPr>
            <a:lvl4pPr marL="1828800" lvl="3" indent="-342900" rtl="0">
              <a:spcBef>
                <a:spcPts val="0"/>
              </a:spcBef>
              <a:spcAft>
                <a:spcPts val="0"/>
              </a:spcAft>
              <a:buSzPts val="1800"/>
              <a:buChar char="⬥"/>
              <a:defRPr b="1" i="1"/>
            </a:lvl4pPr>
            <a:lvl5pPr marL="2286000" lvl="4" indent="-342900" rtl="0">
              <a:spcBef>
                <a:spcPts val="0"/>
              </a:spcBef>
              <a:spcAft>
                <a:spcPts val="0"/>
              </a:spcAft>
              <a:buSzPts val="1800"/>
              <a:buChar char="⬦"/>
              <a:defRPr b="1" i="1"/>
            </a:lvl5pPr>
            <a:lvl6pPr marL="2743200" lvl="5" indent="-342900" rtl="0">
              <a:spcBef>
                <a:spcPts val="0"/>
              </a:spcBef>
              <a:spcAft>
                <a:spcPts val="0"/>
              </a:spcAft>
              <a:buSzPts val="1800"/>
              <a:buChar char="⬦"/>
              <a:defRPr b="1" i="1"/>
            </a:lvl6pPr>
            <a:lvl7pPr marL="3200400" lvl="6" indent="-342900" rtl="0">
              <a:spcBef>
                <a:spcPts val="0"/>
              </a:spcBef>
              <a:spcAft>
                <a:spcPts val="0"/>
              </a:spcAft>
              <a:buSzPts val="1800"/>
              <a:buChar char="⬦"/>
              <a:defRPr b="1" i="1"/>
            </a:lvl7pPr>
            <a:lvl8pPr marL="3657600" lvl="7" indent="-342900" rtl="0">
              <a:spcBef>
                <a:spcPts val="0"/>
              </a:spcBef>
              <a:spcAft>
                <a:spcPts val="0"/>
              </a:spcAft>
              <a:buSzPts val="1800"/>
              <a:buChar char="⬦"/>
              <a:defRPr b="1" i="1"/>
            </a:lvl8pPr>
            <a:lvl9pPr marL="4114800" lvl="8" indent="-342900">
              <a:spcBef>
                <a:spcPts val="0"/>
              </a:spcBef>
              <a:spcAft>
                <a:spcPts val="0"/>
              </a:spcAft>
              <a:buSzPts val="1800"/>
              <a:buChar char="⬦"/>
              <a:defRPr b="1" i="1"/>
            </a:lvl9pPr>
          </a:lstStyle>
          <a:p>
            <a:endParaRPr/>
          </a:p>
        </p:txBody>
      </p:sp>
      <p:sp>
        <p:nvSpPr>
          <p:cNvPr id="18" name="Shape 18"/>
          <p:cNvSpPr txBox="1"/>
          <p:nvPr/>
        </p:nvSpPr>
        <p:spPr>
          <a:xfrm>
            <a:off x="1705475" y="975394"/>
            <a:ext cx="1957200" cy="653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9600" b="1">
                <a:solidFill>
                  <a:srgbClr val="25212A"/>
                </a:solidFill>
                <a:latin typeface="Oswald"/>
                <a:ea typeface="Oswald"/>
                <a:cs typeface="Oswald"/>
                <a:sym typeface="Oswald"/>
              </a:rPr>
              <a:t>“</a:t>
            </a:r>
            <a:endParaRPr sz="9600" b="1">
              <a:solidFill>
                <a:srgbClr val="25212A"/>
              </a:solidFill>
              <a:latin typeface="Oswald"/>
              <a:ea typeface="Oswald"/>
              <a:cs typeface="Oswald"/>
              <a:sym typeface="Oswald"/>
            </a:endParaRPr>
          </a:p>
        </p:txBody>
      </p:sp>
      <p:sp>
        <p:nvSpPr>
          <p:cNvPr id="19" name="Shape 1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 name="Shape 22"/>
          <p:cNvSpPr txBox="1">
            <a:spLocks noGrp="1"/>
          </p:cNvSpPr>
          <p:nvPr>
            <p:ph type="body" idx="1"/>
          </p:nvPr>
        </p:nvSpPr>
        <p:spPr>
          <a:xfrm>
            <a:off x="1556175" y="1378821"/>
            <a:ext cx="6616800" cy="30423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a:p>
        </p:txBody>
      </p:sp>
      <p:sp>
        <p:nvSpPr>
          <p:cNvPr id="23" name="Shape 23"/>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24" name="Shape 24"/>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7" name="Shape 27"/>
          <p:cNvSpPr txBox="1">
            <a:spLocks noGrp="1"/>
          </p:cNvSpPr>
          <p:nvPr>
            <p:ph type="body" idx="1"/>
          </p:nvPr>
        </p:nvSpPr>
        <p:spPr>
          <a:xfrm>
            <a:off x="1556175" y="1479375"/>
            <a:ext cx="3211800" cy="359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8" name="Shape 28"/>
          <p:cNvSpPr txBox="1">
            <a:spLocks noGrp="1"/>
          </p:cNvSpPr>
          <p:nvPr>
            <p:ph type="body" idx="2"/>
          </p:nvPr>
        </p:nvSpPr>
        <p:spPr>
          <a:xfrm>
            <a:off x="4961272" y="1479375"/>
            <a:ext cx="3211800" cy="359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29" name="Shape 2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30" name="Shape 30"/>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3" name="Shape 33"/>
          <p:cNvSpPr txBox="1">
            <a:spLocks noGrp="1"/>
          </p:cNvSpPr>
          <p:nvPr>
            <p:ph type="body" idx="1"/>
          </p:nvPr>
        </p:nvSpPr>
        <p:spPr>
          <a:xfrm>
            <a:off x="1556175"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4" name="Shape 34"/>
          <p:cNvSpPr txBox="1">
            <a:spLocks noGrp="1"/>
          </p:cNvSpPr>
          <p:nvPr>
            <p:ph type="body" idx="2"/>
          </p:nvPr>
        </p:nvSpPr>
        <p:spPr>
          <a:xfrm>
            <a:off x="3798226"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5" name="Shape 35"/>
          <p:cNvSpPr txBox="1">
            <a:spLocks noGrp="1"/>
          </p:cNvSpPr>
          <p:nvPr>
            <p:ph type="body" idx="3"/>
          </p:nvPr>
        </p:nvSpPr>
        <p:spPr>
          <a:xfrm>
            <a:off x="6040277" y="1419658"/>
            <a:ext cx="2132700" cy="3460200"/>
          </a:xfrm>
          <a:prstGeom prst="rect">
            <a:avLst/>
          </a:prstGeom>
        </p:spPr>
        <p:txBody>
          <a:bodyPr spcFirstLastPara="1" wrap="square" lIns="91425" tIns="91425" rIns="91425" bIns="91425"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Shape 3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37" name="Shape 37"/>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56175" y="719375"/>
            <a:ext cx="6616800" cy="6999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0" name="Shape 4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41" name="Shape 41"/>
          <p:cNvCxnSpPr/>
          <p:nvPr/>
        </p:nvCxnSpPr>
        <p:spPr>
          <a:xfrm>
            <a:off x="1664750" y="1357125"/>
            <a:ext cx="65262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1592350" y="3640275"/>
            <a:ext cx="6562500" cy="519600"/>
          </a:xfrm>
          <a:prstGeom prst="rect">
            <a:avLst/>
          </a:prstGeom>
        </p:spPr>
        <p:txBody>
          <a:bodyPr spcFirstLastPara="1" wrap="square" lIns="91425" tIns="91425" rIns="91425" bIns="91425" anchor="t" anchorCtr="0"/>
          <a:lstStyle>
            <a:lvl1pPr marL="457200" lvl="0" indent="-228600">
              <a:spcBef>
                <a:spcPts val="360"/>
              </a:spcBef>
              <a:spcAft>
                <a:spcPts val="0"/>
              </a:spcAft>
              <a:buClr>
                <a:srgbClr val="666666"/>
              </a:buClr>
              <a:buSzPts val="1600"/>
              <a:buNone/>
              <a:defRPr sz="1600" i="1">
                <a:solidFill>
                  <a:srgbClr val="666666"/>
                </a:solidFill>
              </a:defRPr>
            </a:lvl1pPr>
          </a:lstStyle>
          <a:p>
            <a:endParaRPr/>
          </a:p>
        </p:txBody>
      </p:sp>
      <p:sp>
        <p:nvSpPr>
          <p:cNvPr id="44" name="Shape 4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cxnSp>
        <p:nvCxnSpPr>
          <p:cNvPr id="45" name="Shape 45"/>
          <p:cNvCxnSpPr/>
          <p:nvPr/>
        </p:nvCxnSpPr>
        <p:spPr>
          <a:xfrm>
            <a:off x="1706950" y="3643125"/>
            <a:ext cx="6321300" cy="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right">
  <p:cSld name="CAPTION_ONLY_1">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6657400" y="838500"/>
            <a:ext cx="1497600" cy="3321300"/>
          </a:xfrm>
          <a:prstGeom prst="rect">
            <a:avLst/>
          </a:prstGeom>
        </p:spPr>
        <p:txBody>
          <a:bodyPr spcFirstLastPara="1" wrap="square" lIns="91425" tIns="91425" rIns="91425" bIns="91425" anchor="t" anchorCtr="0"/>
          <a:lstStyle>
            <a:lvl1pPr marL="457200" lvl="0" indent="-228600" rtl="0">
              <a:spcBef>
                <a:spcPts val="360"/>
              </a:spcBef>
              <a:spcAft>
                <a:spcPts val="0"/>
              </a:spcAft>
              <a:buClr>
                <a:srgbClr val="666666"/>
              </a:buClr>
              <a:buSzPts val="1600"/>
              <a:buNone/>
              <a:defRPr sz="1600" i="1">
                <a:solidFill>
                  <a:srgbClr val="666666"/>
                </a:solidFill>
              </a:defRPr>
            </a:lvl1pPr>
          </a:lstStyle>
          <a:p>
            <a:endParaRPr/>
          </a:p>
        </p:txBody>
      </p:sp>
      <p:sp>
        <p:nvSpPr>
          <p:cNvPr id="48" name="Shape 4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cxnSp>
        <p:nvCxnSpPr>
          <p:cNvPr id="49" name="Shape 49"/>
          <p:cNvCxnSpPr/>
          <p:nvPr/>
        </p:nvCxnSpPr>
        <p:spPr>
          <a:xfrm>
            <a:off x="6428800" y="990300"/>
            <a:ext cx="0" cy="3122700"/>
          </a:xfrm>
          <a:prstGeom prst="straightConnector1">
            <a:avLst/>
          </a:prstGeom>
          <a:noFill/>
          <a:ln w="9525" cap="flat" cmpd="sng">
            <a:solidFill>
              <a:srgbClr val="CC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2">
            <a:alphaModFix/>
          </a:blip>
          <a:stretch>
            <a:fillRect/>
          </a:stretch>
        </a:blipFill>
        <a:effectLst/>
      </p:bgPr>
    </p:bg>
    <p:spTree>
      <p:nvGrpSpPr>
        <p:cNvPr id="1" name="Shape 5"/>
        <p:cNvGrpSpPr/>
        <p:nvPr/>
      </p:nvGrpSpPr>
      <p:grpSpPr>
        <a:xfrm>
          <a:off x="0" y="0"/>
          <a:ext cx="0" cy="0"/>
          <a:chOff x="0" y="0"/>
          <a:chExt cx="0" cy="0"/>
        </a:xfrm>
      </p:grpSpPr>
      <p:pic>
        <p:nvPicPr>
          <p:cNvPr id="6" name="Shape 6" descr="libro.png"/>
          <p:cNvPicPr preferRelativeResize="0"/>
          <p:nvPr/>
        </p:nvPicPr>
        <p:blipFill>
          <a:blip r:embed="rId13">
            <a:alphaModFix/>
          </a:blip>
          <a:stretch>
            <a:fillRect/>
          </a:stretch>
        </p:blipFill>
        <p:spPr>
          <a:xfrm>
            <a:off x="0" y="0"/>
            <a:ext cx="9144000" cy="5143500"/>
          </a:xfrm>
          <a:prstGeom prst="rect">
            <a:avLst/>
          </a:prstGeom>
          <a:noFill/>
          <a:ln>
            <a:noFill/>
          </a:ln>
        </p:spPr>
      </p:pic>
      <p:sp>
        <p:nvSpPr>
          <p:cNvPr id="7" name="Shape 7"/>
          <p:cNvSpPr txBox="1">
            <a:spLocks noGrp="1"/>
          </p:cNvSpPr>
          <p:nvPr>
            <p:ph type="title"/>
          </p:nvPr>
        </p:nvSpPr>
        <p:spPr>
          <a:xfrm>
            <a:off x="1556175" y="719375"/>
            <a:ext cx="6616800" cy="69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1pPr>
            <a:lvl2pPr lvl="1">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2pPr>
            <a:lvl3pPr lvl="2">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3pPr>
            <a:lvl4pPr lvl="3">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4pPr>
            <a:lvl5pPr lvl="4">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5pPr>
            <a:lvl6pPr lvl="5">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6pPr>
            <a:lvl7pPr lvl="6">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7pPr>
            <a:lvl8pPr lvl="7">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8pPr>
            <a:lvl9pPr lvl="8">
              <a:spcBef>
                <a:spcPts val="0"/>
              </a:spcBef>
              <a:spcAft>
                <a:spcPts val="0"/>
              </a:spcAft>
              <a:buClr>
                <a:srgbClr val="25212A"/>
              </a:buClr>
              <a:buSzPts val="2400"/>
              <a:buFont typeface="Oswald"/>
              <a:buNone/>
              <a:defRPr sz="2400" b="1">
                <a:solidFill>
                  <a:srgbClr val="25212A"/>
                </a:solidFill>
                <a:latin typeface="Oswald"/>
                <a:ea typeface="Oswald"/>
                <a:cs typeface="Oswald"/>
                <a:sym typeface="Oswald"/>
              </a:defRPr>
            </a:lvl9pPr>
          </a:lstStyle>
          <a:p>
            <a:endParaRPr/>
          </a:p>
        </p:txBody>
      </p:sp>
      <p:sp>
        <p:nvSpPr>
          <p:cNvPr id="8" name="Shape 8"/>
          <p:cNvSpPr txBox="1">
            <a:spLocks noGrp="1"/>
          </p:cNvSpPr>
          <p:nvPr>
            <p:ph type="body" idx="1"/>
          </p:nvPr>
        </p:nvSpPr>
        <p:spPr>
          <a:xfrm>
            <a:off x="1556175" y="1378821"/>
            <a:ext cx="6616800" cy="304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25212A"/>
              </a:buClr>
              <a:buSzPts val="3000"/>
              <a:buFont typeface="Tinos"/>
              <a:buChar char="◈"/>
              <a:defRPr sz="3000">
                <a:solidFill>
                  <a:srgbClr val="25212A"/>
                </a:solidFill>
                <a:latin typeface="Tinos"/>
                <a:ea typeface="Tinos"/>
                <a:cs typeface="Tinos"/>
                <a:sym typeface="Tinos"/>
              </a:defRPr>
            </a:lvl1pPr>
            <a:lvl2pPr marL="914400" lvl="1"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2pPr>
            <a:lvl3pPr marL="1371600" lvl="2" indent="-381000">
              <a:spcBef>
                <a:spcPts val="0"/>
              </a:spcBef>
              <a:spcAft>
                <a:spcPts val="0"/>
              </a:spcAft>
              <a:buClr>
                <a:srgbClr val="25212A"/>
              </a:buClr>
              <a:buSzPts val="2400"/>
              <a:buFont typeface="Tinos"/>
              <a:buChar char="◇"/>
              <a:defRPr sz="2400">
                <a:solidFill>
                  <a:srgbClr val="25212A"/>
                </a:solidFill>
                <a:latin typeface="Tinos"/>
                <a:ea typeface="Tinos"/>
                <a:cs typeface="Tinos"/>
                <a:sym typeface="Tinos"/>
              </a:defRPr>
            </a:lvl3pPr>
            <a:lvl4pPr marL="1828800" lvl="3"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4pPr>
            <a:lvl5pPr marL="2286000" lvl="4"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5pPr>
            <a:lvl6pPr marL="2743200" lvl="5"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6pPr>
            <a:lvl7pPr marL="3200400" lvl="6"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7pPr>
            <a:lvl8pPr marL="3657600" lvl="7"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8pPr>
            <a:lvl9pPr marL="4114800" lvl="8" indent="-342900">
              <a:spcBef>
                <a:spcPts val="0"/>
              </a:spcBef>
              <a:spcAft>
                <a:spcPts val="0"/>
              </a:spcAft>
              <a:buClr>
                <a:srgbClr val="25212A"/>
              </a:buClr>
              <a:buSzPts val="1800"/>
              <a:buFont typeface="Tinos"/>
              <a:buChar char="⬦"/>
              <a:defRPr sz="1800">
                <a:solidFill>
                  <a:srgbClr val="25212A"/>
                </a:solidFill>
                <a:latin typeface="Tinos"/>
                <a:ea typeface="Tinos"/>
                <a:cs typeface="Tinos"/>
                <a:sym typeface="Tinos"/>
              </a:defRPr>
            </a:lvl9pPr>
          </a:lstStyle>
          <a:p>
            <a:endParaRPr/>
          </a:p>
        </p:txBody>
      </p:sp>
      <p:sp>
        <p:nvSpPr>
          <p:cNvPr id="9" name="Shape 9"/>
          <p:cNvSpPr txBox="1">
            <a:spLocks noGrp="1"/>
          </p:cNvSpPr>
          <p:nvPr>
            <p:ph type="sldNum" idx="12"/>
          </p:nvPr>
        </p:nvSpPr>
        <p:spPr>
          <a:xfrm>
            <a:off x="7899350" y="4098426"/>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666666"/>
                </a:solidFill>
                <a:latin typeface="Tinos"/>
                <a:ea typeface="Tinos"/>
                <a:cs typeface="Tinos"/>
                <a:sym typeface="Tinos"/>
              </a:defRPr>
            </a:lvl1pPr>
            <a:lvl2pPr lvl="1" algn="r">
              <a:buNone/>
              <a:defRPr sz="1200">
                <a:solidFill>
                  <a:srgbClr val="666666"/>
                </a:solidFill>
                <a:latin typeface="Tinos"/>
                <a:ea typeface="Tinos"/>
                <a:cs typeface="Tinos"/>
                <a:sym typeface="Tinos"/>
              </a:defRPr>
            </a:lvl2pPr>
            <a:lvl3pPr lvl="2" algn="r">
              <a:buNone/>
              <a:defRPr sz="1200">
                <a:solidFill>
                  <a:srgbClr val="666666"/>
                </a:solidFill>
                <a:latin typeface="Tinos"/>
                <a:ea typeface="Tinos"/>
                <a:cs typeface="Tinos"/>
                <a:sym typeface="Tinos"/>
              </a:defRPr>
            </a:lvl3pPr>
            <a:lvl4pPr lvl="3" algn="r">
              <a:buNone/>
              <a:defRPr sz="1200">
                <a:solidFill>
                  <a:srgbClr val="666666"/>
                </a:solidFill>
                <a:latin typeface="Tinos"/>
                <a:ea typeface="Tinos"/>
                <a:cs typeface="Tinos"/>
                <a:sym typeface="Tinos"/>
              </a:defRPr>
            </a:lvl4pPr>
            <a:lvl5pPr lvl="4" algn="r">
              <a:buNone/>
              <a:defRPr sz="1200">
                <a:solidFill>
                  <a:srgbClr val="666666"/>
                </a:solidFill>
                <a:latin typeface="Tinos"/>
                <a:ea typeface="Tinos"/>
                <a:cs typeface="Tinos"/>
                <a:sym typeface="Tinos"/>
              </a:defRPr>
            </a:lvl5pPr>
            <a:lvl6pPr lvl="5" algn="r">
              <a:buNone/>
              <a:defRPr sz="1200">
                <a:solidFill>
                  <a:srgbClr val="666666"/>
                </a:solidFill>
                <a:latin typeface="Tinos"/>
                <a:ea typeface="Tinos"/>
                <a:cs typeface="Tinos"/>
                <a:sym typeface="Tinos"/>
              </a:defRPr>
            </a:lvl6pPr>
            <a:lvl7pPr lvl="6" algn="r">
              <a:buNone/>
              <a:defRPr sz="1200">
                <a:solidFill>
                  <a:srgbClr val="666666"/>
                </a:solidFill>
                <a:latin typeface="Tinos"/>
                <a:ea typeface="Tinos"/>
                <a:cs typeface="Tinos"/>
                <a:sym typeface="Tinos"/>
              </a:defRPr>
            </a:lvl7pPr>
            <a:lvl8pPr lvl="7" algn="r">
              <a:buNone/>
              <a:defRPr sz="1200">
                <a:solidFill>
                  <a:srgbClr val="666666"/>
                </a:solidFill>
                <a:latin typeface="Tinos"/>
                <a:ea typeface="Tinos"/>
                <a:cs typeface="Tinos"/>
                <a:sym typeface="Tinos"/>
              </a:defRPr>
            </a:lvl8pPr>
            <a:lvl9pPr lvl="8" algn="r">
              <a:buNone/>
              <a:defRPr sz="1200">
                <a:solidFill>
                  <a:srgbClr val="666666"/>
                </a:solidFill>
                <a:latin typeface="Tinos"/>
                <a:ea typeface="Tinos"/>
                <a:cs typeface="Tinos"/>
                <a:sym typeface="Tino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cs.google.com/document/d/1gflIblec5trXgzaql5m9PuZ857FgXwK55Y-aSXG0qlw/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time_continue=10&amp;v=IQ1X868672Q"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youtube.com/watch?time_continue=2&amp;v=ofnBBuWg7P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gflIblec5trXgzaql5m9PuZ857FgXwK55Y-aSXG0qlw/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www.youtube.com/watch?time_continue=10&amp;v=IQ1X868672Q" TargetMode="External"/><Relationship Id="rId5" Type="http://schemas.openxmlformats.org/officeDocument/2006/relationships/image" Target="../media/image7.jpg"/><Relationship Id="rId4" Type="http://schemas.openxmlformats.org/officeDocument/2006/relationships/hyperlink" Target="http://www.youtube.com/watch?v=ofnBBuWg7P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hyperlink" Target="https://www.youtube.com/watch?time_continue=2&amp;v=ofnBBuWg7Pk" TargetMode="External"/><Relationship Id="rId5" Type="http://schemas.openxmlformats.org/officeDocument/2006/relationships/image" Target="../media/image8.jpg"/><Relationship Id="rId4" Type="http://schemas.openxmlformats.org/officeDocument/2006/relationships/hyperlink" Target="http://www.youtube.com/watch?v=IQ1X868672Q"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912025" y="2283250"/>
            <a:ext cx="5802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a:p>
          <a:p>
            <a:pPr marL="0" lvl="0" indent="0">
              <a:spcBef>
                <a:spcPts val="0"/>
              </a:spcBef>
              <a:spcAft>
                <a:spcPts val="0"/>
              </a:spcAft>
              <a:buNone/>
            </a:pPr>
            <a:r>
              <a:rPr lang="en"/>
              <a:t>Ending the Silence on Mental Illness </a:t>
            </a:r>
            <a:endParaRPr/>
          </a:p>
          <a:p>
            <a:pPr marL="0" lvl="0" indent="0" rtl="0">
              <a:spcBef>
                <a:spcPts val="0"/>
              </a:spcBef>
              <a:spcAft>
                <a:spcPts val="0"/>
              </a:spcAft>
              <a:buNone/>
            </a:pPr>
            <a:r>
              <a:rPr lang="en"/>
              <a:t>Video Project </a:t>
            </a:r>
            <a:endParaRPr/>
          </a:p>
        </p:txBody>
      </p:sp>
      <p:sp>
        <p:nvSpPr>
          <p:cNvPr id="57" name="Shape 5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a:t>
            </a:fld>
            <a:endParaRPr/>
          </a:p>
        </p:txBody>
      </p:sp>
      <p:pic>
        <p:nvPicPr>
          <p:cNvPr id="58" name="Shape 58">
            <a:hlinkClick r:id="rId3"/>
          </p:cNvPr>
          <p:cNvPicPr preferRelativeResize="0"/>
          <p:nvPr/>
        </p:nvPicPr>
        <p:blipFill>
          <a:blip r:embed="rId4">
            <a:alphaModFix/>
          </a:blip>
          <a:stretch>
            <a:fillRect/>
          </a:stretch>
        </p:blipFill>
        <p:spPr>
          <a:xfrm>
            <a:off x="2029100" y="3401850"/>
            <a:ext cx="1390650" cy="457200"/>
          </a:xfrm>
          <a:prstGeom prst="rect">
            <a:avLst/>
          </a:prstGeom>
          <a:noFill/>
          <a:ln>
            <a:noFill/>
          </a:ln>
        </p:spPr>
      </p:pic>
      <p:pic>
        <p:nvPicPr>
          <p:cNvPr id="59" name="Shape 59"/>
          <p:cNvPicPr preferRelativeResize="0"/>
          <p:nvPr/>
        </p:nvPicPr>
        <p:blipFill>
          <a:blip r:embed="rId5">
            <a:alphaModFix/>
          </a:blip>
          <a:stretch>
            <a:fillRect/>
          </a:stretch>
        </p:blipFill>
        <p:spPr>
          <a:xfrm>
            <a:off x="5569249" y="1791350"/>
            <a:ext cx="2774750" cy="156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1556175" y="595450"/>
            <a:ext cx="6651300" cy="69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Resources:</a:t>
            </a:r>
            <a:endParaRPr/>
          </a:p>
        </p:txBody>
      </p:sp>
      <p:sp>
        <p:nvSpPr>
          <p:cNvPr id="128" name="Shape 128"/>
          <p:cNvSpPr txBox="1">
            <a:spLocks noGrp="1"/>
          </p:cNvSpPr>
          <p:nvPr>
            <p:ph type="body" idx="1"/>
          </p:nvPr>
        </p:nvSpPr>
        <p:spPr>
          <a:xfrm>
            <a:off x="1494750" y="1157700"/>
            <a:ext cx="6651300" cy="2828100"/>
          </a:xfrm>
          <a:prstGeom prst="rect">
            <a:avLst/>
          </a:prstGeom>
        </p:spPr>
        <p:txBody>
          <a:bodyPr spcFirstLastPara="1" wrap="square" lIns="91425" tIns="91425" rIns="91425" bIns="91425" anchor="t" anchorCtr="0">
            <a:noAutofit/>
          </a:bodyPr>
          <a:lstStyle/>
          <a:p>
            <a:pPr marL="0" lvl="0" indent="0" rtl="0">
              <a:lnSpc>
                <a:spcPct val="115000"/>
              </a:lnSpc>
              <a:spcBef>
                <a:spcPts val="600"/>
              </a:spcBef>
              <a:spcAft>
                <a:spcPts val="0"/>
              </a:spcAft>
              <a:buNone/>
            </a:pPr>
            <a:r>
              <a:rPr lang="en" sz="1200" dirty="0">
                <a:solidFill>
                  <a:srgbClr val="333333"/>
                </a:solidFill>
                <a:latin typeface="Times New Roman"/>
                <a:ea typeface="Times New Roman"/>
                <a:cs typeface="Times New Roman"/>
                <a:sym typeface="Times New Roman"/>
              </a:rPr>
              <a:t>Directing Change. “Circling Stigma.” </a:t>
            </a:r>
            <a:r>
              <a:rPr lang="en" sz="1200" i="1" dirty="0">
                <a:solidFill>
                  <a:srgbClr val="333333"/>
                </a:solidFill>
                <a:latin typeface="Times New Roman"/>
                <a:ea typeface="Times New Roman"/>
                <a:cs typeface="Times New Roman"/>
                <a:sym typeface="Times New Roman"/>
              </a:rPr>
              <a:t>YouTube. </a:t>
            </a:r>
            <a:r>
              <a:rPr lang="en" sz="1200" dirty="0">
                <a:solidFill>
                  <a:srgbClr val="333333"/>
                </a:solidFill>
                <a:latin typeface="Times New Roman"/>
                <a:ea typeface="Times New Roman"/>
                <a:cs typeface="Times New Roman"/>
                <a:sym typeface="Times New Roman"/>
              </a:rPr>
              <a:t>(March 8, 2013). Retrieved June 15, 2018, from  </a:t>
            </a:r>
            <a:endParaRPr sz="1200" dirty="0">
              <a:solidFill>
                <a:srgbClr val="333333"/>
              </a:solidFill>
              <a:latin typeface="Times New Roman"/>
              <a:ea typeface="Times New Roman"/>
              <a:cs typeface="Times New Roman"/>
              <a:sym typeface="Times New Roman"/>
            </a:endParaRPr>
          </a:p>
          <a:p>
            <a:pPr marL="0" lvl="0" indent="0" rtl="0">
              <a:lnSpc>
                <a:spcPct val="115000"/>
              </a:lnSpc>
              <a:spcBef>
                <a:spcPts val="600"/>
              </a:spcBef>
              <a:spcAft>
                <a:spcPts val="0"/>
              </a:spcAft>
              <a:buNone/>
            </a:pPr>
            <a:r>
              <a:rPr lang="en" sz="1200" dirty="0">
                <a:solidFill>
                  <a:srgbClr val="333333"/>
                </a:solidFill>
                <a:latin typeface="Times New Roman"/>
                <a:ea typeface="Times New Roman"/>
                <a:cs typeface="Times New Roman"/>
                <a:sym typeface="Times New Roman"/>
              </a:rPr>
              <a:t>     </a:t>
            </a:r>
            <a:r>
              <a:rPr lang="en" sz="1200" u="sng" dirty="0">
                <a:solidFill>
                  <a:schemeClr val="hlink"/>
                </a:solidFill>
                <a:latin typeface="Times New Roman"/>
                <a:ea typeface="Times New Roman"/>
                <a:cs typeface="Times New Roman"/>
                <a:sym typeface="Times New Roman"/>
                <a:hlinkClick r:id="rId3"/>
              </a:rPr>
              <a:t>https://www.youtube.com/watch?time_continue=10&amp;v=IQ1X868672Q</a:t>
            </a:r>
            <a:endParaRPr sz="1200" dirty="0">
              <a:solidFill>
                <a:srgbClr val="333333"/>
              </a:solidFill>
              <a:latin typeface="Times New Roman"/>
              <a:ea typeface="Times New Roman"/>
              <a:cs typeface="Times New Roman"/>
              <a:sym typeface="Times New Roman"/>
            </a:endParaRPr>
          </a:p>
          <a:p>
            <a:pPr marL="0" lvl="0" indent="0" rtl="0">
              <a:lnSpc>
                <a:spcPct val="115000"/>
              </a:lnSpc>
              <a:spcBef>
                <a:spcPts val="600"/>
              </a:spcBef>
              <a:spcAft>
                <a:spcPts val="0"/>
              </a:spcAft>
              <a:buNone/>
            </a:pPr>
            <a:r>
              <a:rPr lang="en" sz="1200" dirty="0">
                <a:solidFill>
                  <a:srgbClr val="333333"/>
                </a:solidFill>
                <a:latin typeface="Times New Roman"/>
                <a:ea typeface="Times New Roman"/>
                <a:cs typeface="Times New Roman"/>
                <a:sym typeface="Times New Roman"/>
              </a:rPr>
              <a:t>Directing Change. “Dear Best Friend”. </a:t>
            </a:r>
            <a:r>
              <a:rPr lang="en" sz="1200" i="1" dirty="0">
                <a:solidFill>
                  <a:srgbClr val="333333"/>
                </a:solidFill>
                <a:latin typeface="Times New Roman"/>
                <a:ea typeface="Times New Roman"/>
                <a:cs typeface="Times New Roman"/>
                <a:sym typeface="Times New Roman"/>
              </a:rPr>
              <a:t>YouTube.</a:t>
            </a:r>
            <a:r>
              <a:rPr lang="en" sz="1200" dirty="0">
                <a:solidFill>
                  <a:srgbClr val="333333"/>
                </a:solidFill>
                <a:latin typeface="Times New Roman"/>
                <a:ea typeface="Times New Roman"/>
                <a:cs typeface="Times New Roman"/>
                <a:sym typeface="Times New Roman"/>
              </a:rPr>
              <a:t> (April 30, 2018). Retrieved June 15, 2018, from  </a:t>
            </a:r>
            <a:endParaRPr sz="1200" dirty="0">
              <a:solidFill>
                <a:srgbClr val="333333"/>
              </a:solidFill>
              <a:latin typeface="Times New Roman"/>
              <a:ea typeface="Times New Roman"/>
              <a:cs typeface="Times New Roman"/>
              <a:sym typeface="Times New Roman"/>
            </a:endParaRPr>
          </a:p>
          <a:p>
            <a:pPr marL="0" lvl="0" indent="0" rtl="0">
              <a:lnSpc>
                <a:spcPct val="115000"/>
              </a:lnSpc>
              <a:spcBef>
                <a:spcPts val="600"/>
              </a:spcBef>
              <a:spcAft>
                <a:spcPts val="0"/>
              </a:spcAft>
              <a:buNone/>
            </a:pPr>
            <a:r>
              <a:rPr lang="en" sz="1200" dirty="0">
                <a:solidFill>
                  <a:srgbClr val="333333"/>
                </a:solidFill>
                <a:latin typeface="Times New Roman"/>
                <a:ea typeface="Times New Roman"/>
                <a:cs typeface="Times New Roman"/>
                <a:sym typeface="Times New Roman"/>
              </a:rPr>
              <a:t>     </a:t>
            </a:r>
            <a:r>
              <a:rPr lang="en" sz="1200" u="sng" dirty="0">
                <a:solidFill>
                  <a:schemeClr val="hlink"/>
                </a:solidFill>
                <a:latin typeface="Times New Roman"/>
                <a:ea typeface="Times New Roman"/>
                <a:cs typeface="Times New Roman"/>
                <a:sym typeface="Times New Roman"/>
                <a:hlinkClick r:id="rId4"/>
              </a:rPr>
              <a:t>https://www.youtube.com/watch?time_continue=2&amp;v=ofnBBuWg7Pk</a:t>
            </a:r>
            <a:endParaRPr sz="1200" dirty="0">
              <a:solidFill>
                <a:srgbClr val="333333"/>
              </a:solidFill>
              <a:latin typeface="Times New Roman"/>
              <a:ea typeface="Times New Roman"/>
              <a:cs typeface="Times New Roman"/>
              <a:sym typeface="Times New Roman"/>
            </a:endParaRPr>
          </a:p>
          <a:p>
            <a:pPr marL="0" lvl="0" indent="0" rtl="0">
              <a:lnSpc>
                <a:spcPct val="115000"/>
              </a:lnSpc>
              <a:spcBef>
                <a:spcPts val="600"/>
              </a:spcBef>
              <a:spcAft>
                <a:spcPts val="0"/>
              </a:spcAft>
              <a:buNone/>
            </a:pPr>
            <a:endParaRPr sz="1400" b="1" dirty="0">
              <a:solidFill>
                <a:srgbClr val="25212A"/>
              </a:solidFill>
            </a:endParaRPr>
          </a:p>
        </p:txBody>
      </p:sp>
      <p:sp>
        <p:nvSpPr>
          <p:cNvPr id="129" name="Shape 129"/>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10</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1920725" y="2666200"/>
            <a:ext cx="5802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1.</a:t>
            </a:r>
            <a:endParaRPr/>
          </a:p>
          <a:p>
            <a:pPr marL="0" lvl="0" indent="0" rtl="0">
              <a:spcBef>
                <a:spcPts val="0"/>
              </a:spcBef>
              <a:spcAft>
                <a:spcPts val="0"/>
              </a:spcAft>
              <a:buNone/>
            </a:pPr>
            <a:r>
              <a:rPr lang="en" sz="6000"/>
              <a:t>Create a 60 Second Video</a:t>
            </a:r>
            <a:endParaRPr sz="6000"/>
          </a:p>
        </p:txBody>
      </p:sp>
      <p:sp>
        <p:nvSpPr>
          <p:cNvPr id="65" name="Shape 65"/>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2</a:t>
            </a:fld>
            <a:endParaRPr/>
          </a:p>
        </p:txBody>
      </p:sp>
      <p:pic>
        <p:nvPicPr>
          <p:cNvPr id="66" name="Shape 66"/>
          <p:cNvPicPr preferRelativeResize="0"/>
          <p:nvPr/>
        </p:nvPicPr>
        <p:blipFill>
          <a:blip r:embed="rId3">
            <a:alphaModFix/>
          </a:blip>
          <a:stretch>
            <a:fillRect/>
          </a:stretch>
        </p:blipFill>
        <p:spPr>
          <a:xfrm>
            <a:off x="6131375" y="948650"/>
            <a:ext cx="1714625" cy="213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1912025" y="2804550"/>
            <a:ext cx="5802600" cy="1159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2. </a:t>
            </a:r>
            <a:endParaRPr/>
          </a:p>
          <a:p>
            <a:pPr marL="0" lvl="0" indent="0" rtl="0">
              <a:spcBef>
                <a:spcPts val="0"/>
              </a:spcBef>
              <a:spcAft>
                <a:spcPts val="0"/>
              </a:spcAft>
              <a:buNone/>
            </a:pPr>
            <a:r>
              <a:rPr lang="en"/>
              <a:t>Include:</a:t>
            </a:r>
            <a:endParaRPr/>
          </a:p>
          <a:p>
            <a:pPr marL="0" lvl="0" indent="0" rtl="0">
              <a:spcBef>
                <a:spcPts val="0"/>
              </a:spcBef>
              <a:spcAft>
                <a:spcPts val="0"/>
              </a:spcAft>
              <a:buClr>
                <a:schemeClr val="dk1"/>
              </a:buClr>
              <a:buSzPts val="1100"/>
              <a:buFont typeface="Arial"/>
              <a:buNone/>
            </a:pPr>
            <a:r>
              <a:rPr lang="en">
                <a:solidFill>
                  <a:schemeClr val="dk1"/>
                </a:solidFill>
              </a:rPr>
              <a:t>Signs and Symptoms of the Mental Illness </a:t>
            </a:r>
            <a:endParaRPr/>
          </a:p>
        </p:txBody>
      </p:sp>
      <p:sp>
        <p:nvSpPr>
          <p:cNvPr id="72" name="Shape 72"/>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1912025" y="3136150"/>
            <a:ext cx="5802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3.</a:t>
            </a:r>
            <a:endParaRPr/>
          </a:p>
          <a:p>
            <a:pPr marL="0" lvl="0" indent="0">
              <a:spcBef>
                <a:spcPts val="0"/>
              </a:spcBef>
              <a:spcAft>
                <a:spcPts val="0"/>
              </a:spcAft>
              <a:buNone/>
            </a:pPr>
            <a:r>
              <a:rPr lang="en">
                <a:solidFill>
                  <a:srgbClr val="000000"/>
                </a:solidFill>
              </a:rPr>
              <a:t>Video Reduces Stigma of Mental Illness</a:t>
            </a:r>
            <a:endParaRPr>
              <a:solidFill>
                <a:srgbClr val="000000"/>
              </a:solidFill>
            </a:endParaRPr>
          </a:p>
          <a:p>
            <a:pPr marL="457200" lvl="0" indent="-317500" rtl="0">
              <a:spcBef>
                <a:spcPts val="0"/>
              </a:spcBef>
              <a:spcAft>
                <a:spcPts val="0"/>
              </a:spcAft>
              <a:buSzPts val="1400"/>
              <a:buChar char="●"/>
            </a:pPr>
            <a:r>
              <a:rPr lang="en" sz="1400"/>
              <a:t>Keep language positive </a:t>
            </a:r>
            <a:endParaRPr sz="1400"/>
          </a:p>
          <a:p>
            <a:pPr marL="457200" lvl="0" indent="-317500" rtl="0">
              <a:spcBef>
                <a:spcPts val="0"/>
              </a:spcBef>
              <a:spcAft>
                <a:spcPts val="0"/>
              </a:spcAft>
              <a:buSzPts val="1400"/>
              <a:buChar char="●"/>
            </a:pPr>
            <a:r>
              <a:rPr lang="en" sz="1400"/>
              <a:t>Talk openly about Mental Illness</a:t>
            </a:r>
            <a:endParaRPr sz="1400"/>
          </a:p>
          <a:p>
            <a:pPr marL="457200" lvl="0" indent="-317500" rtl="0">
              <a:spcBef>
                <a:spcPts val="0"/>
              </a:spcBef>
              <a:spcAft>
                <a:spcPts val="0"/>
              </a:spcAft>
              <a:buSzPts val="1400"/>
              <a:buChar char="●"/>
            </a:pPr>
            <a:r>
              <a:rPr lang="en" sz="1400"/>
              <a:t>Stand up for others</a:t>
            </a:r>
            <a:endParaRPr sz="1400"/>
          </a:p>
          <a:p>
            <a:pPr marL="457200" lvl="0" indent="-317500" rtl="0">
              <a:spcBef>
                <a:spcPts val="0"/>
              </a:spcBef>
              <a:spcAft>
                <a:spcPts val="0"/>
              </a:spcAft>
              <a:buSzPts val="1400"/>
              <a:buChar char="●"/>
            </a:pPr>
            <a:r>
              <a:rPr lang="en" sz="1400"/>
              <a:t>Be supportive</a:t>
            </a:r>
            <a:endParaRPr sz="1400"/>
          </a:p>
          <a:p>
            <a:pPr marL="457200" lvl="0" indent="-317500" rtl="0">
              <a:spcBef>
                <a:spcPts val="0"/>
              </a:spcBef>
              <a:spcAft>
                <a:spcPts val="0"/>
              </a:spcAft>
              <a:buSzPts val="1400"/>
              <a:buChar char="●"/>
            </a:pPr>
            <a:r>
              <a:rPr lang="en" sz="1400"/>
              <a:t>Don’t wait to get help</a:t>
            </a:r>
            <a:endParaRPr sz="1400"/>
          </a:p>
        </p:txBody>
      </p:sp>
      <p:sp>
        <p:nvSpPr>
          <p:cNvPr id="78" name="Shape 78"/>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1912025" y="3136150"/>
            <a:ext cx="5802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4.</a:t>
            </a:r>
            <a:endParaRPr/>
          </a:p>
          <a:p>
            <a:pPr marL="0" lvl="0" indent="0" rtl="0">
              <a:spcBef>
                <a:spcPts val="0"/>
              </a:spcBef>
              <a:spcAft>
                <a:spcPts val="0"/>
              </a:spcAft>
              <a:buNone/>
            </a:pPr>
            <a:r>
              <a:rPr lang="en" sz="3000" b="0">
                <a:solidFill>
                  <a:srgbClr val="000000"/>
                </a:solidFill>
              </a:rPr>
              <a:t>Provides at least one school/local hotline, website, phone # and one national hotline, website, phone #</a:t>
            </a:r>
            <a:endParaRPr sz="3000" b="0">
              <a:solidFill>
                <a:srgbClr val="000000"/>
              </a:solidFill>
            </a:endParaRPr>
          </a:p>
          <a:p>
            <a:pPr marL="0" lvl="0" indent="0" rtl="0">
              <a:spcBef>
                <a:spcPts val="0"/>
              </a:spcBef>
              <a:spcAft>
                <a:spcPts val="0"/>
              </a:spcAft>
              <a:buNone/>
            </a:pPr>
            <a:endParaRPr>
              <a:solidFill>
                <a:srgbClr val="000000"/>
              </a:solidFill>
            </a:endParaRPr>
          </a:p>
          <a:p>
            <a:pPr marL="0" lvl="0" indent="0" rtl="0">
              <a:spcBef>
                <a:spcPts val="0"/>
              </a:spcBef>
              <a:spcAft>
                <a:spcPts val="0"/>
              </a:spcAft>
              <a:buNone/>
            </a:pPr>
            <a:endParaRPr sz="1400"/>
          </a:p>
        </p:txBody>
      </p:sp>
      <p:sp>
        <p:nvSpPr>
          <p:cNvPr id="84" name="Shape 84"/>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ctrTitle"/>
          </p:nvPr>
        </p:nvSpPr>
        <p:spPr>
          <a:xfrm>
            <a:off x="1912050" y="1815500"/>
            <a:ext cx="5802600" cy="11598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5.</a:t>
            </a:r>
            <a:endParaRPr/>
          </a:p>
          <a:p>
            <a:pPr marL="0" lvl="0" indent="0" rtl="0">
              <a:spcBef>
                <a:spcPts val="0"/>
              </a:spcBef>
              <a:spcAft>
                <a:spcPts val="0"/>
              </a:spcAft>
              <a:buNone/>
            </a:pPr>
            <a:r>
              <a:rPr lang="en" sz="3000" b="0">
                <a:solidFill>
                  <a:srgbClr val="000000"/>
                </a:solidFill>
              </a:rPr>
              <a:t>Message has an overall positive health enhancing message</a:t>
            </a:r>
            <a:endParaRPr>
              <a:solidFill>
                <a:srgbClr val="000000"/>
              </a:solidFill>
            </a:endParaRPr>
          </a:p>
          <a:p>
            <a:pPr marL="0" lvl="0" indent="0" rtl="0">
              <a:spcBef>
                <a:spcPts val="0"/>
              </a:spcBef>
              <a:spcAft>
                <a:spcPts val="0"/>
              </a:spcAft>
              <a:buNone/>
            </a:pPr>
            <a:endParaRPr sz="1400"/>
          </a:p>
        </p:txBody>
      </p:sp>
      <p:sp>
        <p:nvSpPr>
          <p:cNvPr id="90" name="Shape 90"/>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6</a:t>
            </a:fld>
            <a:endParaRPr/>
          </a:p>
        </p:txBody>
      </p:sp>
      <p:pic>
        <p:nvPicPr>
          <p:cNvPr id="91" name="Shape 91">
            <a:hlinkClick r:id="rId3"/>
          </p:cNvPr>
          <p:cNvPicPr preferRelativeResize="0"/>
          <p:nvPr/>
        </p:nvPicPr>
        <p:blipFill>
          <a:blip r:embed="rId4">
            <a:alphaModFix/>
          </a:blip>
          <a:stretch>
            <a:fillRect/>
          </a:stretch>
        </p:blipFill>
        <p:spPr>
          <a:xfrm>
            <a:off x="2055150" y="3040825"/>
            <a:ext cx="139065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2658965" y="849036"/>
            <a:ext cx="5504100" cy="33384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Shape 97"/>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7</a:t>
            </a:fld>
            <a:endParaRPr/>
          </a:p>
        </p:txBody>
      </p:sp>
      <p:pic>
        <p:nvPicPr>
          <p:cNvPr id="98" name="Shape 98" descr="birds.jpg"/>
          <p:cNvPicPr preferRelativeResize="0"/>
          <p:nvPr/>
        </p:nvPicPr>
        <p:blipFill rotWithShape="1">
          <a:blip r:embed="rId3">
            <a:alphaModFix/>
          </a:blip>
          <a:srcRect t="17942" b="3292"/>
          <a:stretch/>
        </p:blipFill>
        <p:spPr>
          <a:xfrm>
            <a:off x="2755275" y="939686"/>
            <a:ext cx="5272100" cy="3114514"/>
          </a:xfrm>
          <a:prstGeom prst="rect">
            <a:avLst/>
          </a:prstGeom>
          <a:noFill/>
          <a:ln w="114300" cap="flat" cmpd="sng">
            <a:solidFill>
              <a:srgbClr val="FFFFFF"/>
            </a:solidFill>
            <a:prstDash val="solid"/>
            <a:miter lim="8000"/>
            <a:headEnd type="none" w="sm" len="sm"/>
            <a:tailEnd type="none" w="sm" len="sm"/>
          </a:ln>
        </p:spPr>
      </p:pic>
      <p:pic>
        <p:nvPicPr>
          <p:cNvPr id="99" name="Shape 99" title="Dear Best Friend">
            <a:hlinkClick r:id="rId4"/>
          </p:cNvPr>
          <p:cNvPicPr preferRelativeResize="0"/>
          <p:nvPr/>
        </p:nvPicPr>
        <p:blipFill>
          <a:blip r:embed="rId5">
            <a:alphaModFix/>
          </a:blip>
          <a:stretch>
            <a:fillRect/>
          </a:stretch>
        </p:blipFill>
        <p:spPr>
          <a:xfrm>
            <a:off x="2755275" y="939675"/>
            <a:ext cx="5272100" cy="3114525"/>
          </a:xfrm>
          <a:prstGeom prst="rect">
            <a:avLst/>
          </a:prstGeom>
          <a:noFill/>
          <a:ln>
            <a:noFill/>
          </a:ln>
        </p:spPr>
      </p:pic>
      <p:sp>
        <p:nvSpPr>
          <p:cNvPr id="100" name="Shape 100"/>
          <p:cNvSpPr txBox="1"/>
          <p:nvPr/>
        </p:nvSpPr>
        <p:spPr>
          <a:xfrm>
            <a:off x="2484875" y="496575"/>
            <a:ext cx="2311200" cy="443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b="1">
                <a:latin typeface="Oswald"/>
                <a:ea typeface="Oswald"/>
                <a:cs typeface="Oswald"/>
                <a:sym typeface="Oswald"/>
              </a:rPr>
              <a:t>Project Example:</a:t>
            </a:r>
            <a:endParaRPr sz="1800" b="1">
              <a:latin typeface="Oswald"/>
              <a:ea typeface="Oswald"/>
              <a:cs typeface="Oswald"/>
              <a:sym typeface="Oswald"/>
            </a:endParaRPr>
          </a:p>
        </p:txBody>
      </p:sp>
      <p:sp>
        <p:nvSpPr>
          <p:cNvPr id="2" name="Rectangle 1">
            <a:extLst>
              <a:ext uri="{FF2B5EF4-FFF2-40B4-BE49-F238E27FC236}">
                <a16:creationId xmlns:a16="http://schemas.microsoft.com/office/drawing/2014/main" id="{92C1BFA3-F31F-844B-8935-78A013CA16DC}"/>
              </a:ext>
            </a:extLst>
          </p:cNvPr>
          <p:cNvSpPr/>
          <p:nvPr/>
        </p:nvSpPr>
        <p:spPr>
          <a:xfrm>
            <a:off x="2508655" y="4144839"/>
            <a:ext cx="5541005" cy="320216"/>
          </a:xfrm>
          <a:prstGeom prst="rect">
            <a:avLst/>
          </a:prstGeom>
        </p:spPr>
        <p:txBody>
          <a:bodyPr wrap="square">
            <a:spAutoFit/>
          </a:bodyPr>
          <a:lstStyle/>
          <a:p>
            <a:pPr lvl="0">
              <a:lnSpc>
                <a:spcPct val="115000"/>
              </a:lnSpc>
              <a:spcBef>
                <a:spcPts val="600"/>
              </a:spcBef>
            </a:pPr>
            <a:r>
              <a:rPr lang="en-US" u="sng" dirty="0">
                <a:solidFill>
                  <a:schemeClr val="hlink"/>
                </a:solidFill>
                <a:latin typeface="Times New Roman"/>
                <a:ea typeface="Times New Roman"/>
                <a:cs typeface="Times New Roman"/>
                <a:sym typeface="Times New Roman"/>
                <a:hlinkClick r:id="rId6"/>
              </a:rPr>
              <a:t>https://www.youtube.com/watch?time_continue=10&amp;v=IQ1X868672Q</a:t>
            </a:r>
            <a:endParaRPr lang="en-US" dirty="0">
              <a:solidFill>
                <a:srgbClr val="333333"/>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2658965" y="849036"/>
            <a:ext cx="5504100" cy="3338400"/>
          </a:xfrm>
          <a:prstGeom prst="rect">
            <a:avLst/>
          </a:prstGeom>
          <a:solidFill>
            <a:srgbClr val="000000">
              <a:alpha val="962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fld id="{00000000-1234-1234-1234-123412341234}" type="slidenum">
              <a:rPr lang="en"/>
              <a:t>8</a:t>
            </a:fld>
            <a:endParaRPr/>
          </a:p>
        </p:txBody>
      </p:sp>
      <p:pic>
        <p:nvPicPr>
          <p:cNvPr id="107" name="Shape 107" descr="birds.jpg"/>
          <p:cNvPicPr preferRelativeResize="0"/>
          <p:nvPr/>
        </p:nvPicPr>
        <p:blipFill rotWithShape="1">
          <a:blip r:embed="rId3">
            <a:alphaModFix/>
          </a:blip>
          <a:srcRect t="17942" b="3292"/>
          <a:stretch/>
        </p:blipFill>
        <p:spPr>
          <a:xfrm>
            <a:off x="2755275" y="939686"/>
            <a:ext cx="5272100" cy="3114524"/>
          </a:xfrm>
          <a:prstGeom prst="rect">
            <a:avLst/>
          </a:prstGeom>
          <a:noFill/>
          <a:ln w="114300" cap="flat" cmpd="sng">
            <a:solidFill>
              <a:srgbClr val="FFFFFF"/>
            </a:solidFill>
            <a:prstDash val="solid"/>
            <a:miter lim="8000"/>
            <a:headEnd type="none" w="sm" len="sm"/>
            <a:tailEnd type="none" w="sm" len="sm"/>
          </a:ln>
        </p:spPr>
      </p:pic>
      <p:sp>
        <p:nvSpPr>
          <p:cNvPr id="108" name="Shape 108"/>
          <p:cNvSpPr txBox="1"/>
          <p:nvPr/>
        </p:nvSpPr>
        <p:spPr>
          <a:xfrm>
            <a:off x="1283850" y="496575"/>
            <a:ext cx="2311200" cy="443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latin typeface="Oswald"/>
                <a:ea typeface="Oswald"/>
                <a:cs typeface="Oswald"/>
                <a:sym typeface="Oswald"/>
              </a:rPr>
              <a:t>Another Project Example:</a:t>
            </a:r>
            <a:endParaRPr sz="1800" b="1">
              <a:latin typeface="Oswald"/>
              <a:ea typeface="Oswald"/>
              <a:cs typeface="Oswald"/>
              <a:sym typeface="Oswald"/>
            </a:endParaRPr>
          </a:p>
        </p:txBody>
      </p:sp>
      <p:pic>
        <p:nvPicPr>
          <p:cNvPr id="109" name="Shape 109" descr="This is the 1st place winner of the 2013 Directing Change Student Video Contest, in the category Eliminating Stigma on Mental Illness.  http://www.directingchange.org&#10;&#10;I got some classmates together and filmed the 1minute PSA in just over an hour and a half.&#10;&#10;If you know someone who has been affected by mental illness or the stigma surrounding it, hopefully this video can reach them.&#10;&#10;I hope this video was a success, and expect more to come!" title="&quot;Circling Stigma&quot;  -  Directing Change Video Contest Winner 2013  -  Mental Health PSA">
            <a:hlinkClick r:id="rId4"/>
          </p:cNvPr>
          <p:cNvPicPr preferRelativeResize="0"/>
          <p:nvPr/>
        </p:nvPicPr>
        <p:blipFill>
          <a:blip r:embed="rId5">
            <a:alphaModFix/>
          </a:blip>
          <a:stretch>
            <a:fillRect/>
          </a:stretch>
        </p:blipFill>
        <p:spPr>
          <a:xfrm>
            <a:off x="2755275" y="957713"/>
            <a:ext cx="5272100" cy="3075075"/>
          </a:xfrm>
          <a:prstGeom prst="rect">
            <a:avLst/>
          </a:prstGeom>
          <a:noFill/>
          <a:ln>
            <a:noFill/>
          </a:ln>
        </p:spPr>
      </p:pic>
      <p:sp>
        <p:nvSpPr>
          <p:cNvPr id="2" name="Rectangle 1">
            <a:extLst>
              <a:ext uri="{FF2B5EF4-FFF2-40B4-BE49-F238E27FC236}">
                <a16:creationId xmlns:a16="http://schemas.microsoft.com/office/drawing/2014/main" id="{B612BE79-26DD-CF42-BDD8-3E6709E3D86D}"/>
              </a:ext>
            </a:extLst>
          </p:cNvPr>
          <p:cNvSpPr/>
          <p:nvPr/>
        </p:nvSpPr>
        <p:spPr>
          <a:xfrm>
            <a:off x="2115879" y="4144860"/>
            <a:ext cx="5647781" cy="320216"/>
          </a:xfrm>
          <a:prstGeom prst="rect">
            <a:avLst/>
          </a:prstGeom>
        </p:spPr>
        <p:txBody>
          <a:bodyPr wrap="square">
            <a:spAutoFit/>
          </a:bodyPr>
          <a:lstStyle/>
          <a:p>
            <a:pPr lvl="0">
              <a:lnSpc>
                <a:spcPct val="115000"/>
              </a:lnSpc>
              <a:spcBef>
                <a:spcPts val="600"/>
              </a:spcBef>
            </a:pPr>
            <a:r>
              <a:rPr lang="en-US" u="sng" dirty="0">
                <a:solidFill>
                  <a:schemeClr val="hlink"/>
                </a:solidFill>
                <a:latin typeface="Times New Roman"/>
                <a:ea typeface="Times New Roman"/>
                <a:cs typeface="Times New Roman"/>
                <a:sym typeface="Times New Roman"/>
                <a:hlinkClick r:id="rId6"/>
              </a:rPr>
              <a:t>https://www.youtube.com/watch?time_continue=2&amp;v=ofnBBuWg7Pk</a:t>
            </a:r>
            <a:endParaRPr lang="en-US" dirty="0">
              <a:solidFill>
                <a:srgbClr val="333333"/>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1556175" y="971075"/>
            <a:ext cx="3056400" cy="69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Video Should </a:t>
            </a:r>
            <a:endParaRPr/>
          </a:p>
          <a:p>
            <a:pPr marL="0" lvl="0" indent="0" rtl="0">
              <a:spcBef>
                <a:spcPts val="0"/>
              </a:spcBef>
              <a:spcAft>
                <a:spcPts val="0"/>
              </a:spcAft>
              <a:buNone/>
            </a:pPr>
            <a:r>
              <a:rPr lang="en"/>
              <a:t>Include:</a:t>
            </a:r>
            <a:endParaRPr/>
          </a:p>
        </p:txBody>
      </p:sp>
      <p:sp>
        <p:nvSpPr>
          <p:cNvPr id="115" name="Shape 115"/>
          <p:cNvSpPr txBox="1">
            <a:spLocks noGrp="1"/>
          </p:cNvSpPr>
          <p:nvPr>
            <p:ph type="body" idx="1"/>
          </p:nvPr>
        </p:nvSpPr>
        <p:spPr>
          <a:xfrm>
            <a:off x="1486225" y="1552800"/>
            <a:ext cx="2891100" cy="2378400"/>
          </a:xfrm>
          <a:prstGeom prst="rect">
            <a:avLst/>
          </a:prstGeom>
        </p:spPr>
        <p:txBody>
          <a:bodyPr spcFirstLastPara="1" wrap="square" lIns="91425" tIns="91425" rIns="91425" bIns="91425" anchor="t" anchorCtr="0">
            <a:noAutofit/>
          </a:bodyPr>
          <a:lstStyle/>
          <a:p>
            <a:pPr marL="457200" lvl="0" indent="-317500" rtl="0">
              <a:lnSpc>
                <a:spcPct val="115000"/>
              </a:lnSpc>
              <a:spcBef>
                <a:spcPts val="600"/>
              </a:spcBef>
              <a:spcAft>
                <a:spcPts val="0"/>
              </a:spcAft>
              <a:buClr>
                <a:srgbClr val="25212A"/>
              </a:buClr>
              <a:buSzPts val="1400"/>
              <a:buChar char="◈"/>
            </a:pPr>
            <a:r>
              <a:rPr lang="en" sz="1400"/>
              <a:t>Know the signs</a:t>
            </a:r>
            <a:endParaRPr sz="1400"/>
          </a:p>
          <a:p>
            <a:pPr marL="457200" lvl="0" indent="-317500" rtl="0">
              <a:lnSpc>
                <a:spcPct val="115000"/>
              </a:lnSpc>
              <a:spcBef>
                <a:spcPts val="0"/>
              </a:spcBef>
              <a:spcAft>
                <a:spcPts val="0"/>
              </a:spcAft>
              <a:buSzPts val="1400"/>
              <a:buChar char="◈"/>
            </a:pPr>
            <a:r>
              <a:rPr lang="en" sz="1400"/>
              <a:t>Finding the words </a:t>
            </a:r>
            <a:endParaRPr sz="1400"/>
          </a:p>
          <a:p>
            <a:pPr marL="457200" lvl="0" indent="-317500" rtl="0">
              <a:lnSpc>
                <a:spcPct val="115000"/>
              </a:lnSpc>
              <a:spcBef>
                <a:spcPts val="0"/>
              </a:spcBef>
              <a:spcAft>
                <a:spcPts val="0"/>
              </a:spcAft>
              <a:buClr>
                <a:srgbClr val="25212A"/>
              </a:buClr>
              <a:buSzPts val="1400"/>
              <a:buChar char="◈"/>
            </a:pPr>
            <a:r>
              <a:rPr lang="en" sz="1400"/>
              <a:t>Reaching out for help:</a:t>
            </a:r>
            <a:endParaRPr sz="1400"/>
          </a:p>
          <a:p>
            <a:pPr marL="914400" lvl="1" indent="-317500" rtl="0">
              <a:lnSpc>
                <a:spcPct val="115000"/>
              </a:lnSpc>
              <a:spcBef>
                <a:spcPts val="0"/>
              </a:spcBef>
              <a:spcAft>
                <a:spcPts val="0"/>
              </a:spcAft>
              <a:buSzPts val="1400"/>
              <a:buChar char="◆"/>
            </a:pPr>
            <a:r>
              <a:rPr lang="en" sz="1400"/>
              <a:t>National Suicide Hotline </a:t>
            </a:r>
            <a:endParaRPr sz="1400"/>
          </a:p>
          <a:p>
            <a:pPr marL="914400" lvl="1" indent="-317500" rtl="0">
              <a:lnSpc>
                <a:spcPct val="115000"/>
              </a:lnSpc>
              <a:spcBef>
                <a:spcPts val="0"/>
              </a:spcBef>
              <a:spcAft>
                <a:spcPts val="0"/>
              </a:spcAft>
              <a:buSzPts val="1400"/>
              <a:buChar char="◆"/>
            </a:pPr>
            <a:r>
              <a:rPr lang="en" sz="1400"/>
              <a:t>NAMI warmline</a:t>
            </a:r>
            <a:endParaRPr sz="1400"/>
          </a:p>
          <a:p>
            <a:pPr marL="914400" lvl="1" indent="-317500" rtl="0">
              <a:lnSpc>
                <a:spcPct val="115000"/>
              </a:lnSpc>
              <a:spcBef>
                <a:spcPts val="0"/>
              </a:spcBef>
              <a:spcAft>
                <a:spcPts val="0"/>
              </a:spcAft>
              <a:buSzPts val="1400"/>
              <a:buChar char="◆"/>
            </a:pPr>
            <a:r>
              <a:rPr lang="en" sz="1400"/>
              <a:t>Local resources for mental health</a:t>
            </a:r>
            <a:endParaRPr sz="1400"/>
          </a:p>
          <a:p>
            <a:pPr marL="0" lvl="0" indent="0" rtl="0">
              <a:lnSpc>
                <a:spcPct val="115000"/>
              </a:lnSpc>
              <a:spcBef>
                <a:spcPts val="600"/>
              </a:spcBef>
              <a:spcAft>
                <a:spcPts val="0"/>
              </a:spcAft>
              <a:buNone/>
            </a:pPr>
            <a:endParaRPr sz="1400"/>
          </a:p>
          <a:p>
            <a:pPr marL="0" lvl="0" indent="0" rtl="0">
              <a:lnSpc>
                <a:spcPct val="115000"/>
              </a:lnSpc>
              <a:spcBef>
                <a:spcPts val="600"/>
              </a:spcBef>
              <a:spcAft>
                <a:spcPts val="0"/>
              </a:spcAft>
              <a:buNone/>
            </a:pPr>
            <a:endParaRPr sz="1400" b="1">
              <a:solidFill>
                <a:srgbClr val="25212A"/>
              </a:solidFill>
            </a:endParaRPr>
          </a:p>
        </p:txBody>
      </p:sp>
      <p:sp>
        <p:nvSpPr>
          <p:cNvPr id="116" name="Shape 116"/>
          <p:cNvSpPr txBox="1">
            <a:spLocks noGrp="1"/>
          </p:cNvSpPr>
          <p:nvPr>
            <p:ph type="sldNum" idx="12"/>
          </p:nvPr>
        </p:nvSpPr>
        <p:spPr>
          <a:xfrm>
            <a:off x="7899350" y="4098426"/>
            <a:ext cx="548700" cy="393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9</a:t>
            </a:fld>
            <a:endParaRPr/>
          </a:p>
        </p:txBody>
      </p:sp>
      <p:sp>
        <p:nvSpPr>
          <p:cNvPr id="117" name="Shape 117"/>
          <p:cNvSpPr txBox="1"/>
          <p:nvPr/>
        </p:nvSpPr>
        <p:spPr>
          <a:xfrm>
            <a:off x="4551700" y="1552800"/>
            <a:ext cx="3481200" cy="2637000"/>
          </a:xfrm>
          <a:prstGeom prst="rect">
            <a:avLst/>
          </a:prstGeom>
          <a:noFill/>
          <a:ln>
            <a:noFill/>
          </a:ln>
        </p:spPr>
        <p:txBody>
          <a:bodyPr spcFirstLastPara="1" wrap="square" lIns="91425" tIns="91425" rIns="91425" bIns="91425" anchor="t" anchorCtr="0">
            <a:noAutofit/>
          </a:bodyPr>
          <a:lstStyle/>
          <a:p>
            <a:pPr marL="457200" lvl="0" indent="-317500" rtl="0">
              <a:lnSpc>
                <a:spcPct val="115000"/>
              </a:lnSpc>
              <a:spcBef>
                <a:spcPts val="600"/>
              </a:spcBef>
              <a:spcAft>
                <a:spcPts val="0"/>
              </a:spcAft>
              <a:buClr>
                <a:srgbClr val="25212A"/>
              </a:buClr>
              <a:buSzPts val="1400"/>
              <a:buFont typeface="Tinos"/>
              <a:buChar char="◈"/>
            </a:pPr>
            <a:r>
              <a:rPr lang="en">
                <a:solidFill>
                  <a:srgbClr val="25212A"/>
                </a:solidFill>
                <a:latin typeface="Tinos"/>
                <a:ea typeface="Tinos"/>
                <a:cs typeface="Tinos"/>
                <a:sym typeface="Tinos"/>
              </a:rPr>
              <a:t>Video portrays death</a:t>
            </a:r>
            <a:endParaRPr>
              <a:solidFill>
                <a:srgbClr val="25212A"/>
              </a:solidFill>
              <a:latin typeface="Tinos"/>
              <a:ea typeface="Tinos"/>
              <a:cs typeface="Tinos"/>
              <a:sym typeface="Tinos"/>
            </a:endParaRPr>
          </a:p>
          <a:p>
            <a:pPr marL="457200" lvl="0" indent="-317500" rtl="0">
              <a:lnSpc>
                <a:spcPct val="115000"/>
              </a:lnSpc>
              <a:spcBef>
                <a:spcPts val="0"/>
              </a:spcBef>
              <a:spcAft>
                <a:spcPts val="0"/>
              </a:spcAft>
              <a:buClr>
                <a:srgbClr val="25212A"/>
              </a:buClr>
              <a:buSzPts val="1400"/>
              <a:buFont typeface="Tinos"/>
              <a:buChar char="◈"/>
            </a:pPr>
            <a:r>
              <a:rPr lang="en">
                <a:solidFill>
                  <a:srgbClr val="25212A"/>
                </a:solidFill>
                <a:latin typeface="Tinos"/>
                <a:ea typeface="Tinos"/>
                <a:cs typeface="Tinos"/>
                <a:sym typeface="Tinos"/>
              </a:rPr>
              <a:t>Portrayal of suicide death</a:t>
            </a:r>
            <a:endParaRPr>
              <a:solidFill>
                <a:srgbClr val="25212A"/>
              </a:solidFill>
              <a:latin typeface="Tinos"/>
              <a:ea typeface="Tinos"/>
              <a:cs typeface="Tinos"/>
              <a:sym typeface="Tinos"/>
            </a:endParaRPr>
          </a:p>
          <a:p>
            <a:pPr marL="457200" lvl="0" indent="-317500" rtl="0">
              <a:lnSpc>
                <a:spcPct val="115000"/>
              </a:lnSpc>
              <a:spcBef>
                <a:spcPts val="0"/>
              </a:spcBef>
              <a:spcAft>
                <a:spcPts val="0"/>
              </a:spcAft>
              <a:buClr>
                <a:srgbClr val="25212A"/>
              </a:buClr>
              <a:buSzPts val="1400"/>
              <a:buFont typeface="Tinos"/>
              <a:buChar char="◈"/>
            </a:pPr>
            <a:r>
              <a:rPr lang="en">
                <a:solidFill>
                  <a:srgbClr val="25212A"/>
                </a:solidFill>
                <a:latin typeface="Tinos"/>
                <a:ea typeface="Tinos"/>
                <a:cs typeface="Tinos"/>
                <a:sym typeface="Tinos"/>
              </a:rPr>
              <a:t>Includes weapons/drugs </a:t>
            </a:r>
            <a:endParaRPr>
              <a:solidFill>
                <a:srgbClr val="25212A"/>
              </a:solidFill>
              <a:latin typeface="Tinos"/>
              <a:ea typeface="Tinos"/>
              <a:cs typeface="Tinos"/>
              <a:sym typeface="Tinos"/>
            </a:endParaRPr>
          </a:p>
          <a:p>
            <a:pPr marL="457200" lvl="0" indent="-317500" rtl="0">
              <a:lnSpc>
                <a:spcPct val="115000"/>
              </a:lnSpc>
              <a:spcBef>
                <a:spcPts val="0"/>
              </a:spcBef>
              <a:spcAft>
                <a:spcPts val="0"/>
              </a:spcAft>
              <a:buClr>
                <a:srgbClr val="25212A"/>
              </a:buClr>
              <a:buSzPts val="1400"/>
              <a:buFont typeface="Tinos"/>
              <a:buChar char="◈"/>
            </a:pPr>
            <a:r>
              <a:rPr lang="en">
                <a:solidFill>
                  <a:srgbClr val="25212A"/>
                </a:solidFill>
                <a:latin typeface="Tinos"/>
                <a:ea typeface="Tinos"/>
                <a:cs typeface="Tinos"/>
                <a:sym typeface="Tinos"/>
              </a:rPr>
              <a:t>Inappropriate language</a:t>
            </a:r>
            <a:endParaRPr>
              <a:solidFill>
                <a:srgbClr val="25212A"/>
              </a:solidFill>
              <a:latin typeface="Tinos"/>
              <a:ea typeface="Tinos"/>
              <a:cs typeface="Tinos"/>
              <a:sym typeface="Tinos"/>
            </a:endParaRPr>
          </a:p>
          <a:p>
            <a:pPr marL="457200" lvl="0" indent="-317500" rtl="0">
              <a:lnSpc>
                <a:spcPct val="115000"/>
              </a:lnSpc>
              <a:spcBef>
                <a:spcPts val="0"/>
              </a:spcBef>
              <a:spcAft>
                <a:spcPts val="0"/>
              </a:spcAft>
              <a:buClr>
                <a:srgbClr val="25212A"/>
              </a:buClr>
              <a:buSzPts val="1400"/>
              <a:buFont typeface="Tinos"/>
              <a:buChar char="◈"/>
            </a:pPr>
            <a:r>
              <a:rPr lang="en">
                <a:solidFill>
                  <a:srgbClr val="25212A"/>
                </a:solidFill>
                <a:latin typeface="Tinos"/>
                <a:ea typeface="Tinos"/>
                <a:cs typeface="Tinos"/>
                <a:sym typeface="Tinos"/>
              </a:rPr>
              <a:t>Language that stigmatizes a person living with mental illness</a:t>
            </a:r>
            <a:endParaRPr>
              <a:solidFill>
                <a:srgbClr val="25212A"/>
              </a:solidFill>
              <a:latin typeface="Tinos"/>
              <a:ea typeface="Tinos"/>
              <a:cs typeface="Tinos"/>
              <a:sym typeface="Tinos"/>
            </a:endParaRPr>
          </a:p>
          <a:p>
            <a:pPr marL="0" lvl="0" indent="0" rtl="0">
              <a:lnSpc>
                <a:spcPct val="115000"/>
              </a:lnSpc>
              <a:spcBef>
                <a:spcPts val="600"/>
              </a:spcBef>
              <a:spcAft>
                <a:spcPts val="0"/>
              </a:spcAft>
              <a:buNone/>
            </a:pPr>
            <a:endParaRPr>
              <a:solidFill>
                <a:srgbClr val="25212A"/>
              </a:solidFill>
              <a:latin typeface="Tinos"/>
              <a:ea typeface="Tinos"/>
              <a:cs typeface="Tinos"/>
              <a:sym typeface="Tinos"/>
            </a:endParaRPr>
          </a:p>
          <a:p>
            <a:pPr marL="0" lvl="0" indent="0" rtl="0">
              <a:lnSpc>
                <a:spcPct val="115000"/>
              </a:lnSpc>
              <a:spcBef>
                <a:spcPts val="600"/>
              </a:spcBef>
              <a:spcAft>
                <a:spcPts val="0"/>
              </a:spcAft>
              <a:buNone/>
            </a:pPr>
            <a:endParaRPr>
              <a:solidFill>
                <a:srgbClr val="25212A"/>
              </a:solidFill>
              <a:latin typeface="Tinos"/>
              <a:ea typeface="Tinos"/>
              <a:cs typeface="Tinos"/>
              <a:sym typeface="Tinos"/>
            </a:endParaRPr>
          </a:p>
          <a:p>
            <a:pPr marL="0" lvl="0" indent="0">
              <a:spcBef>
                <a:spcPts val="0"/>
              </a:spcBef>
              <a:spcAft>
                <a:spcPts val="0"/>
              </a:spcAft>
              <a:buNone/>
            </a:pPr>
            <a:endParaRPr/>
          </a:p>
        </p:txBody>
      </p:sp>
      <p:sp>
        <p:nvSpPr>
          <p:cNvPr id="118" name="Shape 118"/>
          <p:cNvSpPr txBox="1"/>
          <p:nvPr/>
        </p:nvSpPr>
        <p:spPr>
          <a:xfrm>
            <a:off x="4551700" y="734400"/>
            <a:ext cx="3750900" cy="699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latin typeface="Oswald"/>
                <a:ea typeface="Oswald"/>
                <a:cs typeface="Oswald"/>
                <a:sym typeface="Oswald"/>
              </a:rPr>
              <a:t>Videos will be disqualified and not shown if: </a:t>
            </a:r>
            <a:endParaRPr sz="2400" b="1">
              <a:latin typeface="Oswald"/>
              <a:ea typeface="Oswald"/>
              <a:cs typeface="Oswald"/>
              <a:sym typeface="Oswald"/>
            </a:endParaRPr>
          </a:p>
        </p:txBody>
      </p:sp>
      <p:sp>
        <p:nvSpPr>
          <p:cNvPr id="119" name="Shape 119"/>
          <p:cNvSpPr txBox="1"/>
          <p:nvPr/>
        </p:nvSpPr>
        <p:spPr>
          <a:xfrm>
            <a:off x="1932100" y="3448600"/>
            <a:ext cx="6100800" cy="1079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600"/>
              </a:spcBef>
              <a:spcAft>
                <a:spcPts val="0"/>
              </a:spcAft>
              <a:buClr>
                <a:schemeClr val="dk1"/>
              </a:buClr>
              <a:buSzPts val="1100"/>
              <a:buFont typeface="Arial"/>
              <a:buNone/>
            </a:pPr>
            <a:r>
              <a:rPr lang="en" b="1">
                <a:solidFill>
                  <a:srgbClr val="25212A"/>
                </a:solidFill>
                <a:latin typeface="Tinos"/>
                <a:ea typeface="Tinos"/>
                <a:cs typeface="Tinos"/>
                <a:sym typeface="Tinos"/>
              </a:rPr>
              <a:t>The point of the video is to educate, reduce stigma so people reach out for help. The 60 second film should stay positive and show friends helping each other and recognizing the signs of mental illness.</a:t>
            </a:r>
            <a:endParaRPr b="1">
              <a:solidFill>
                <a:srgbClr val="25212A"/>
              </a:solidFill>
              <a:latin typeface="Tinos"/>
              <a:ea typeface="Tinos"/>
              <a:cs typeface="Tinos"/>
              <a:sym typeface="Tinos"/>
            </a:endParaRPr>
          </a:p>
          <a:p>
            <a:pPr marL="0" lvl="0" indent="0">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
        <p:nvSpPr>
          <p:cNvPr id="120" name="Shape 120"/>
          <p:cNvSpPr/>
          <p:nvPr/>
        </p:nvSpPr>
        <p:spPr>
          <a:xfrm>
            <a:off x="1346325" y="3448600"/>
            <a:ext cx="585783" cy="926652"/>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a:off x="2765129" y="1197275"/>
            <a:ext cx="450568" cy="524161"/>
          </a:xfrm>
          <a:custGeom>
            <a:avLst/>
            <a:gdLst/>
            <a:ahLst/>
            <a:cxnLst/>
            <a:rect l="0" t="0" r="0" b="0"/>
            <a:pathLst>
              <a:path w="16620" h="16644" extrusionOk="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p:nvPr/>
        </p:nvSpPr>
        <p:spPr>
          <a:xfrm>
            <a:off x="6921200" y="1197275"/>
            <a:ext cx="450584" cy="458854"/>
          </a:xfrm>
          <a:custGeom>
            <a:avLst/>
            <a:gdLst/>
            <a:ahLst/>
            <a:cxnLst/>
            <a:rect l="0" t="0" r="0" b="0"/>
            <a:pathLst>
              <a:path w="16741" h="17131" extrusionOk="0">
                <a:moveTo>
                  <a:pt x="6570" y="5719"/>
                </a:moveTo>
                <a:lnTo>
                  <a:pt x="6692" y="5913"/>
                </a:lnTo>
                <a:lnTo>
                  <a:pt x="6619" y="5986"/>
                </a:lnTo>
                <a:lnTo>
                  <a:pt x="6351" y="6181"/>
                </a:lnTo>
                <a:lnTo>
                  <a:pt x="6059" y="6400"/>
                </a:lnTo>
                <a:lnTo>
                  <a:pt x="5816" y="6668"/>
                </a:lnTo>
                <a:lnTo>
                  <a:pt x="5718" y="6789"/>
                </a:lnTo>
                <a:lnTo>
                  <a:pt x="5621" y="6935"/>
                </a:lnTo>
                <a:lnTo>
                  <a:pt x="5499" y="6838"/>
                </a:lnTo>
                <a:lnTo>
                  <a:pt x="5353" y="6741"/>
                </a:lnTo>
                <a:lnTo>
                  <a:pt x="5499" y="6643"/>
                </a:lnTo>
                <a:lnTo>
                  <a:pt x="5645" y="6522"/>
                </a:lnTo>
                <a:lnTo>
                  <a:pt x="5913" y="6303"/>
                </a:lnTo>
                <a:lnTo>
                  <a:pt x="6570" y="5719"/>
                </a:lnTo>
                <a:close/>
                <a:moveTo>
                  <a:pt x="6959" y="6205"/>
                </a:moveTo>
                <a:lnTo>
                  <a:pt x="7057" y="6303"/>
                </a:lnTo>
                <a:lnTo>
                  <a:pt x="6789" y="6522"/>
                </a:lnTo>
                <a:lnTo>
                  <a:pt x="6473" y="6789"/>
                </a:lnTo>
                <a:lnTo>
                  <a:pt x="6205" y="7057"/>
                </a:lnTo>
                <a:lnTo>
                  <a:pt x="6083" y="7179"/>
                </a:lnTo>
                <a:lnTo>
                  <a:pt x="5986" y="7300"/>
                </a:lnTo>
                <a:lnTo>
                  <a:pt x="5864" y="7154"/>
                </a:lnTo>
                <a:lnTo>
                  <a:pt x="5986" y="7057"/>
                </a:lnTo>
                <a:lnTo>
                  <a:pt x="6108" y="6935"/>
                </a:lnTo>
                <a:lnTo>
                  <a:pt x="6351" y="6692"/>
                </a:lnTo>
                <a:lnTo>
                  <a:pt x="6619" y="6449"/>
                </a:lnTo>
                <a:lnTo>
                  <a:pt x="6911" y="6254"/>
                </a:lnTo>
                <a:lnTo>
                  <a:pt x="6959" y="6205"/>
                </a:lnTo>
                <a:close/>
                <a:moveTo>
                  <a:pt x="7397" y="6619"/>
                </a:moveTo>
                <a:lnTo>
                  <a:pt x="7665" y="6814"/>
                </a:lnTo>
                <a:lnTo>
                  <a:pt x="7324" y="7033"/>
                </a:lnTo>
                <a:lnTo>
                  <a:pt x="7008" y="7276"/>
                </a:lnTo>
                <a:lnTo>
                  <a:pt x="6862" y="7422"/>
                </a:lnTo>
                <a:lnTo>
                  <a:pt x="6716" y="7568"/>
                </a:lnTo>
                <a:lnTo>
                  <a:pt x="6594" y="7714"/>
                </a:lnTo>
                <a:lnTo>
                  <a:pt x="6497" y="7884"/>
                </a:lnTo>
                <a:lnTo>
                  <a:pt x="6229" y="7568"/>
                </a:lnTo>
                <a:lnTo>
                  <a:pt x="6327" y="7495"/>
                </a:lnTo>
                <a:lnTo>
                  <a:pt x="6424" y="7422"/>
                </a:lnTo>
                <a:lnTo>
                  <a:pt x="6619" y="7252"/>
                </a:lnTo>
                <a:lnTo>
                  <a:pt x="7008" y="6935"/>
                </a:lnTo>
                <a:lnTo>
                  <a:pt x="7397" y="6619"/>
                </a:lnTo>
                <a:close/>
                <a:moveTo>
                  <a:pt x="8030" y="7081"/>
                </a:moveTo>
                <a:lnTo>
                  <a:pt x="8127" y="7154"/>
                </a:lnTo>
                <a:lnTo>
                  <a:pt x="7762" y="7373"/>
                </a:lnTo>
                <a:lnTo>
                  <a:pt x="7397" y="7641"/>
                </a:lnTo>
                <a:lnTo>
                  <a:pt x="7057" y="7933"/>
                </a:lnTo>
                <a:lnTo>
                  <a:pt x="6911" y="8079"/>
                </a:lnTo>
                <a:lnTo>
                  <a:pt x="6765" y="8249"/>
                </a:lnTo>
                <a:lnTo>
                  <a:pt x="6619" y="8030"/>
                </a:lnTo>
                <a:lnTo>
                  <a:pt x="6643" y="8030"/>
                </a:lnTo>
                <a:lnTo>
                  <a:pt x="6838" y="7909"/>
                </a:lnTo>
                <a:lnTo>
                  <a:pt x="7008" y="7787"/>
                </a:lnTo>
                <a:lnTo>
                  <a:pt x="7324" y="7544"/>
                </a:lnTo>
                <a:lnTo>
                  <a:pt x="7689" y="7300"/>
                </a:lnTo>
                <a:lnTo>
                  <a:pt x="8030" y="7081"/>
                </a:lnTo>
                <a:close/>
                <a:moveTo>
                  <a:pt x="9879" y="8931"/>
                </a:moveTo>
                <a:lnTo>
                  <a:pt x="9952" y="9052"/>
                </a:lnTo>
                <a:lnTo>
                  <a:pt x="9757" y="9223"/>
                </a:lnTo>
                <a:lnTo>
                  <a:pt x="9563" y="9417"/>
                </a:lnTo>
                <a:lnTo>
                  <a:pt x="9198" y="9782"/>
                </a:lnTo>
                <a:lnTo>
                  <a:pt x="9027" y="9953"/>
                </a:lnTo>
                <a:lnTo>
                  <a:pt x="8930" y="10074"/>
                </a:lnTo>
                <a:lnTo>
                  <a:pt x="8833" y="10196"/>
                </a:lnTo>
                <a:lnTo>
                  <a:pt x="8589" y="10050"/>
                </a:lnTo>
                <a:lnTo>
                  <a:pt x="8711" y="9977"/>
                </a:lnTo>
                <a:lnTo>
                  <a:pt x="8833" y="9880"/>
                </a:lnTo>
                <a:lnTo>
                  <a:pt x="9027" y="9685"/>
                </a:lnTo>
                <a:lnTo>
                  <a:pt x="9879" y="8931"/>
                </a:lnTo>
                <a:close/>
                <a:moveTo>
                  <a:pt x="10317" y="5670"/>
                </a:moveTo>
                <a:lnTo>
                  <a:pt x="10585" y="5962"/>
                </a:lnTo>
                <a:lnTo>
                  <a:pt x="10220" y="6230"/>
                </a:lnTo>
                <a:lnTo>
                  <a:pt x="9879" y="6497"/>
                </a:lnTo>
                <a:lnTo>
                  <a:pt x="9198" y="7081"/>
                </a:lnTo>
                <a:lnTo>
                  <a:pt x="8541" y="7690"/>
                </a:lnTo>
                <a:lnTo>
                  <a:pt x="7908" y="8274"/>
                </a:lnTo>
                <a:lnTo>
                  <a:pt x="7276" y="8906"/>
                </a:lnTo>
                <a:lnTo>
                  <a:pt x="6643" y="9515"/>
                </a:lnTo>
                <a:lnTo>
                  <a:pt x="6108" y="10050"/>
                </a:lnTo>
                <a:lnTo>
                  <a:pt x="5962" y="10196"/>
                </a:lnTo>
                <a:lnTo>
                  <a:pt x="5864" y="10366"/>
                </a:lnTo>
                <a:lnTo>
                  <a:pt x="5767" y="10512"/>
                </a:lnTo>
                <a:lnTo>
                  <a:pt x="5694" y="10682"/>
                </a:lnTo>
                <a:lnTo>
                  <a:pt x="5378" y="10415"/>
                </a:lnTo>
                <a:lnTo>
                  <a:pt x="5524" y="10293"/>
                </a:lnTo>
                <a:lnTo>
                  <a:pt x="5670" y="10147"/>
                </a:lnTo>
                <a:lnTo>
                  <a:pt x="5913" y="9880"/>
                </a:lnTo>
                <a:lnTo>
                  <a:pt x="6424" y="9320"/>
                </a:lnTo>
                <a:lnTo>
                  <a:pt x="6935" y="8760"/>
                </a:lnTo>
                <a:lnTo>
                  <a:pt x="6984" y="8712"/>
                </a:lnTo>
                <a:lnTo>
                  <a:pt x="7008" y="8663"/>
                </a:lnTo>
                <a:lnTo>
                  <a:pt x="7008" y="8566"/>
                </a:lnTo>
                <a:lnTo>
                  <a:pt x="7519" y="8103"/>
                </a:lnTo>
                <a:lnTo>
                  <a:pt x="7762" y="7884"/>
                </a:lnTo>
                <a:lnTo>
                  <a:pt x="8054" y="7690"/>
                </a:lnTo>
                <a:lnTo>
                  <a:pt x="8370" y="7495"/>
                </a:lnTo>
                <a:lnTo>
                  <a:pt x="8516" y="7373"/>
                </a:lnTo>
                <a:lnTo>
                  <a:pt x="8541" y="7300"/>
                </a:lnTo>
                <a:lnTo>
                  <a:pt x="8565" y="7227"/>
                </a:lnTo>
                <a:lnTo>
                  <a:pt x="8735" y="7130"/>
                </a:lnTo>
                <a:lnTo>
                  <a:pt x="8906" y="6984"/>
                </a:lnTo>
                <a:lnTo>
                  <a:pt x="9246" y="6716"/>
                </a:lnTo>
                <a:lnTo>
                  <a:pt x="9782" y="6205"/>
                </a:lnTo>
                <a:lnTo>
                  <a:pt x="10317" y="5670"/>
                </a:lnTo>
                <a:close/>
                <a:moveTo>
                  <a:pt x="10195" y="9369"/>
                </a:moveTo>
                <a:lnTo>
                  <a:pt x="10439" y="9661"/>
                </a:lnTo>
                <a:lnTo>
                  <a:pt x="9928" y="10147"/>
                </a:lnTo>
                <a:lnTo>
                  <a:pt x="9660" y="10415"/>
                </a:lnTo>
                <a:lnTo>
                  <a:pt x="9514" y="10536"/>
                </a:lnTo>
                <a:lnTo>
                  <a:pt x="9417" y="10682"/>
                </a:lnTo>
                <a:lnTo>
                  <a:pt x="9222" y="10512"/>
                </a:lnTo>
                <a:lnTo>
                  <a:pt x="9052" y="10366"/>
                </a:lnTo>
                <a:lnTo>
                  <a:pt x="9198" y="10293"/>
                </a:lnTo>
                <a:lnTo>
                  <a:pt x="9319" y="10171"/>
                </a:lnTo>
                <a:lnTo>
                  <a:pt x="9538" y="9977"/>
                </a:lnTo>
                <a:lnTo>
                  <a:pt x="9879" y="9685"/>
                </a:lnTo>
                <a:lnTo>
                  <a:pt x="10195" y="9369"/>
                </a:lnTo>
                <a:close/>
                <a:moveTo>
                  <a:pt x="10852" y="6278"/>
                </a:moveTo>
                <a:lnTo>
                  <a:pt x="10901" y="6303"/>
                </a:lnTo>
                <a:lnTo>
                  <a:pt x="10609" y="6546"/>
                </a:lnTo>
                <a:lnTo>
                  <a:pt x="10341" y="6789"/>
                </a:lnTo>
                <a:lnTo>
                  <a:pt x="9806" y="7325"/>
                </a:lnTo>
                <a:lnTo>
                  <a:pt x="8565" y="8541"/>
                </a:lnTo>
                <a:lnTo>
                  <a:pt x="7300" y="9734"/>
                </a:lnTo>
                <a:lnTo>
                  <a:pt x="6643" y="10342"/>
                </a:lnTo>
                <a:lnTo>
                  <a:pt x="6473" y="10512"/>
                </a:lnTo>
                <a:lnTo>
                  <a:pt x="6327" y="10658"/>
                </a:lnTo>
                <a:lnTo>
                  <a:pt x="6181" y="10853"/>
                </a:lnTo>
                <a:lnTo>
                  <a:pt x="6083" y="11023"/>
                </a:lnTo>
                <a:lnTo>
                  <a:pt x="6083" y="11047"/>
                </a:lnTo>
                <a:lnTo>
                  <a:pt x="5791" y="10780"/>
                </a:lnTo>
                <a:lnTo>
                  <a:pt x="5937" y="10707"/>
                </a:lnTo>
                <a:lnTo>
                  <a:pt x="6083" y="10609"/>
                </a:lnTo>
                <a:lnTo>
                  <a:pt x="6327" y="10390"/>
                </a:lnTo>
                <a:lnTo>
                  <a:pt x="6765" y="9904"/>
                </a:lnTo>
                <a:lnTo>
                  <a:pt x="7397" y="9271"/>
                </a:lnTo>
                <a:lnTo>
                  <a:pt x="8054" y="8663"/>
                </a:lnTo>
                <a:lnTo>
                  <a:pt x="8735" y="8055"/>
                </a:lnTo>
                <a:lnTo>
                  <a:pt x="9441" y="7471"/>
                </a:lnTo>
                <a:lnTo>
                  <a:pt x="10171" y="6887"/>
                </a:lnTo>
                <a:lnTo>
                  <a:pt x="10852" y="6278"/>
                </a:lnTo>
                <a:close/>
                <a:moveTo>
                  <a:pt x="10731" y="9953"/>
                </a:moveTo>
                <a:lnTo>
                  <a:pt x="10901" y="10123"/>
                </a:lnTo>
                <a:lnTo>
                  <a:pt x="10658" y="10317"/>
                </a:lnTo>
                <a:lnTo>
                  <a:pt x="10463" y="10512"/>
                </a:lnTo>
                <a:lnTo>
                  <a:pt x="10147" y="10755"/>
                </a:lnTo>
                <a:lnTo>
                  <a:pt x="10001" y="10901"/>
                </a:lnTo>
                <a:lnTo>
                  <a:pt x="9879" y="11047"/>
                </a:lnTo>
                <a:lnTo>
                  <a:pt x="9709" y="10926"/>
                </a:lnTo>
                <a:lnTo>
                  <a:pt x="9611" y="10877"/>
                </a:lnTo>
                <a:lnTo>
                  <a:pt x="9879" y="10682"/>
                </a:lnTo>
                <a:lnTo>
                  <a:pt x="10122" y="10488"/>
                </a:lnTo>
                <a:lnTo>
                  <a:pt x="10731" y="9953"/>
                </a:lnTo>
                <a:close/>
                <a:moveTo>
                  <a:pt x="11193" y="6619"/>
                </a:moveTo>
                <a:lnTo>
                  <a:pt x="11315" y="6741"/>
                </a:lnTo>
                <a:lnTo>
                  <a:pt x="10852" y="7179"/>
                </a:lnTo>
                <a:lnTo>
                  <a:pt x="10439" y="7641"/>
                </a:lnTo>
                <a:lnTo>
                  <a:pt x="10001" y="8055"/>
                </a:lnTo>
                <a:lnTo>
                  <a:pt x="9806" y="8274"/>
                </a:lnTo>
                <a:lnTo>
                  <a:pt x="9733" y="8395"/>
                </a:lnTo>
                <a:lnTo>
                  <a:pt x="9684" y="8541"/>
                </a:lnTo>
                <a:lnTo>
                  <a:pt x="9684" y="8566"/>
                </a:lnTo>
                <a:lnTo>
                  <a:pt x="8857" y="9320"/>
                </a:lnTo>
                <a:lnTo>
                  <a:pt x="8565" y="9588"/>
                </a:lnTo>
                <a:lnTo>
                  <a:pt x="8419" y="9734"/>
                </a:lnTo>
                <a:lnTo>
                  <a:pt x="8346" y="9831"/>
                </a:lnTo>
                <a:lnTo>
                  <a:pt x="8297" y="9904"/>
                </a:lnTo>
                <a:lnTo>
                  <a:pt x="8224" y="9953"/>
                </a:lnTo>
                <a:lnTo>
                  <a:pt x="7713" y="10439"/>
                </a:lnTo>
                <a:lnTo>
                  <a:pt x="7203" y="10901"/>
                </a:lnTo>
                <a:lnTo>
                  <a:pt x="6886" y="11145"/>
                </a:lnTo>
                <a:lnTo>
                  <a:pt x="6716" y="11291"/>
                </a:lnTo>
                <a:lnTo>
                  <a:pt x="6570" y="11412"/>
                </a:lnTo>
                <a:lnTo>
                  <a:pt x="6254" y="11169"/>
                </a:lnTo>
                <a:lnTo>
                  <a:pt x="6424" y="11096"/>
                </a:lnTo>
                <a:lnTo>
                  <a:pt x="6570" y="10974"/>
                </a:lnTo>
                <a:lnTo>
                  <a:pt x="6886" y="10707"/>
                </a:lnTo>
                <a:lnTo>
                  <a:pt x="7446" y="10147"/>
                </a:lnTo>
                <a:lnTo>
                  <a:pt x="8711" y="8955"/>
                </a:lnTo>
                <a:lnTo>
                  <a:pt x="10001" y="7763"/>
                </a:lnTo>
                <a:lnTo>
                  <a:pt x="10609" y="7203"/>
                </a:lnTo>
                <a:lnTo>
                  <a:pt x="10901" y="6911"/>
                </a:lnTo>
                <a:lnTo>
                  <a:pt x="11193" y="6619"/>
                </a:lnTo>
                <a:close/>
                <a:moveTo>
                  <a:pt x="11120" y="10366"/>
                </a:moveTo>
                <a:lnTo>
                  <a:pt x="11290" y="10536"/>
                </a:lnTo>
                <a:lnTo>
                  <a:pt x="10998" y="10828"/>
                </a:lnTo>
                <a:lnTo>
                  <a:pt x="10706" y="11096"/>
                </a:lnTo>
                <a:lnTo>
                  <a:pt x="10487" y="11266"/>
                </a:lnTo>
                <a:lnTo>
                  <a:pt x="10244" y="11437"/>
                </a:lnTo>
                <a:lnTo>
                  <a:pt x="10171" y="11315"/>
                </a:lnTo>
                <a:lnTo>
                  <a:pt x="10074" y="11218"/>
                </a:lnTo>
                <a:lnTo>
                  <a:pt x="10220" y="11120"/>
                </a:lnTo>
                <a:lnTo>
                  <a:pt x="10366" y="11023"/>
                </a:lnTo>
                <a:lnTo>
                  <a:pt x="10633" y="10780"/>
                </a:lnTo>
                <a:lnTo>
                  <a:pt x="10877" y="10585"/>
                </a:lnTo>
                <a:lnTo>
                  <a:pt x="11120" y="10366"/>
                </a:lnTo>
                <a:close/>
                <a:moveTo>
                  <a:pt x="10220" y="5208"/>
                </a:moveTo>
                <a:lnTo>
                  <a:pt x="10122" y="5232"/>
                </a:lnTo>
                <a:lnTo>
                  <a:pt x="10049" y="5305"/>
                </a:lnTo>
                <a:lnTo>
                  <a:pt x="9952" y="5378"/>
                </a:lnTo>
                <a:lnTo>
                  <a:pt x="9344" y="6011"/>
                </a:lnTo>
                <a:lnTo>
                  <a:pt x="9027" y="6303"/>
                </a:lnTo>
                <a:lnTo>
                  <a:pt x="8687" y="6570"/>
                </a:lnTo>
                <a:lnTo>
                  <a:pt x="8419" y="6789"/>
                </a:lnTo>
                <a:lnTo>
                  <a:pt x="8005" y="6497"/>
                </a:lnTo>
                <a:lnTo>
                  <a:pt x="7592" y="6157"/>
                </a:lnTo>
                <a:lnTo>
                  <a:pt x="7373" y="5962"/>
                </a:lnTo>
                <a:lnTo>
                  <a:pt x="7178" y="5767"/>
                </a:lnTo>
                <a:lnTo>
                  <a:pt x="6984" y="5573"/>
                </a:lnTo>
                <a:lnTo>
                  <a:pt x="6740" y="5402"/>
                </a:lnTo>
                <a:lnTo>
                  <a:pt x="6716" y="5329"/>
                </a:lnTo>
                <a:lnTo>
                  <a:pt x="6643" y="5281"/>
                </a:lnTo>
                <a:lnTo>
                  <a:pt x="6594" y="5256"/>
                </a:lnTo>
                <a:lnTo>
                  <a:pt x="6448" y="5256"/>
                </a:lnTo>
                <a:lnTo>
                  <a:pt x="6400" y="5305"/>
                </a:lnTo>
                <a:lnTo>
                  <a:pt x="5621" y="6011"/>
                </a:lnTo>
                <a:lnTo>
                  <a:pt x="5280" y="6303"/>
                </a:lnTo>
                <a:lnTo>
                  <a:pt x="5134" y="6473"/>
                </a:lnTo>
                <a:lnTo>
                  <a:pt x="5086" y="6570"/>
                </a:lnTo>
                <a:lnTo>
                  <a:pt x="5037" y="6668"/>
                </a:lnTo>
                <a:lnTo>
                  <a:pt x="5037" y="6716"/>
                </a:lnTo>
                <a:lnTo>
                  <a:pt x="5037" y="6741"/>
                </a:lnTo>
                <a:lnTo>
                  <a:pt x="5086" y="6789"/>
                </a:lnTo>
                <a:lnTo>
                  <a:pt x="5110" y="6814"/>
                </a:lnTo>
                <a:lnTo>
                  <a:pt x="5183" y="6911"/>
                </a:lnTo>
                <a:lnTo>
                  <a:pt x="5256" y="7033"/>
                </a:lnTo>
                <a:lnTo>
                  <a:pt x="5426" y="7227"/>
                </a:lnTo>
                <a:lnTo>
                  <a:pt x="5791" y="7617"/>
                </a:lnTo>
                <a:lnTo>
                  <a:pt x="6156" y="8079"/>
                </a:lnTo>
                <a:lnTo>
                  <a:pt x="6521" y="8541"/>
                </a:lnTo>
                <a:lnTo>
                  <a:pt x="5694" y="9466"/>
                </a:lnTo>
                <a:lnTo>
                  <a:pt x="5256" y="9904"/>
                </a:lnTo>
                <a:lnTo>
                  <a:pt x="5159" y="10025"/>
                </a:lnTo>
                <a:lnTo>
                  <a:pt x="5061" y="10147"/>
                </a:lnTo>
                <a:lnTo>
                  <a:pt x="5013" y="10269"/>
                </a:lnTo>
                <a:lnTo>
                  <a:pt x="4988" y="10415"/>
                </a:lnTo>
                <a:lnTo>
                  <a:pt x="4988" y="10439"/>
                </a:lnTo>
                <a:lnTo>
                  <a:pt x="4988" y="10512"/>
                </a:lnTo>
                <a:lnTo>
                  <a:pt x="5013" y="10585"/>
                </a:lnTo>
                <a:lnTo>
                  <a:pt x="5159" y="10780"/>
                </a:lnTo>
                <a:lnTo>
                  <a:pt x="5305" y="10950"/>
                </a:lnTo>
                <a:lnTo>
                  <a:pt x="5670" y="11291"/>
                </a:lnTo>
                <a:lnTo>
                  <a:pt x="6035" y="11607"/>
                </a:lnTo>
                <a:lnTo>
                  <a:pt x="6424" y="11875"/>
                </a:lnTo>
                <a:lnTo>
                  <a:pt x="6473" y="11899"/>
                </a:lnTo>
                <a:lnTo>
                  <a:pt x="6521" y="11923"/>
                </a:lnTo>
                <a:lnTo>
                  <a:pt x="6594" y="11899"/>
                </a:lnTo>
                <a:lnTo>
                  <a:pt x="6619" y="11899"/>
                </a:lnTo>
                <a:lnTo>
                  <a:pt x="6692" y="11826"/>
                </a:lnTo>
                <a:lnTo>
                  <a:pt x="6740" y="11729"/>
                </a:lnTo>
                <a:lnTo>
                  <a:pt x="6911" y="11631"/>
                </a:lnTo>
                <a:lnTo>
                  <a:pt x="7057" y="11510"/>
                </a:lnTo>
                <a:lnTo>
                  <a:pt x="7349" y="11266"/>
                </a:lnTo>
                <a:lnTo>
                  <a:pt x="7859" y="10828"/>
                </a:lnTo>
                <a:lnTo>
                  <a:pt x="8370" y="10342"/>
                </a:lnTo>
                <a:lnTo>
                  <a:pt x="8468" y="10439"/>
                </a:lnTo>
                <a:lnTo>
                  <a:pt x="8784" y="10707"/>
                </a:lnTo>
                <a:lnTo>
                  <a:pt x="9076" y="10999"/>
                </a:lnTo>
                <a:lnTo>
                  <a:pt x="9198" y="11120"/>
                </a:lnTo>
                <a:lnTo>
                  <a:pt x="9319" y="11218"/>
                </a:lnTo>
                <a:lnTo>
                  <a:pt x="9587" y="11364"/>
                </a:lnTo>
                <a:lnTo>
                  <a:pt x="9709" y="11485"/>
                </a:lnTo>
                <a:lnTo>
                  <a:pt x="9830" y="11583"/>
                </a:lnTo>
                <a:lnTo>
                  <a:pt x="9928" y="11704"/>
                </a:lnTo>
                <a:lnTo>
                  <a:pt x="10001" y="11753"/>
                </a:lnTo>
                <a:lnTo>
                  <a:pt x="10074" y="11777"/>
                </a:lnTo>
                <a:lnTo>
                  <a:pt x="10098" y="11802"/>
                </a:lnTo>
                <a:lnTo>
                  <a:pt x="10220" y="11802"/>
                </a:lnTo>
                <a:lnTo>
                  <a:pt x="10317" y="11777"/>
                </a:lnTo>
                <a:lnTo>
                  <a:pt x="10414" y="11729"/>
                </a:lnTo>
                <a:lnTo>
                  <a:pt x="10512" y="11680"/>
                </a:lnTo>
                <a:lnTo>
                  <a:pt x="10706" y="11534"/>
                </a:lnTo>
                <a:lnTo>
                  <a:pt x="10877" y="11388"/>
                </a:lnTo>
                <a:lnTo>
                  <a:pt x="11096" y="11218"/>
                </a:lnTo>
                <a:lnTo>
                  <a:pt x="11315" y="10999"/>
                </a:lnTo>
                <a:lnTo>
                  <a:pt x="11704" y="10585"/>
                </a:lnTo>
                <a:lnTo>
                  <a:pt x="11753" y="10512"/>
                </a:lnTo>
                <a:lnTo>
                  <a:pt x="11753" y="10439"/>
                </a:lnTo>
                <a:lnTo>
                  <a:pt x="11728" y="10366"/>
                </a:lnTo>
                <a:lnTo>
                  <a:pt x="11680" y="10317"/>
                </a:lnTo>
                <a:lnTo>
                  <a:pt x="11631" y="10244"/>
                </a:lnTo>
                <a:lnTo>
                  <a:pt x="11339" y="9904"/>
                </a:lnTo>
                <a:lnTo>
                  <a:pt x="11047" y="9588"/>
                </a:lnTo>
                <a:lnTo>
                  <a:pt x="10731" y="9271"/>
                </a:lnTo>
                <a:lnTo>
                  <a:pt x="10439" y="8955"/>
                </a:lnTo>
                <a:lnTo>
                  <a:pt x="10414" y="8906"/>
                </a:lnTo>
                <a:lnTo>
                  <a:pt x="10366" y="8882"/>
                </a:lnTo>
                <a:lnTo>
                  <a:pt x="10195" y="8639"/>
                </a:lnTo>
                <a:lnTo>
                  <a:pt x="10220" y="8590"/>
                </a:lnTo>
                <a:lnTo>
                  <a:pt x="10220" y="8517"/>
                </a:lnTo>
                <a:lnTo>
                  <a:pt x="10220" y="8468"/>
                </a:lnTo>
                <a:lnTo>
                  <a:pt x="10195" y="8420"/>
                </a:lnTo>
                <a:lnTo>
                  <a:pt x="10463" y="8152"/>
                </a:lnTo>
                <a:lnTo>
                  <a:pt x="10706" y="7909"/>
                </a:lnTo>
                <a:lnTo>
                  <a:pt x="11193" y="7422"/>
                </a:lnTo>
                <a:lnTo>
                  <a:pt x="11461" y="7179"/>
                </a:lnTo>
                <a:lnTo>
                  <a:pt x="11680" y="6911"/>
                </a:lnTo>
                <a:lnTo>
                  <a:pt x="11728" y="6838"/>
                </a:lnTo>
                <a:lnTo>
                  <a:pt x="11728" y="6741"/>
                </a:lnTo>
                <a:lnTo>
                  <a:pt x="11753" y="6692"/>
                </a:lnTo>
                <a:lnTo>
                  <a:pt x="11753" y="6643"/>
                </a:lnTo>
                <a:lnTo>
                  <a:pt x="11753" y="6570"/>
                </a:lnTo>
                <a:lnTo>
                  <a:pt x="11728" y="6522"/>
                </a:lnTo>
                <a:lnTo>
                  <a:pt x="11607" y="6351"/>
                </a:lnTo>
                <a:lnTo>
                  <a:pt x="11461" y="6205"/>
                </a:lnTo>
                <a:lnTo>
                  <a:pt x="11169" y="5913"/>
                </a:lnTo>
                <a:lnTo>
                  <a:pt x="10852" y="5597"/>
                </a:lnTo>
                <a:lnTo>
                  <a:pt x="10536" y="5305"/>
                </a:lnTo>
                <a:lnTo>
                  <a:pt x="10463" y="5256"/>
                </a:lnTo>
                <a:lnTo>
                  <a:pt x="10366" y="5256"/>
                </a:lnTo>
                <a:lnTo>
                  <a:pt x="10341" y="5232"/>
                </a:lnTo>
                <a:lnTo>
                  <a:pt x="10220" y="5208"/>
                </a:lnTo>
                <a:close/>
                <a:moveTo>
                  <a:pt x="11631" y="536"/>
                </a:moveTo>
                <a:lnTo>
                  <a:pt x="11728" y="658"/>
                </a:lnTo>
                <a:lnTo>
                  <a:pt x="11801" y="779"/>
                </a:lnTo>
                <a:lnTo>
                  <a:pt x="12020" y="998"/>
                </a:lnTo>
                <a:lnTo>
                  <a:pt x="12483" y="1412"/>
                </a:lnTo>
                <a:lnTo>
                  <a:pt x="13164" y="2044"/>
                </a:lnTo>
                <a:lnTo>
                  <a:pt x="13797" y="2677"/>
                </a:lnTo>
                <a:lnTo>
                  <a:pt x="14429" y="3334"/>
                </a:lnTo>
                <a:lnTo>
                  <a:pt x="15062" y="3991"/>
                </a:lnTo>
                <a:lnTo>
                  <a:pt x="16278" y="5354"/>
                </a:lnTo>
                <a:lnTo>
                  <a:pt x="16303" y="5354"/>
                </a:lnTo>
                <a:lnTo>
                  <a:pt x="16254" y="5548"/>
                </a:lnTo>
                <a:lnTo>
                  <a:pt x="16230" y="5719"/>
                </a:lnTo>
                <a:lnTo>
                  <a:pt x="16181" y="6084"/>
                </a:lnTo>
                <a:lnTo>
                  <a:pt x="16181" y="6838"/>
                </a:lnTo>
                <a:lnTo>
                  <a:pt x="16157" y="7690"/>
                </a:lnTo>
                <a:lnTo>
                  <a:pt x="16157" y="8541"/>
                </a:lnTo>
                <a:lnTo>
                  <a:pt x="16181" y="10244"/>
                </a:lnTo>
                <a:lnTo>
                  <a:pt x="16230" y="11948"/>
                </a:lnTo>
                <a:lnTo>
                  <a:pt x="16230" y="11972"/>
                </a:lnTo>
                <a:lnTo>
                  <a:pt x="15938" y="12167"/>
                </a:lnTo>
                <a:lnTo>
                  <a:pt x="15646" y="12410"/>
                </a:lnTo>
                <a:lnTo>
                  <a:pt x="15354" y="12653"/>
                </a:lnTo>
                <a:lnTo>
                  <a:pt x="15086" y="12921"/>
                </a:lnTo>
                <a:lnTo>
                  <a:pt x="14551" y="13456"/>
                </a:lnTo>
                <a:lnTo>
                  <a:pt x="14016" y="13992"/>
                </a:lnTo>
                <a:lnTo>
                  <a:pt x="11509" y="16401"/>
                </a:lnTo>
                <a:lnTo>
                  <a:pt x="11461" y="16474"/>
                </a:lnTo>
                <a:lnTo>
                  <a:pt x="9830" y="16571"/>
                </a:lnTo>
                <a:lnTo>
                  <a:pt x="9027" y="16595"/>
                </a:lnTo>
                <a:lnTo>
                  <a:pt x="8200" y="16620"/>
                </a:lnTo>
                <a:lnTo>
                  <a:pt x="7349" y="16595"/>
                </a:lnTo>
                <a:lnTo>
                  <a:pt x="6521" y="16571"/>
                </a:lnTo>
                <a:lnTo>
                  <a:pt x="5840" y="16498"/>
                </a:lnTo>
                <a:lnTo>
                  <a:pt x="5329" y="16498"/>
                </a:lnTo>
                <a:lnTo>
                  <a:pt x="5159" y="16522"/>
                </a:lnTo>
                <a:lnTo>
                  <a:pt x="5110" y="16401"/>
                </a:lnTo>
                <a:lnTo>
                  <a:pt x="5037" y="16255"/>
                </a:lnTo>
                <a:lnTo>
                  <a:pt x="4940" y="16133"/>
                </a:lnTo>
                <a:lnTo>
                  <a:pt x="4842" y="16011"/>
                </a:lnTo>
                <a:lnTo>
                  <a:pt x="4429" y="15549"/>
                </a:lnTo>
                <a:lnTo>
                  <a:pt x="3772" y="14868"/>
                </a:lnTo>
                <a:lnTo>
                  <a:pt x="3431" y="14527"/>
                </a:lnTo>
                <a:lnTo>
                  <a:pt x="3090" y="14211"/>
                </a:lnTo>
                <a:lnTo>
                  <a:pt x="2750" y="13919"/>
                </a:lnTo>
                <a:lnTo>
                  <a:pt x="2385" y="13651"/>
                </a:lnTo>
                <a:lnTo>
                  <a:pt x="1679" y="13116"/>
                </a:lnTo>
                <a:lnTo>
                  <a:pt x="1338" y="12824"/>
                </a:lnTo>
                <a:lnTo>
                  <a:pt x="1022" y="12532"/>
                </a:lnTo>
                <a:lnTo>
                  <a:pt x="730" y="12191"/>
                </a:lnTo>
                <a:lnTo>
                  <a:pt x="487" y="11850"/>
                </a:lnTo>
                <a:lnTo>
                  <a:pt x="535" y="11704"/>
                </a:lnTo>
                <a:lnTo>
                  <a:pt x="560" y="11534"/>
                </a:lnTo>
                <a:lnTo>
                  <a:pt x="584" y="11218"/>
                </a:lnTo>
                <a:lnTo>
                  <a:pt x="584" y="10561"/>
                </a:lnTo>
                <a:lnTo>
                  <a:pt x="584" y="9612"/>
                </a:lnTo>
                <a:lnTo>
                  <a:pt x="584" y="8663"/>
                </a:lnTo>
                <a:lnTo>
                  <a:pt x="584" y="7714"/>
                </a:lnTo>
                <a:lnTo>
                  <a:pt x="535" y="6765"/>
                </a:lnTo>
                <a:lnTo>
                  <a:pt x="535" y="6132"/>
                </a:lnTo>
                <a:lnTo>
                  <a:pt x="511" y="5792"/>
                </a:lnTo>
                <a:lnTo>
                  <a:pt x="438" y="5475"/>
                </a:lnTo>
                <a:lnTo>
                  <a:pt x="511" y="5402"/>
                </a:lnTo>
                <a:lnTo>
                  <a:pt x="1046" y="4721"/>
                </a:lnTo>
                <a:lnTo>
                  <a:pt x="1582" y="4040"/>
                </a:lnTo>
                <a:lnTo>
                  <a:pt x="2141" y="3358"/>
                </a:lnTo>
                <a:lnTo>
                  <a:pt x="2725" y="2726"/>
                </a:lnTo>
                <a:lnTo>
                  <a:pt x="2993" y="2458"/>
                </a:lnTo>
                <a:lnTo>
                  <a:pt x="3285" y="2190"/>
                </a:lnTo>
                <a:lnTo>
                  <a:pt x="3869" y="1655"/>
                </a:lnTo>
                <a:lnTo>
                  <a:pt x="4429" y="1120"/>
                </a:lnTo>
                <a:lnTo>
                  <a:pt x="4696" y="852"/>
                </a:lnTo>
                <a:lnTo>
                  <a:pt x="4964" y="560"/>
                </a:lnTo>
                <a:lnTo>
                  <a:pt x="5305" y="609"/>
                </a:lnTo>
                <a:lnTo>
                  <a:pt x="5670" y="633"/>
                </a:lnTo>
                <a:lnTo>
                  <a:pt x="6400" y="633"/>
                </a:lnTo>
                <a:lnTo>
                  <a:pt x="8127" y="609"/>
                </a:lnTo>
                <a:lnTo>
                  <a:pt x="9003" y="609"/>
                </a:lnTo>
                <a:lnTo>
                  <a:pt x="9879" y="633"/>
                </a:lnTo>
                <a:lnTo>
                  <a:pt x="10779" y="609"/>
                </a:lnTo>
                <a:lnTo>
                  <a:pt x="11217" y="585"/>
                </a:lnTo>
                <a:lnTo>
                  <a:pt x="11631" y="536"/>
                </a:lnTo>
                <a:close/>
                <a:moveTo>
                  <a:pt x="10731" y="1"/>
                </a:moveTo>
                <a:lnTo>
                  <a:pt x="9855" y="25"/>
                </a:lnTo>
                <a:lnTo>
                  <a:pt x="8127" y="49"/>
                </a:lnTo>
                <a:lnTo>
                  <a:pt x="6400" y="74"/>
                </a:lnTo>
                <a:lnTo>
                  <a:pt x="5597" y="74"/>
                </a:lnTo>
                <a:lnTo>
                  <a:pt x="5207" y="98"/>
                </a:lnTo>
                <a:lnTo>
                  <a:pt x="4818" y="171"/>
                </a:lnTo>
                <a:lnTo>
                  <a:pt x="4769" y="195"/>
                </a:lnTo>
                <a:lnTo>
                  <a:pt x="4721" y="244"/>
                </a:lnTo>
                <a:lnTo>
                  <a:pt x="4696" y="293"/>
                </a:lnTo>
                <a:lnTo>
                  <a:pt x="4696" y="341"/>
                </a:lnTo>
                <a:lnTo>
                  <a:pt x="4331" y="536"/>
                </a:lnTo>
                <a:lnTo>
                  <a:pt x="4015" y="779"/>
                </a:lnTo>
                <a:lnTo>
                  <a:pt x="3674" y="1023"/>
                </a:lnTo>
                <a:lnTo>
                  <a:pt x="3382" y="1315"/>
                </a:lnTo>
                <a:lnTo>
                  <a:pt x="2774" y="1899"/>
                </a:lnTo>
                <a:lnTo>
                  <a:pt x="2239" y="2458"/>
                </a:lnTo>
                <a:lnTo>
                  <a:pt x="1655" y="3091"/>
                </a:lnTo>
                <a:lnTo>
                  <a:pt x="1071" y="3748"/>
                </a:lnTo>
                <a:lnTo>
                  <a:pt x="535" y="4429"/>
                </a:lnTo>
                <a:lnTo>
                  <a:pt x="49" y="5135"/>
                </a:lnTo>
                <a:lnTo>
                  <a:pt x="24" y="5208"/>
                </a:lnTo>
                <a:lnTo>
                  <a:pt x="0" y="5281"/>
                </a:lnTo>
                <a:lnTo>
                  <a:pt x="24" y="5354"/>
                </a:lnTo>
                <a:lnTo>
                  <a:pt x="49" y="5402"/>
                </a:lnTo>
                <a:lnTo>
                  <a:pt x="0" y="5694"/>
                </a:lnTo>
                <a:lnTo>
                  <a:pt x="0" y="5986"/>
                </a:lnTo>
                <a:lnTo>
                  <a:pt x="24" y="6570"/>
                </a:lnTo>
                <a:lnTo>
                  <a:pt x="73" y="8468"/>
                </a:lnTo>
                <a:lnTo>
                  <a:pt x="73" y="9417"/>
                </a:lnTo>
                <a:lnTo>
                  <a:pt x="73" y="10366"/>
                </a:lnTo>
                <a:lnTo>
                  <a:pt x="49" y="10755"/>
                </a:lnTo>
                <a:lnTo>
                  <a:pt x="0" y="11145"/>
                </a:lnTo>
                <a:lnTo>
                  <a:pt x="0" y="11339"/>
                </a:lnTo>
                <a:lnTo>
                  <a:pt x="0" y="11534"/>
                </a:lnTo>
                <a:lnTo>
                  <a:pt x="24" y="11729"/>
                </a:lnTo>
                <a:lnTo>
                  <a:pt x="97" y="11899"/>
                </a:lnTo>
                <a:lnTo>
                  <a:pt x="73" y="11948"/>
                </a:lnTo>
                <a:lnTo>
                  <a:pt x="73" y="11996"/>
                </a:lnTo>
                <a:lnTo>
                  <a:pt x="146" y="12191"/>
                </a:lnTo>
                <a:lnTo>
                  <a:pt x="219" y="12361"/>
                </a:lnTo>
                <a:lnTo>
                  <a:pt x="292" y="12532"/>
                </a:lnTo>
                <a:lnTo>
                  <a:pt x="414" y="12702"/>
                </a:lnTo>
                <a:lnTo>
                  <a:pt x="535" y="12848"/>
                </a:lnTo>
                <a:lnTo>
                  <a:pt x="681" y="12994"/>
                </a:lnTo>
                <a:lnTo>
                  <a:pt x="998" y="13286"/>
                </a:lnTo>
                <a:lnTo>
                  <a:pt x="1338" y="13554"/>
                </a:lnTo>
                <a:lnTo>
                  <a:pt x="1679" y="13797"/>
                </a:lnTo>
                <a:lnTo>
                  <a:pt x="1995" y="14040"/>
                </a:lnTo>
                <a:lnTo>
                  <a:pt x="2287" y="14259"/>
                </a:lnTo>
                <a:lnTo>
                  <a:pt x="2652" y="14576"/>
                </a:lnTo>
                <a:lnTo>
                  <a:pt x="2993" y="14916"/>
                </a:lnTo>
                <a:lnTo>
                  <a:pt x="3650" y="15598"/>
                </a:lnTo>
                <a:lnTo>
                  <a:pt x="3991" y="15987"/>
                </a:lnTo>
                <a:lnTo>
                  <a:pt x="4331" y="16376"/>
                </a:lnTo>
                <a:lnTo>
                  <a:pt x="4453" y="16547"/>
                </a:lnTo>
                <a:lnTo>
                  <a:pt x="4599" y="16693"/>
                </a:lnTo>
                <a:lnTo>
                  <a:pt x="4745" y="16814"/>
                </a:lnTo>
                <a:lnTo>
                  <a:pt x="4818" y="16863"/>
                </a:lnTo>
                <a:lnTo>
                  <a:pt x="4940" y="16887"/>
                </a:lnTo>
                <a:lnTo>
                  <a:pt x="5013" y="16887"/>
                </a:lnTo>
                <a:lnTo>
                  <a:pt x="5086" y="16863"/>
                </a:lnTo>
                <a:lnTo>
                  <a:pt x="5232" y="16912"/>
                </a:lnTo>
                <a:lnTo>
                  <a:pt x="5378" y="16960"/>
                </a:lnTo>
                <a:lnTo>
                  <a:pt x="5694" y="17009"/>
                </a:lnTo>
                <a:lnTo>
                  <a:pt x="6327" y="17058"/>
                </a:lnTo>
                <a:lnTo>
                  <a:pt x="7178" y="17106"/>
                </a:lnTo>
                <a:lnTo>
                  <a:pt x="8005" y="17106"/>
                </a:lnTo>
                <a:lnTo>
                  <a:pt x="8906" y="17131"/>
                </a:lnTo>
                <a:lnTo>
                  <a:pt x="9806" y="17106"/>
                </a:lnTo>
                <a:lnTo>
                  <a:pt x="10706" y="17033"/>
                </a:lnTo>
                <a:lnTo>
                  <a:pt x="11582" y="16936"/>
                </a:lnTo>
                <a:lnTo>
                  <a:pt x="11655" y="16912"/>
                </a:lnTo>
                <a:lnTo>
                  <a:pt x="11704" y="16887"/>
                </a:lnTo>
                <a:lnTo>
                  <a:pt x="11753" y="16839"/>
                </a:lnTo>
                <a:lnTo>
                  <a:pt x="11801" y="16790"/>
                </a:lnTo>
                <a:lnTo>
                  <a:pt x="11850" y="16741"/>
                </a:lnTo>
                <a:lnTo>
                  <a:pt x="14210" y="14454"/>
                </a:lnTo>
                <a:lnTo>
                  <a:pt x="14794" y="13919"/>
                </a:lnTo>
                <a:lnTo>
                  <a:pt x="15403" y="13383"/>
                </a:lnTo>
                <a:lnTo>
                  <a:pt x="15694" y="13091"/>
                </a:lnTo>
                <a:lnTo>
                  <a:pt x="15986" y="12799"/>
                </a:lnTo>
                <a:lnTo>
                  <a:pt x="16230" y="12507"/>
                </a:lnTo>
                <a:lnTo>
                  <a:pt x="16473" y="12191"/>
                </a:lnTo>
                <a:lnTo>
                  <a:pt x="16570" y="12191"/>
                </a:lnTo>
                <a:lnTo>
                  <a:pt x="16668" y="12142"/>
                </a:lnTo>
                <a:lnTo>
                  <a:pt x="16716" y="12069"/>
                </a:lnTo>
                <a:lnTo>
                  <a:pt x="16741" y="11948"/>
                </a:lnTo>
                <a:lnTo>
                  <a:pt x="16692" y="10244"/>
                </a:lnTo>
                <a:lnTo>
                  <a:pt x="16668" y="8541"/>
                </a:lnTo>
                <a:lnTo>
                  <a:pt x="16692" y="6838"/>
                </a:lnTo>
                <a:lnTo>
                  <a:pt x="16716" y="6084"/>
                </a:lnTo>
                <a:lnTo>
                  <a:pt x="16716" y="5694"/>
                </a:lnTo>
                <a:lnTo>
                  <a:pt x="16692" y="5500"/>
                </a:lnTo>
                <a:lnTo>
                  <a:pt x="16643" y="5329"/>
                </a:lnTo>
                <a:lnTo>
                  <a:pt x="16692" y="5232"/>
                </a:lnTo>
                <a:lnTo>
                  <a:pt x="16716" y="5159"/>
                </a:lnTo>
                <a:lnTo>
                  <a:pt x="16692" y="5062"/>
                </a:lnTo>
                <a:lnTo>
                  <a:pt x="16643" y="4989"/>
                </a:lnTo>
                <a:lnTo>
                  <a:pt x="16084" y="4332"/>
                </a:lnTo>
                <a:lnTo>
                  <a:pt x="15500" y="3675"/>
                </a:lnTo>
                <a:lnTo>
                  <a:pt x="14916" y="3042"/>
                </a:lnTo>
                <a:lnTo>
                  <a:pt x="14308" y="2434"/>
                </a:lnTo>
                <a:lnTo>
                  <a:pt x="13651" y="1801"/>
                </a:lnTo>
                <a:lnTo>
                  <a:pt x="12994" y="1169"/>
                </a:lnTo>
                <a:lnTo>
                  <a:pt x="12726" y="901"/>
                </a:lnTo>
                <a:lnTo>
                  <a:pt x="12434" y="633"/>
                </a:lnTo>
                <a:lnTo>
                  <a:pt x="12288" y="512"/>
                </a:lnTo>
                <a:lnTo>
                  <a:pt x="12142" y="390"/>
                </a:lnTo>
                <a:lnTo>
                  <a:pt x="11972" y="293"/>
                </a:lnTo>
                <a:lnTo>
                  <a:pt x="11801" y="244"/>
                </a:lnTo>
                <a:lnTo>
                  <a:pt x="11777" y="171"/>
                </a:lnTo>
                <a:lnTo>
                  <a:pt x="11728" y="98"/>
                </a:lnTo>
                <a:lnTo>
                  <a:pt x="11655" y="74"/>
                </a:lnTo>
                <a:lnTo>
                  <a:pt x="11582" y="49"/>
                </a:lnTo>
                <a:lnTo>
                  <a:pt x="11144" y="1"/>
                </a:lnTo>
                <a:close/>
              </a:path>
            </a:pathLst>
          </a:custGeom>
          <a:solidFill>
            <a:srgbClr val="25212A">
              <a:alpha val="7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Quintu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335</Words>
  <Application>Microsoft Macintosh PowerPoint</Application>
  <PresentationFormat>On-screen Show (16:9)</PresentationFormat>
  <Paragraphs>55</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Oswald</vt:lpstr>
      <vt:lpstr>Tinos</vt:lpstr>
      <vt:lpstr>Times New Roman</vt:lpstr>
      <vt:lpstr>Quintus template</vt:lpstr>
      <vt:lpstr> Ending the Silence on Mental Illness  Video Project </vt:lpstr>
      <vt:lpstr>1. Create a 60 Second Video</vt:lpstr>
      <vt:lpstr>2.  Include: Signs and Symptoms of the Mental Illness </vt:lpstr>
      <vt:lpstr>3. Video Reduces Stigma of Mental Illness Keep language positive  Talk openly about Mental Illness Stand up for others Be supportive Don’t wait to get help</vt:lpstr>
      <vt:lpstr>4. Provides at least one school/local hotline, website, phone # and one national hotline, website, phone #  </vt:lpstr>
      <vt:lpstr>5. Message has an overall positive health enhancing message </vt:lpstr>
      <vt:lpstr>PowerPoint Presentation</vt:lpstr>
      <vt:lpstr>PowerPoint Presentation</vt:lpstr>
      <vt:lpstr>Video Should  Include:</vt:lpstr>
      <vt:lpstr>Resources: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Ending the Silence on Mental Illness  Video Project </dc:title>
  <cp:lastModifiedBy>Microsoft Office User</cp:lastModifiedBy>
  <cp:revision>2</cp:revision>
  <dcterms:modified xsi:type="dcterms:W3CDTF">2018-06-27T03:58:18Z</dcterms:modified>
</cp:coreProperties>
</file>