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sldIdLst>
    <p:sldId id="531" r:id="rId5"/>
    <p:sldId id="624" r:id="rId6"/>
    <p:sldId id="627" r:id="rId7"/>
    <p:sldId id="625" r:id="rId8"/>
    <p:sldId id="628" r:id="rId9"/>
    <p:sldId id="623" r:id="rId10"/>
    <p:sldId id="626" r:id="rId11"/>
    <p:sldId id="541" r:id="rId12"/>
    <p:sldId id="6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703" autoAdjust="0"/>
  </p:normalViewPr>
  <p:slideViewPr>
    <p:cSldViewPr snapToGrid="0" showGuides="1">
      <p:cViewPr varScale="1">
        <p:scale>
          <a:sx n="84" d="100"/>
          <a:sy n="84" d="100"/>
        </p:scale>
        <p:origin x="658" y="8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70A3-6847-4770-BAE0-862438C62089}" type="datetimeFigureOut">
              <a:rPr lang="en-US" smtClean="0"/>
              <a:t>6/14/2018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09BC-39F4-43B1-850C-D5EB0E64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DB22BF-716F-4425-8C7B-9AF8E195461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04900" y="4528489"/>
            <a:ext cx="10668000" cy="864916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3600" spc="600">
                <a:solidFill>
                  <a:srgbClr val="2F3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914823-A888-8E48-A511-DA6BAC9A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43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23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3" hasCustomPrompt="1"/>
          </p:nvPr>
        </p:nvSpPr>
        <p:spPr>
          <a:xfrm>
            <a:off x="5428095" y="0"/>
            <a:ext cx="6763907" cy="6858000"/>
          </a:xfrm>
          <a:custGeom>
            <a:avLst/>
            <a:gdLst>
              <a:gd name="connsiteX0" fmla="*/ 1 w 6763907"/>
              <a:gd name="connsiteY0" fmla="*/ 0 h 6858000"/>
              <a:gd name="connsiteX1" fmla="*/ 6763907 w 6763907"/>
              <a:gd name="connsiteY1" fmla="*/ 0 h 6858000"/>
              <a:gd name="connsiteX2" fmla="*/ 6763907 w 6763907"/>
              <a:gd name="connsiteY2" fmla="*/ 6858000 h 6858000"/>
              <a:gd name="connsiteX3" fmla="*/ 0 w 6763907"/>
              <a:gd name="connsiteY3" fmla="*/ 6858000 h 6858000"/>
              <a:gd name="connsiteX4" fmla="*/ 154196 w 6763907"/>
              <a:gd name="connsiteY4" fmla="*/ 6697120 h 6858000"/>
              <a:gd name="connsiteX5" fmla="*/ 1423557 w 6763907"/>
              <a:gd name="connsiteY5" fmla="*/ 3429000 h 6858000"/>
              <a:gd name="connsiteX6" fmla="*/ 154196 w 6763907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7" h="6858000">
                <a:moveTo>
                  <a:pt x="1" y="0"/>
                </a:moveTo>
                <a:lnTo>
                  <a:pt x="6763907" y="0"/>
                </a:lnTo>
                <a:lnTo>
                  <a:pt x="6763907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39"/>
          </p:nvPr>
        </p:nvSpPr>
        <p:spPr>
          <a:xfrm>
            <a:off x="1524000" y="2800714"/>
            <a:ext cx="4572000" cy="2498536"/>
          </a:xfrm>
        </p:spPr>
        <p:txBody>
          <a:bodyPr tIns="73152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 nodePh="1">
                                      <p:stCondLst>
                                        <p:cond delay="4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build="p">
            <p:tmplLst>
              <p:tmpl lvl="1">
                <p:tnLst>
                  <p:par>
                    <p:cTn presetID="10" presetClass="entr" presetSubtype="0" fill="hold" nodeType="withEffect" nodePh="1">
                      <p:stCondLst>
                        <p:cond delay="4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iterate type="lt">
                                        <p:tmPct val="2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 nodePh="1">
                                      <p:stCondLst>
                                        <p:cond delay="4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build="p">
            <p:tmplLst>
              <p:tmpl lvl="1">
                <p:tnLst>
                  <p:par>
                    <p:cTn presetID="10" presetClass="entr" presetSubtype="0" fill="hold" nodeType="withEffect" nodePh="1">
                      <p:stCondLst>
                        <p:cond delay="400"/>
                      </p:stCondLst>
                      <p:endCondLst>
                        <p:cond evt="begin" delay="0">
                          <p:tn val="9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2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9" grpId="0" build="p">
            <p:tmplLst>
              <p:tmpl lvl="1">
                <p:tnLst>
                  <p:par>
                    <p:cTn presetID="2" presetClass="entr" presetSubtype="4" fill="hold" nodeType="withEffect" nodePh="1">
                      <p:stCondLst>
                        <p:cond delay="0"/>
                      </p:stCondLst>
                      <p:endCondLst>
                        <p:cond evt="begin" delay="0">
                          <p:tn val="5"/>
                        </p:cond>
                      </p:endCondLst>
                      <p:iterate type="lt">
                        <p:tmPct val="2000"/>
                      </p:iterate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800" fill="hold"/>
                            <p:tgtEl>
                              <p:spTgt spid="2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800" fill="hold"/>
                            <p:tgtEl>
                              <p:spTgt spid="2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Oval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9" name="Oval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Oval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image here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kern="1200" spc="600" baseline="300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kern="1200" spc="6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en-US" sz="2400" b="1" i="0" spc="60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/>
              <a:pPr/>
              <a:t>‹#›</a:t>
            </a:fld>
            <a:endParaRPr lang="en-US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4" r:id="rId3"/>
    <p:sldLayoutId id="2147483655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roudtobeprimary.lpages.co/leadbox/1415c9b73f72a2:17e59cc3c746dc/5718639969828864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rinkled heart">
            <a:extLst>
              <a:ext uri="{FF2B5EF4-FFF2-40B4-BE49-F238E27FC236}">
                <a16:creationId xmlns:a16="http://schemas.microsoft.com/office/drawing/2014/main" id="{57A7B262-1816-4120-BD06-B99F7149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17" y="4271778"/>
            <a:ext cx="5238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979630"/>
            <a:ext cx="10668000" cy="2969443"/>
          </a:xfrm>
        </p:spPr>
        <p:txBody>
          <a:bodyPr>
            <a:normAutofit/>
          </a:bodyPr>
          <a:lstStyle/>
          <a:p>
            <a:r>
              <a:rPr lang="en-US" dirty="0">
                <a:latin typeface="Cordel Groteska" panose="02000800000000000000" pitchFamily="2" charset="0"/>
              </a:rPr>
              <a:t>Wrinkled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6000" dirty="0">
                <a:latin typeface="Cordel Groteska" panose="02000800000000000000" pitchFamily="2" charset="0"/>
              </a:rPr>
              <a:t>Heart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AC6C38-988D-4DFB-9880-96F2EE807506}"/>
              </a:ext>
            </a:extLst>
          </p:cNvPr>
          <p:cNvGrpSpPr/>
          <p:nvPr/>
        </p:nvGrpSpPr>
        <p:grpSpPr>
          <a:xfrm>
            <a:off x="334108" y="2259623"/>
            <a:ext cx="461665" cy="2479431"/>
            <a:chOff x="334108" y="2259623"/>
            <a:chExt cx="461665" cy="24794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886951-CAF9-4A7F-8471-3E478D5809A9}"/>
                </a:ext>
              </a:extLst>
            </p:cNvPr>
            <p:cNvSpPr/>
            <p:nvPr/>
          </p:nvSpPr>
          <p:spPr>
            <a:xfrm>
              <a:off x="334108" y="2259623"/>
              <a:ext cx="448407" cy="2479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6C1940-94C9-437F-8AB6-2EAD57C7A527}"/>
                </a:ext>
              </a:extLst>
            </p:cNvPr>
            <p:cNvSpPr/>
            <p:nvPr/>
          </p:nvSpPr>
          <p:spPr>
            <a:xfrm rot="16200000">
              <a:off x="-622329" y="3320952"/>
              <a:ext cx="23745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AB79B837-7AB3-44CF-9123-0D9F0CC1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773" y="2314003"/>
            <a:ext cx="1970932" cy="33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8656617-169B-40BD-A8FB-70057FE50B78}"/>
              </a:ext>
            </a:extLst>
          </p:cNvPr>
          <p:cNvSpPr/>
          <p:nvPr/>
        </p:nvSpPr>
        <p:spPr>
          <a:xfrm>
            <a:off x="1161288" y="0"/>
            <a:ext cx="5696712" cy="6691150"/>
          </a:xfrm>
          <a:prstGeom prst="wedgeRoundRectCallout">
            <a:avLst>
              <a:gd name="adj1" fmla="val 63658"/>
              <a:gd name="adj2" fmla="val -49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D56089-0D37-4AB1-845C-844CD1E90377}"/>
              </a:ext>
            </a:extLst>
          </p:cNvPr>
          <p:cNvGrpSpPr/>
          <p:nvPr/>
        </p:nvGrpSpPr>
        <p:grpSpPr>
          <a:xfrm>
            <a:off x="334108" y="2259623"/>
            <a:ext cx="461665" cy="2479431"/>
            <a:chOff x="334108" y="2259623"/>
            <a:chExt cx="461665" cy="24794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7F2946-6A4D-4962-A378-548FBDF3583F}"/>
                </a:ext>
              </a:extLst>
            </p:cNvPr>
            <p:cNvSpPr/>
            <p:nvPr/>
          </p:nvSpPr>
          <p:spPr>
            <a:xfrm>
              <a:off x="334108" y="2259623"/>
              <a:ext cx="448407" cy="2479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D724C4-83AC-4711-85ED-0F70B7B93501}"/>
                </a:ext>
              </a:extLst>
            </p:cNvPr>
            <p:cNvSpPr/>
            <p:nvPr/>
          </p:nvSpPr>
          <p:spPr>
            <a:xfrm rot="16200000">
              <a:off x="-622329" y="3320952"/>
              <a:ext cx="23745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5228EAF-F356-461D-85DA-601D4D99B9EC}"/>
              </a:ext>
            </a:extLst>
          </p:cNvPr>
          <p:cNvSpPr txBox="1"/>
          <p:nvPr/>
        </p:nvSpPr>
        <p:spPr>
          <a:xfrm>
            <a:off x="1312164" y="411676"/>
            <a:ext cx="5394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I’m really fed up with my friend Greg.  In fact I wouldn’t really call him a friend anymore.  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He borrowed my new book.  He promised a gazillion times he would bring it to my house after school today.  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He only lives down the street.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After school I waited for him to come, but he obviously couldn’t be bothered.  I called him and told him what I was really thinking.  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Instead of saying sorry he came up with some stupid excuse…I couldn’t take it.  I hung up.  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I’m over it and HIM!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111CF-1151-4012-8028-C28BCA4E038B}"/>
              </a:ext>
            </a:extLst>
          </p:cNvPr>
          <p:cNvSpPr txBox="1"/>
          <p:nvPr/>
        </p:nvSpPr>
        <p:spPr>
          <a:xfrm>
            <a:off x="7386380" y="474346"/>
            <a:ext cx="43396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Black" panose="020B0A04020102020204" pitchFamily="34" charset="0"/>
              </a:rPr>
              <a:t>Name an unkind action, word or feeling that happened in this story.  It can be about either character, Marcie or Greg.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24C1A2-A20E-4B45-AD1F-C657855FDAA4}"/>
              </a:ext>
            </a:extLst>
          </p:cNvPr>
          <p:cNvSpPr/>
          <p:nvPr/>
        </p:nvSpPr>
        <p:spPr>
          <a:xfrm>
            <a:off x="7223515" y="5330774"/>
            <a:ext cx="2177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Marcie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A7669-F6EB-4EE4-BAE8-E1E40E68876E}"/>
              </a:ext>
            </a:extLst>
          </p:cNvPr>
          <p:cNvSpPr txBox="1"/>
          <p:nvPr/>
        </p:nvSpPr>
        <p:spPr>
          <a:xfrm>
            <a:off x="9586478" y="2259450"/>
            <a:ext cx="1970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Black" panose="020B0A04020102020204" pitchFamily="34" charset="0"/>
              </a:rPr>
              <a:t>For example: Marcie is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“fed up”</a:t>
            </a:r>
          </a:p>
        </p:txBody>
      </p:sp>
    </p:spTree>
    <p:extLst>
      <p:ext uri="{BB962C8B-B14F-4D97-AF65-F5344CB8AC3E}">
        <p14:creationId xmlns:p14="http://schemas.microsoft.com/office/powerpoint/2010/main" val="29983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6375D8-80DA-4714-82D8-9CAF08D37A56}"/>
              </a:ext>
            </a:extLst>
          </p:cNvPr>
          <p:cNvGrpSpPr/>
          <p:nvPr/>
        </p:nvGrpSpPr>
        <p:grpSpPr>
          <a:xfrm>
            <a:off x="334108" y="2259623"/>
            <a:ext cx="461665" cy="2479431"/>
            <a:chOff x="334108" y="2259623"/>
            <a:chExt cx="461665" cy="2479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942C89-377A-4B3C-ABE6-AF0ED2545F28}"/>
                </a:ext>
              </a:extLst>
            </p:cNvPr>
            <p:cNvSpPr/>
            <p:nvPr/>
          </p:nvSpPr>
          <p:spPr>
            <a:xfrm>
              <a:off x="334108" y="2259623"/>
              <a:ext cx="448407" cy="2479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743F6D-D059-47EF-A144-FA42887A2857}"/>
                </a:ext>
              </a:extLst>
            </p:cNvPr>
            <p:cNvSpPr/>
            <p:nvPr/>
          </p:nvSpPr>
          <p:spPr>
            <a:xfrm rot="16200000">
              <a:off x="-622329" y="3320952"/>
              <a:ext cx="23745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6C066F60-6544-4E47-8576-ED985219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064" y="638340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F3AA1E-77F8-441B-AEA8-886DF5EB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4" y="1451727"/>
            <a:ext cx="10668000" cy="80789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Cordel Groteska" panose="02000800000000000000" pitchFamily="2" charset="0"/>
              </a:rPr>
              <a:t>For every unkind word, action, or feeling ~ make 1 fold in your heart.</a:t>
            </a:r>
          </a:p>
        </p:txBody>
      </p:sp>
      <p:pic>
        <p:nvPicPr>
          <p:cNvPr id="2050" name="Picture 2" descr="Image result for folded heart">
            <a:extLst>
              <a:ext uri="{FF2B5EF4-FFF2-40B4-BE49-F238E27FC236}">
                <a16:creationId xmlns:a16="http://schemas.microsoft.com/office/drawing/2014/main" id="{CDD81BFC-69FB-4A47-A07F-B943E1B8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48" y="2259623"/>
            <a:ext cx="2871215" cy="28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4095D9D-9D66-492A-820B-1013D60F409E}"/>
              </a:ext>
            </a:extLst>
          </p:cNvPr>
          <p:cNvSpPr txBox="1">
            <a:spLocks/>
          </p:cNvSpPr>
          <p:nvPr/>
        </p:nvSpPr>
        <p:spPr>
          <a:xfrm>
            <a:off x="1848812" y="2259622"/>
            <a:ext cx="6460036" cy="2871215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en-US" sz="4000" dirty="0">
                <a:latin typeface="Comic Sans MS" panose="030F0702030302020204" pitchFamily="66" charset="0"/>
                <a:ea typeface="Comic Note" pitchFamily="2" charset="0"/>
              </a:rPr>
              <a:t>It doesn’t matter where your fold is &amp; keep adding 1 fold every time something negative is stated.</a:t>
            </a:r>
          </a:p>
        </p:txBody>
      </p:sp>
    </p:spTree>
    <p:extLst>
      <p:ext uri="{BB962C8B-B14F-4D97-AF65-F5344CB8AC3E}">
        <p14:creationId xmlns:p14="http://schemas.microsoft.com/office/powerpoint/2010/main" val="27809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D56089-0D37-4AB1-845C-844CD1E90377}"/>
              </a:ext>
            </a:extLst>
          </p:cNvPr>
          <p:cNvGrpSpPr/>
          <p:nvPr/>
        </p:nvGrpSpPr>
        <p:grpSpPr>
          <a:xfrm>
            <a:off x="334108" y="2259623"/>
            <a:ext cx="461665" cy="2479431"/>
            <a:chOff x="334108" y="2259623"/>
            <a:chExt cx="461665" cy="24794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7F2946-6A4D-4962-A378-548FBDF3583F}"/>
                </a:ext>
              </a:extLst>
            </p:cNvPr>
            <p:cNvSpPr/>
            <p:nvPr/>
          </p:nvSpPr>
          <p:spPr>
            <a:xfrm>
              <a:off x="334108" y="2259623"/>
              <a:ext cx="448407" cy="2479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D724C4-83AC-4711-85ED-0F70B7B93501}"/>
                </a:ext>
              </a:extLst>
            </p:cNvPr>
            <p:cNvSpPr/>
            <p:nvPr/>
          </p:nvSpPr>
          <p:spPr>
            <a:xfrm rot="16200000">
              <a:off x="-622329" y="3320952"/>
              <a:ext cx="23745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</a:t>
              </a:r>
            </a:p>
          </p:txBody>
        </p:sp>
      </p:grpSp>
      <p:pic>
        <p:nvPicPr>
          <p:cNvPr id="2050" name="Picture 2" descr="Image result for skateboard fall clipart">
            <a:extLst>
              <a:ext uri="{FF2B5EF4-FFF2-40B4-BE49-F238E27FC236}">
                <a16:creationId xmlns:a16="http://schemas.microsoft.com/office/drawing/2014/main" id="{A3413D6B-9A6E-48DA-8344-DC5FF283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48" y="3288781"/>
            <a:ext cx="3348298" cy="296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74A433-2764-481B-878F-1B36A6BC5F79}"/>
              </a:ext>
            </a:extLst>
          </p:cNvPr>
          <p:cNvSpPr/>
          <p:nvPr/>
        </p:nvSpPr>
        <p:spPr>
          <a:xfrm>
            <a:off x="683487" y="5632526"/>
            <a:ext cx="1541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Greg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68CD342-5EFB-4CA5-8FC1-8A1793CA9C79}"/>
              </a:ext>
            </a:extLst>
          </p:cNvPr>
          <p:cNvSpPr/>
          <p:nvPr/>
        </p:nvSpPr>
        <p:spPr>
          <a:xfrm>
            <a:off x="4897821" y="302144"/>
            <a:ext cx="6839910" cy="6253712"/>
          </a:xfrm>
          <a:prstGeom prst="wedgeRoundRectCallout">
            <a:avLst>
              <a:gd name="adj1" fmla="val -69202"/>
              <a:gd name="adj2" fmla="val 1625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30E6C-47F6-4CD5-8222-9BC5A032E1C6}"/>
              </a:ext>
            </a:extLst>
          </p:cNvPr>
          <p:cNvSpPr txBox="1"/>
          <p:nvPr/>
        </p:nvSpPr>
        <p:spPr>
          <a:xfrm>
            <a:off x="5287342" y="532250"/>
            <a:ext cx="630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I’m having a really sad moment after a really painful accident yesterday.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Last night I fell off my skateboard and really hurt my head – I had to go to the hospital and they kept me there till midnight!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I was lonely and in pain.  I wanted to call Marcie, but they wouldn’t let me.  My mom and doctor kept saying “rest” over and over again.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What makes it worse, Marcie called today.  I couldn’t wait to tell her about the whole thing, but before I could even tell her anything…she started shouting at me about something I was suppose to give her. 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I don’t think she wants to be my friend anymore.  She just hung up.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She didn’t ask how I was…or anything.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E17112-122E-4B03-92E5-75AF10EA8A58}"/>
              </a:ext>
            </a:extLst>
          </p:cNvPr>
          <p:cNvSpPr txBox="1"/>
          <p:nvPr/>
        </p:nvSpPr>
        <p:spPr>
          <a:xfrm>
            <a:off x="962464" y="1151627"/>
            <a:ext cx="39353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Black" panose="020B0A04020102020204" pitchFamily="34" charset="0"/>
              </a:rPr>
              <a:t>Greg’s story adds a different perspective or point of view.</a:t>
            </a:r>
          </a:p>
        </p:txBody>
      </p:sp>
    </p:spTree>
    <p:extLst>
      <p:ext uri="{BB962C8B-B14F-4D97-AF65-F5344CB8AC3E}">
        <p14:creationId xmlns:p14="http://schemas.microsoft.com/office/powerpoint/2010/main" val="1366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6375D8-80DA-4714-82D8-9CAF08D37A56}"/>
              </a:ext>
            </a:extLst>
          </p:cNvPr>
          <p:cNvGrpSpPr/>
          <p:nvPr/>
        </p:nvGrpSpPr>
        <p:grpSpPr>
          <a:xfrm>
            <a:off x="334108" y="2259623"/>
            <a:ext cx="461665" cy="2479431"/>
            <a:chOff x="334108" y="2259623"/>
            <a:chExt cx="461665" cy="2479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942C89-377A-4B3C-ABE6-AF0ED2545F28}"/>
                </a:ext>
              </a:extLst>
            </p:cNvPr>
            <p:cNvSpPr/>
            <p:nvPr/>
          </p:nvSpPr>
          <p:spPr>
            <a:xfrm>
              <a:off x="334108" y="2259623"/>
              <a:ext cx="448407" cy="2479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743F6D-D059-47EF-A144-FA42887A2857}"/>
                </a:ext>
              </a:extLst>
            </p:cNvPr>
            <p:cNvSpPr/>
            <p:nvPr/>
          </p:nvSpPr>
          <p:spPr>
            <a:xfrm rot="16200000">
              <a:off x="-622329" y="3320952"/>
              <a:ext cx="23745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6C066F60-6544-4E47-8576-ED985219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064" y="638340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F3AA1E-77F8-441B-AEA8-886DF5EB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597" y="1323705"/>
            <a:ext cx="5616806" cy="80789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rdel Groteska" panose="02000800000000000000" pitchFamily="2" charset="0"/>
              </a:rPr>
              <a:t>Unfold your heart.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095D9D-9D66-492A-820B-1013D60F409E}"/>
              </a:ext>
            </a:extLst>
          </p:cNvPr>
          <p:cNvSpPr txBox="1">
            <a:spLocks/>
          </p:cNvSpPr>
          <p:nvPr/>
        </p:nvSpPr>
        <p:spPr>
          <a:xfrm>
            <a:off x="2159508" y="2179109"/>
            <a:ext cx="7872984" cy="2305341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000" dirty="0">
                <a:latin typeface="Comic Sans MS" panose="030F0702030302020204" pitchFamily="66" charset="0"/>
                <a:ea typeface="Comic Note" pitchFamily="2" charset="0"/>
              </a:rPr>
              <a:t>Can you take the wrinkles away?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  <a:ea typeface="Comic Note" pitchFamily="2" charset="0"/>
              </a:rPr>
              <a:t>What happens when you say or do certain things?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  <a:ea typeface="Comic Note" pitchFamily="2" charset="0"/>
              </a:rPr>
              <a:t>How does it affect others?</a:t>
            </a:r>
          </a:p>
        </p:txBody>
      </p:sp>
    </p:spTree>
    <p:extLst>
      <p:ext uri="{BB962C8B-B14F-4D97-AF65-F5344CB8AC3E}">
        <p14:creationId xmlns:p14="http://schemas.microsoft.com/office/powerpoint/2010/main" val="26560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6375D8-80DA-4714-82D8-9CAF08D37A56}"/>
              </a:ext>
            </a:extLst>
          </p:cNvPr>
          <p:cNvGrpSpPr/>
          <p:nvPr/>
        </p:nvGrpSpPr>
        <p:grpSpPr>
          <a:xfrm>
            <a:off x="334108" y="2259623"/>
            <a:ext cx="461665" cy="2479431"/>
            <a:chOff x="334108" y="2259623"/>
            <a:chExt cx="461665" cy="2479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942C89-377A-4B3C-ABE6-AF0ED2545F28}"/>
                </a:ext>
              </a:extLst>
            </p:cNvPr>
            <p:cNvSpPr/>
            <p:nvPr/>
          </p:nvSpPr>
          <p:spPr>
            <a:xfrm>
              <a:off x="334108" y="2259623"/>
              <a:ext cx="448407" cy="2479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743F6D-D059-47EF-A144-FA42887A2857}"/>
                </a:ext>
              </a:extLst>
            </p:cNvPr>
            <p:cNvSpPr/>
            <p:nvPr/>
          </p:nvSpPr>
          <p:spPr>
            <a:xfrm rot="16200000">
              <a:off x="-622329" y="3320952"/>
              <a:ext cx="23745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</a:t>
              </a:r>
            </a:p>
          </p:txBody>
        </p:sp>
      </p:grpSp>
      <p:pic>
        <p:nvPicPr>
          <p:cNvPr id="3073" name="Picture 1" descr="https://lh3.googleusercontent.com/7YzeHereWo8a96bMyNF1fn2W4FSWE3nbo8znkanNJV2MizKDWV0TBB_fZ8kIwsdmDYWHuCLF5DHCq-8pBd56=s0">
            <a:hlinkClick r:id="rId2"/>
            <a:extLst>
              <a:ext uri="{FF2B5EF4-FFF2-40B4-BE49-F238E27FC236}">
                <a16:creationId xmlns:a16="http://schemas.microsoft.com/office/drawing/2014/main" id="{E5F06966-D2B0-477A-8F15-4736EA072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10421" r="1939" b="7293"/>
          <a:stretch/>
        </p:blipFill>
        <p:spPr bwMode="auto">
          <a:xfrm>
            <a:off x="3474720" y="1146328"/>
            <a:ext cx="5596127" cy="48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6C066F60-6544-4E47-8576-ED985219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064" y="638340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 descr="Background accent"/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Номер слайда 21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schemeClr val="bg1">
                    <a:alpha val="50000"/>
                  </a:schemeClr>
                </a:solidFill>
              </a:rPr>
              <a:pPr/>
              <a:t>7</a:t>
            </a:fld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0F9A34-F55B-4A01-BA2A-2E23B2A75B58}"/>
              </a:ext>
            </a:extLst>
          </p:cNvPr>
          <p:cNvGrpSpPr/>
          <p:nvPr/>
        </p:nvGrpSpPr>
        <p:grpSpPr>
          <a:xfrm>
            <a:off x="334108" y="2259623"/>
            <a:ext cx="461665" cy="2479431"/>
            <a:chOff x="334108" y="2259623"/>
            <a:chExt cx="461665" cy="24794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2685D7-6C52-40EE-BE7F-2648C7613AF6}"/>
                </a:ext>
              </a:extLst>
            </p:cNvPr>
            <p:cNvSpPr/>
            <p:nvPr/>
          </p:nvSpPr>
          <p:spPr>
            <a:xfrm>
              <a:off x="334108" y="2259623"/>
              <a:ext cx="448407" cy="2479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9A40AB-2B47-4237-B398-02B25C679B4C}"/>
                </a:ext>
              </a:extLst>
            </p:cNvPr>
            <p:cNvSpPr/>
            <p:nvPr/>
          </p:nvSpPr>
          <p:spPr>
            <a:xfrm rot="16200000">
              <a:off x="-622329" y="3320952"/>
              <a:ext cx="23745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</a:t>
              </a:r>
            </a:p>
          </p:txBody>
        </p:sp>
      </p:grpSp>
      <p:pic>
        <p:nvPicPr>
          <p:cNvPr id="14" name="Picture 13" descr="Related image">
            <a:extLst>
              <a:ext uri="{FF2B5EF4-FFF2-40B4-BE49-F238E27FC236}">
                <a16:creationId xmlns:a16="http://schemas.microsoft.com/office/drawing/2014/main" id="{5927203A-118F-455A-82DB-57E45502CD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2"/>
          <a:stretch/>
        </p:blipFill>
        <p:spPr bwMode="auto">
          <a:xfrm>
            <a:off x="1126343" y="2430120"/>
            <a:ext cx="5736590" cy="285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two perspectives same picture">
            <a:extLst>
              <a:ext uri="{FF2B5EF4-FFF2-40B4-BE49-F238E27FC236}">
                <a16:creationId xmlns:a16="http://schemas.microsoft.com/office/drawing/2014/main" id="{6EF886E5-8A4E-46BC-AFE1-B5C3601AC5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03" y="799665"/>
            <a:ext cx="4364990" cy="37661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EEC2E2-EA92-43F9-9EA7-4C562D69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15" y="922535"/>
            <a:ext cx="4487133" cy="130257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Cordel Groteska" panose="02000800000000000000" pitchFamily="2" charset="0"/>
              </a:rPr>
              <a:t>What is going on here?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6CA494-6595-4B27-BC71-8A0A6FC47DE4}"/>
              </a:ext>
            </a:extLst>
          </p:cNvPr>
          <p:cNvSpPr txBox="1">
            <a:spLocks/>
          </p:cNvSpPr>
          <p:nvPr/>
        </p:nvSpPr>
        <p:spPr>
          <a:xfrm>
            <a:off x="6096000" y="5341074"/>
            <a:ext cx="5834349" cy="7528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4800" dirty="0">
                <a:latin typeface="Cordel Groteska" panose="02000800000000000000" pitchFamily="2" charset="0"/>
              </a:rPr>
              <a:t>2 people, 2 sides</a:t>
            </a:r>
          </a:p>
        </p:txBody>
      </p:sp>
    </p:spTree>
    <p:extLst>
      <p:ext uri="{BB962C8B-B14F-4D97-AF65-F5344CB8AC3E}">
        <p14:creationId xmlns:p14="http://schemas.microsoft.com/office/powerpoint/2010/main" val="341198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 descr="Background accent"/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Номер слайда 21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schemeClr val="bg1">
                    <a:alpha val="50000"/>
                  </a:schemeClr>
                </a:solidFill>
              </a:rPr>
              <a:pPr/>
              <a:t>8</a:t>
            </a:fld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0F9A34-F55B-4A01-BA2A-2E23B2A75B58}"/>
              </a:ext>
            </a:extLst>
          </p:cNvPr>
          <p:cNvGrpSpPr/>
          <p:nvPr/>
        </p:nvGrpSpPr>
        <p:grpSpPr>
          <a:xfrm>
            <a:off x="334108" y="2259623"/>
            <a:ext cx="461665" cy="2479431"/>
            <a:chOff x="334108" y="2259623"/>
            <a:chExt cx="461665" cy="24794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2685D7-6C52-40EE-BE7F-2648C7613AF6}"/>
                </a:ext>
              </a:extLst>
            </p:cNvPr>
            <p:cNvSpPr/>
            <p:nvPr/>
          </p:nvSpPr>
          <p:spPr>
            <a:xfrm>
              <a:off x="334108" y="2259623"/>
              <a:ext cx="448407" cy="2479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9A40AB-2B47-4237-B398-02B25C679B4C}"/>
                </a:ext>
              </a:extLst>
            </p:cNvPr>
            <p:cNvSpPr/>
            <p:nvPr/>
          </p:nvSpPr>
          <p:spPr>
            <a:xfrm rot="16200000">
              <a:off x="-622329" y="3320952"/>
              <a:ext cx="23745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3D510CD-6726-433A-8A5B-805677BE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85" y="744363"/>
            <a:ext cx="10668000" cy="80789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rdel Groteska" panose="02000800000000000000" pitchFamily="2" charset="0"/>
              </a:rPr>
              <a:t>Define PERSPECTIVE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2CDE9E-B35E-4DDD-B94D-3606D600FD16}"/>
              </a:ext>
            </a:extLst>
          </p:cNvPr>
          <p:cNvSpPr txBox="1">
            <a:spLocks/>
          </p:cNvSpPr>
          <p:nvPr/>
        </p:nvSpPr>
        <p:spPr>
          <a:xfrm>
            <a:off x="1688124" y="1436548"/>
            <a:ext cx="10811607" cy="119826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4000" dirty="0">
                <a:latin typeface="Comic Sans MS" panose="030F0702030302020204" pitchFamily="66" charset="0"/>
                <a:ea typeface="Comic Note" pitchFamily="2" charset="0"/>
              </a:rPr>
              <a:t>The  way you see something; a point of view</a:t>
            </a:r>
          </a:p>
          <a:p>
            <a:r>
              <a:rPr lang="en-US" sz="4000" dirty="0">
                <a:latin typeface="Comic Sans MS" panose="030F0702030302020204" pitchFamily="66" charset="0"/>
                <a:ea typeface="Comic Note" pitchFamily="2" charset="0"/>
              </a:rPr>
              <a:t>Your outlook on something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855FE-4E74-446A-8FFF-CE74F26B9792}"/>
              </a:ext>
            </a:extLst>
          </p:cNvPr>
          <p:cNvSpPr txBox="1"/>
          <p:nvPr/>
        </p:nvSpPr>
        <p:spPr>
          <a:xfrm>
            <a:off x="1712000" y="2729615"/>
            <a:ext cx="92075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Both Marcie and Greg are actually telling the same story but from their own points of view.  Neither of them knew the WHOLE story. </a:t>
            </a:r>
          </a:p>
          <a:p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Usually when there is a conflict or argument about something, it’s important to find out what the situation is like from the other person’s point of view…this is a game changer.</a:t>
            </a:r>
          </a:p>
        </p:txBody>
      </p:sp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6375D8-80DA-4714-82D8-9CAF08D37A56}"/>
              </a:ext>
            </a:extLst>
          </p:cNvPr>
          <p:cNvGrpSpPr/>
          <p:nvPr/>
        </p:nvGrpSpPr>
        <p:grpSpPr>
          <a:xfrm>
            <a:off x="334108" y="2259623"/>
            <a:ext cx="461665" cy="2479431"/>
            <a:chOff x="334108" y="2259623"/>
            <a:chExt cx="461665" cy="2479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942C89-377A-4B3C-ABE6-AF0ED2545F28}"/>
                </a:ext>
              </a:extLst>
            </p:cNvPr>
            <p:cNvSpPr/>
            <p:nvPr/>
          </p:nvSpPr>
          <p:spPr>
            <a:xfrm>
              <a:off x="334108" y="2259623"/>
              <a:ext cx="448407" cy="24794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743F6D-D059-47EF-A144-FA42887A2857}"/>
                </a:ext>
              </a:extLst>
            </p:cNvPr>
            <p:cNvSpPr/>
            <p:nvPr/>
          </p:nvSpPr>
          <p:spPr>
            <a:xfrm rot="16200000">
              <a:off x="-622329" y="3320952"/>
              <a:ext cx="23745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6C066F60-6544-4E47-8576-ED985219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064" y="6383401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971E5789-0388-46A9-9FC2-1A6307CEB840}"/>
              </a:ext>
            </a:extLst>
          </p:cNvPr>
          <p:cNvSpPr/>
          <p:nvPr/>
        </p:nvSpPr>
        <p:spPr>
          <a:xfrm>
            <a:off x="1408176" y="146304"/>
            <a:ext cx="10076688" cy="646477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969C03A-FCBD-4623-960C-DCDC9920030B}"/>
              </a:ext>
            </a:extLst>
          </p:cNvPr>
          <p:cNvSpPr/>
          <p:nvPr/>
        </p:nvSpPr>
        <p:spPr>
          <a:xfrm>
            <a:off x="2386584" y="685801"/>
            <a:ext cx="3255264" cy="1481328"/>
          </a:xfrm>
          <a:prstGeom prst="wedgeRoundRectCallout">
            <a:avLst>
              <a:gd name="adj1" fmla="val -70271"/>
              <a:gd name="adj2" fmla="val -433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do you think Greg felt when Marcie hung up on her?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7CD0CA5-E1AD-463D-84F8-24A4BBAE0A3A}"/>
              </a:ext>
            </a:extLst>
          </p:cNvPr>
          <p:cNvSpPr/>
          <p:nvPr/>
        </p:nvSpPr>
        <p:spPr>
          <a:xfrm>
            <a:off x="2386584" y="2519236"/>
            <a:ext cx="4169664" cy="909760"/>
          </a:xfrm>
          <a:prstGeom prst="wedgeRoundRectCallout">
            <a:avLst>
              <a:gd name="adj1" fmla="val -59964"/>
              <a:gd name="adj2" fmla="val 772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Why do you think they felt upset with each other?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346ADAA-BAC4-414A-9B2D-2461B6D1C2ED}"/>
              </a:ext>
            </a:extLst>
          </p:cNvPr>
          <p:cNvSpPr/>
          <p:nvPr/>
        </p:nvSpPr>
        <p:spPr>
          <a:xfrm>
            <a:off x="2869282" y="3901440"/>
            <a:ext cx="3586382" cy="1575761"/>
          </a:xfrm>
          <a:prstGeom prst="wedgeRoundRectCallout">
            <a:avLst>
              <a:gd name="adj1" fmla="val -80725"/>
              <a:gd name="adj2" fmla="val 5530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Does this situation change the way they really think about each other?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5F35B93-1092-40E3-9880-9E34043E219C}"/>
              </a:ext>
            </a:extLst>
          </p:cNvPr>
          <p:cNvSpPr/>
          <p:nvPr/>
        </p:nvSpPr>
        <p:spPr>
          <a:xfrm>
            <a:off x="7181909" y="1426464"/>
            <a:ext cx="3466279" cy="1627619"/>
          </a:xfrm>
          <a:prstGeom prst="wedgeRoundRectCallout">
            <a:avLst>
              <a:gd name="adj1" fmla="val 67650"/>
              <a:gd name="adj2" fmla="val -2223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do you think Marcie felt when Greg didn’t return the book?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F2113AB-C9E9-46DA-A988-6D20A9E5552E}"/>
              </a:ext>
            </a:extLst>
          </p:cNvPr>
          <p:cNvSpPr/>
          <p:nvPr/>
        </p:nvSpPr>
        <p:spPr>
          <a:xfrm>
            <a:off x="6956298" y="3928872"/>
            <a:ext cx="3586382" cy="1840987"/>
          </a:xfrm>
          <a:prstGeom prst="wedgeRoundRectCallout">
            <a:avLst>
              <a:gd name="adj1" fmla="val 71531"/>
              <a:gd name="adj2" fmla="val -55044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could Marcie have done differently?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What could Greg have done differently?</a:t>
            </a:r>
          </a:p>
        </p:txBody>
      </p:sp>
    </p:spTree>
    <p:extLst>
      <p:ext uri="{BB962C8B-B14F-4D97-AF65-F5344CB8AC3E}">
        <p14:creationId xmlns:p14="http://schemas.microsoft.com/office/powerpoint/2010/main" val="18856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_Presentation_AS - v4" id="{FB0473F6-C551-4706-8866-CCEF8D0031B0}" vid="{4E96D606-BAD0-4F9D-BDA0-DCCD05A128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243309-7FEF-411E-B111-72233FA0CA1C}">
  <ds:schemaRefs>
    <ds:schemaRef ds:uri="fb0879af-3eba-417a-a55a-ffe6dcd6ca77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8D9B56-0A43-416D-AD78-822BDAF960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8989EC-0EC8-4022-897D-6C0145E73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presentation</Template>
  <TotalTime>0</TotalTime>
  <Words>522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Bebas</vt:lpstr>
      <vt:lpstr>Calibri</vt:lpstr>
      <vt:lpstr>Calibri Light</vt:lpstr>
      <vt:lpstr>Comic Note</vt:lpstr>
      <vt:lpstr>Comic Sans MS</vt:lpstr>
      <vt:lpstr>Cordel Groteska</vt:lpstr>
      <vt:lpstr>Gill Sans</vt:lpstr>
      <vt:lpstr>Office Theme</vt:lpstr>
      <vt:lpstr>Wrinkled</vt:lpstr>
      <vt:lpstr>PowerPoint Presentation</vt:lpstr>
      <vt:lpstr>For every unkind word, action, or feeling ~ make 1 fold in your heart.</vt:lpstr>
      <vt:lpstr>PowerPoint Presentation</vt:lpstr>
      <vt:lpstr>Unfold your heart.</vt:lpstr>
      <vt:lpstr>PowerPoint Presentation</vt:lpstr>
      <vt:lpstr>What is going on here?</vt:lpstr>
      <vt:lpstr>Define PERSPECTIVE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2018-06-14T02:20:53Z</dcterms:created>
  <dcterms:modified xsi:type="dcterms:W3CDTF">2018-06-14T14:48:32Z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v-abdarl@microsoft.com</vt:lpwstr>
  </property>
  <property fmtid="{D5CDD505-2E9C-101B-9397-08002B2CF9AE}" pid="6" name="MSIP_Label_f42aa342-8706-4288-bd11-ebb85995028c_SetDate">
    <vt:lpwstr>2018-06-05T17:38:39.6552241Z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