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59" r:id="rId5"/>
    <p:sldId id="267" r:id="rId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6600"/>
    <a:srgbClr val="D9C6C5"/>
    <a:srgbClr val="DAD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28F38-4CE0-49F8-A41E-8EAF81BACE3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6EAE-34AC-4560-A6CC-834562AE0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idshealth.org/kid/htbw/skin-movi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E5DC81E-FD3F-4453-B3C4-B7092FE9E717}"/>
              </a:ext>
            </a:extLst>
          </p:cNvPr>
          <p:cNvSpPr/>
          <p:nvPr/>
        </p:nvSpPr>
        <p:spPr>
          <a:xfrm>
            <a:off x="1224990" y="3886200"/>
            <a:ext cx="669402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FEELS</a:t>
            </a:r>
          </a:p>
        </p:txBody>
      </p:sp>
      <p:pic>
        <p:nvPicPr>
          <p:cNvPr id="19" name="Picture 2">
            <a:hlinkClick r:id="rId3"/>
            <a:extLst>
              <a:ext uri="{FF2B5EF4-FFF2-40B4-BE49-F238E27FC236}">
                <a16:creationId xmlns:a16="http://schemas.microsoft.com/office/drawing/2014/main" id="{1FB6F828-9630-4EFD-BB9A-B98B2F0E1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0642" t="46875" r="29722" b="23958"/>
          <a:stretch/>
        </p:blipFill>
        <p:spPr bwMode="auto">
          <a:xfrm>
            <a:off x="5231186" y="228600"/>
            <a:ext cx="358051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0ED49D-DEE5-465D-AFA8-E7D1E44EBE75}"/>
              </a:ext>
            </a:extLst>
          </p:cNvPr>
          <p:cNvSpPr txBox="1"/>
          <p:nvPr/>
        </p:nvSpPr>
        <p:spPr>
          <a:xfrm>
            <a:off x="2541405" y="68265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KG Piece by Piece" pitchFamily="2" charset="0"/>
              </a:rPr>
              <a:t>VIDEO</a:t>
            </a:r>
          </a:p>
        </p:txBody>
      </p:sp>
      <p:sp>
        <p:nvSpPr>
          <p:cNvPr id="21" name="Right Arrow 7">
            <a:extLst>
              <a:ext uri="{FF2B5EF4-FFF2-40B4-BE49-F238E27FC236}">
                <a16:creationId xmlns:a16="http://schemas.microsoft.com/office/drawing/2014/main" id="{A131AB1B-F990-45C3-9006-AC1835CAEBC8}"/>
              </a:ext>
            </a:extLst>
          </p:cNvPr>
          <p:cNvSpPr/>
          <p:nvPr/>
        </p:nvSpPr>
        <p:spPr>
          <a:xfrm>
            <a:off x="2541405" y="278091"/>
            <a:ext cx="2667000" cy="121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925AC8-82DF-4FF1-AAC7-545266D67DD2}"/>
              </a:ext>
            </a:extLst>
          </p:cNvPr>
          <p:cNvSpPr/>
          <p:nvPr/>
        </p:nvSpPr>
        <p:spPr>
          <a:xfrm>
            <a:off x="437499" y="2788701"/>
            <a:ext cx="847501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BIGGEST ORGAN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33A92-5E95-4AC5-A0DB-13EADC852924}"/>
              </a:ext>
            </a:extLst>
          </p:cNvPr>
          <p:cNvSpPr/>
          <p:nvPr/>
        </p:nvSpPr>
        <p:spPr>
          <a:xfrm>
            <a:off x="370081" y="76200"/>
            <a:ext cx="4608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SKIN: Layers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05611-F156-4914-821E-11701CDDD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/>
          <a:stretch/>
        </p:blipFill>
        <p:spPr>
          <a:xfrm>
            <a:off x="5867400" y="228600"/>
            <a:ext cx="2895600" cy="6393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8599EF-E016-424C-870B-6CEC8D10186B}"/>
              </a:ext>
            </a:extLst>
          </p:cNvPr>
          <p:cNvSpPr txBox="1"/>
          <p:nvPr/>
        </p:nvSpPr>
        <p:spPr>
          <a:xfrm>
            <a:off x="600173" y="999530"/>
            <a:ext cx="39624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 Narrow" panose="020B0606020202030204" pitchFamily="34" charset="0"/>
              </a:rPr>
              <a:t>EPIDERMIS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Outer most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Barrier/protection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Skin tone/color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DERMIS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Hair follicle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Sweat gland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HYPODERMIS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Fat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Connective tissue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MUSCLE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Movement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5050CF7-1F1B-4E07-B503-2822FED86FBF}"/>
              </a:ext>
            </a:extLst>
          </p:cNvPr>
          <p:cNvSpPr/>
          <p:nvPr/>
        </p:nvSpPr>
        <p:spPr>
          <a:xfrm rot="1067704">
            <a:off x="3566049" y="1645853"/>
            <a:ext cx="2430383" cy="533400"/>
          </a:xfrm>
          <a:prstGeom prst="leftArrow">
            <a:avLst>
              <a:gd name="adj1" fmla="val 35155"/>
              <a:gd name="adj2" fmla="val 44698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6AD5F9A-A516-4480-B775-55471ED143A2}"/>
              </a:ext>
            </a:extLst>
          </p:cNvPr>
          <p:cNvSpPr/>
          <p:nvPr/>
        </p:nvSpPr>
        <p:spPr>
          <a:xfrm>
            <a:off x="3459408" y="2819400"/>
            <a:ext cx="2430383" cy="533400"/>
          </a:xfrm>
          <a:prstGeom prst="leftArrow">
            <a:avLst>
              <a:gd name="adj1" fmla="val 35155"/>
              <a:gd name="adj2" fmla="val 44698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DC4CE7A6-CA17-4842-8A69-AC34063E6C15}"/>
              </a:ext>
            </a:extLst>
          </p:cNvPr>
          <p:cNvSpPr/>
          <p:nvPr/>
        </p:nvSpPr>
        <p:spPr>
          <a:xfrm>
            <a:off x="3449146" y="5858470"/>
            <a:ext cx="2430383" cy="533400"/>
          </a:xfrm>
          <a:prstGeom prst="leftArrow">
            <a:avLst>
              <a:gd name="adj1" fmla="val 35155"/>
              <a:gd name="adj2" fmla="val 44698"/>
            </a:avLst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C387E29-7CCE-484A-83E8-BC66ED433A6E}"/>
              </a:ext>
            </a:extLst>
          </p:cNvPr>
          <p:cNvSpPr/>
          <p:nvPr/>
        </p:nvSpPr>
        <p:spPr>
          <a:xfrm rot="494651">
            <a:off x="3459406" y="4444996"/>
            <a:ext cx="2430383" cy="533400"/>
          </a:xfrm>
          <a:prstGeom prst="leftArrow">
            <a:avLst>
              <a:gd name="adj1" fmla="val 35155"/>
              <a:gd name="adj2" fmla="val 44698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33A92-5E95-4AC5-A0DB-13EADC852924}"/>
              </a:ext>
            </a:extLst>
          </p:cNvPr>
          <p:cNvSpPr/>
          <p:nvPr/>
        </p:nvSpPr>
        <p:spPr>
          <a:xfrm>
            <a:off x="343158" y="82376"/>
            <a:ext cx="3818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SKIN: Care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58B0E2-E870-4D52-9C06-D0A0FF02B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49869"/>
            <a:ext cx="8610600" cy="5786199"/>
          </a:xfrm>
          <a:prstGeom prst="rect">
            <a:avLst/>
          </a:prstGeom>
          <a:solidFill>
            <a:srgbClr val="D9C6C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What makes skin different colors?   </a:t>
            </a: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Which layer could get sunburn?  </a:t>
            </a: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What are some helpful hints to protect your skin from the sun?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 indoors between the hours of 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_______ AM and _______ PM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b.  Use sunscreen that has UV protection and</a:t>
            </a:r>
            <a:endParaRPr lang="en-US" altLang="en-US" sz="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altLang="en-US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 reapply about every  _______ hours.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6E236-47A6-4CA2-A08A-6F5A07DDEB82}"/>
              </a:ext>
            </a:extLst>
          </p:cNvPr>
          <p:cNvSpPr/>
          <p:nvPr/>
        </p:nvSpPr>
        <p:spPr>
          <a:xfrm>
            <a:off x="5751495" y="1219200"/>
            <a:ext cx="3087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MELANIN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83374A-8232-4994-9B9D-85C6792D572A}"/>
              </a:ext>
            </a:extLst>
          </p:cNvPr>
          <p:cNvSpPr/>
          <p:nvPr/>
        </p:nvSpPr>
        <p:spPr>
          <a:xfrm>
            <a:off x="5014114" y="2448358"/>
            <a:ext cx="3825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EPIDERMIS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C1E11B-378F-4F53-8822-D59D18FCE620}"/>
              </a:ext>
            </a:extLst>
          </p:cNvPr>
          <p:cNvSpPr/>
          <p:nvPr/>
        </p:nvSpPr>
        <p:spPr>
          <a:xfrm>
            <a:off x="1600200" y="4419600"/>
            <a:ext cx="3183885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10                 2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2CF74-16CD-45EC-A55E-D185303862D0}"/>
              </a:ext>
            </a:extLst>
          </p:cNvPr>
          <p:cNvSpPr/>
          <p:nvPr/>
        </p:nvSpPr>
        <p:spPr>
          <a:xfrm>
            <a:off x="5259345" y="5410200"/>
            <a:ext cx="455574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45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A837070-DF0C-49A6-BC07-A1DBD674A53C}"/>
              </a:ext>
            </a:extLst>
          </p:cNvPr>
          <p:cNvSpPr/>
          <p:nvPr/>
        </p:nvSpPr>
        <p:spPr>
          <a:xfrm>
            <a:off x="2666999" y="998585"/>
            <a:ext cx="6265944" cy="5562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35C64-0281-402C-9261-84DCC4202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09" y="984974"/>
            <a:ext cx="2962791" cy="55744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CB23A0-9C89-4C68-A306-349035A101A3}"/>
              </a:ext>
            </a:extLst>
          </p:cNvPr>
          <p:cNvSpPr/>
          <p:nvPr/>
        </p:nvSpPr>
        <p:spPr>
          <a:xfrm>
            <a:off x="1604888" y="550769"/>
            <a:ext cx="6265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SKIN: Structure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71101" y="165602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hunkster Jamz" pitchFamily="2" charset="0"/>
              </a:rPr>
              <a:t>SWEAT PORE- pathway sweat exits body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12BB7-DDF2-436A-84F5-111395D88C08}"/>
              </a:ext>
            </a:extLst>
          </p:cNvPr>
          <p:cNvSpPr txBox="1"/>
          <p:nvPr/>
        </p:nvSpPr>
        <p:spPr>
          <a:xfrm>
            <a:off x="3271101" y="266997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hunkster Jamz" pitchFamily="2" charset="0"/>
              </a:rPr>
              <a:t>NERVE- touch/feeling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33D3C5-99ED-4D9D-9E0E-855EF5459762}"/>
              </a:ext>
            </a:extLst>
          </p:cNvPr>
          <p:cNvSpPr txBox="1"/>
          <p:nvPr/>
        </p:nvSpPr>
        <p:spPr>
          <a:xfrm>
            <a:off x="3312736" y="3225681"/>
            <a:ext cx="635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hunkster Jamz" pitchFamily="2" charset="0"/>
              </a:rPr>
              <a:t>SEBACEOUS (OIL) GLAND- lubricates skin, when blocked = pimple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EC2F32-96ED-4EAA-A841-B44076951319}"/>
              </a:ext>
            </a:extLst>
          </p:cNvPr>
          <p:cNvSpPr txBox="1"/>
          <p:nvPr/>
        </p:nvSpPr>
        <p:spPr>
          <a:xfrm>
            <a:off x="3312736" y="4735274"/>
            <a:ext cx="635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hunkster Jamz" pitchFamily="2" charset="0"/>
              </a:rPr>
              <a:t>SWEAT GLAND- controls body temperature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15E699-D014-4C84-B482-A4CE86C3F8EF}"/>
              </a:ext>
            </a:extLst>
          </p:cNvPr>
          <p:cNvSpPr txBox="1"/>
          <p:nvPr/>
        </p:nvSpPr>
        <p:spPr>
          <a:xfrm>
            <a:off x="3312736" y="5808340"/>
            <a:ext cx="6351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hunkster Jamz" pitchFamily="2" charset="0"/>
              </a:rPr>
              <a:t>HAIR FOLLICLE- warmth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595259A-EAB0-4A6E-AE41-9A5CA7DCB24D}"/>
              </a:ext>
            </a:extLst>
          </p:cNvPr>
          <p:cNvCxnSpPr>
            <a:cxnSpLocks/>
          </p:cNvCxnSpPr>
          <p:nvPr/>
        </p:nvCxnSpPr>
        <p:spPr>
          <a:xfrm flipV="1">
            <a:off x="2987052" y="2128294"/>
            <a:ext cx="355862" cy="320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3DCE84-2639-4117-A9AA-54BA39DB272B}"/>
              </a:ext>
            </a:extLst>
          </p:cNvPr>
          <p:cNvCxnSpPr>
            <a:cxnSpLocks/>
          </p:cNvCxnSpPr>
          <p:nvPr/>
        </p:nvCxnSpPr>
        <p:spPr>
          <a:xfrm>
            <a:off x="3108241" y="2874220"/>
            <a:ext cx="241312" cy="11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6DE206-6E44-4EE9-8421-3FC4E9BB8EEE}"/>
              </a:ext>
            </a:extLst>
          </p:cNvPr>
          <p:cNvCxnSpPr>
            <a:cxnSpLocks/>
          </p:cNvCxnSpPr>
          <p:nvPr/>
        </p:nvCxnSpPr>
        <p:spPr>
          <a:xfrm flipV="1">
            <a:off x="2987052" y="3461936"/>
            <a:ext cx="405066" cy="143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FA1604-DFFD-4CB2-B43F-13B9B117C2B1}"/>
              </a:ext>
            </a:extLst>
          </p:cNvPr>
          <p:cNvCxnSpPr>
            <a:cxnSpLocks/>
          </p:cNvCxnSpPr>
          <p:nvPr/>
        </p:nvCxnSpPr>
        <p:spPr>
          <a:xfrm>
            <a:off x="3027613" y="4327024"/>
            <a:ext cx="345651" cy="5600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131CB9-3279-4FF0-8D7D-19FCD9E8AB90}"/>
              </a:ext>
            </a:extLst>
          </p:cNvPr>
          <p:cNvCxnSpPr>
            <a:cxnSpLocks/>
          </p:cNvCxnSpPr>
          <p:nvPr/>
        </p:nvCxnSpPr>
        <p:spPr>
          <a:xfrm>
            <a:off x="3027613" y="4944506"/>
            <a:ext cx="315301" cy="999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33A92-5E95-4AC5-A0DB-13EADC852924}"/>
              </a:ext>
            </a:extLst>
          </p:cNvPr>
          <p:cNvSpPr/>
          <p:nvPr/>
        </p:nvSpPr>
        <p:spPr>
          <a:xfrm>
            <a:off x="343158" y="82376"/>
            <a:ext cx="3818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SKIN: Care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58B0E2-E870-4D52-9C06-D0A0FF02B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41" y="1017429"/>
            <a:ext cx="8326318" cy="5293757"/>
          </a:xfrm>
          <a:prstGeom prst="rect">
            <a:avLst/>
          </a:prstGeom>
          <a:solidFill>
            <a:srgbClr val="D9C6C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7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ways to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for your skin?  Good hygiene practices include: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7"/>
              <a:tabLst/>
            </a:pPr>
            <a:endParaRPr lang="en-US" altLang="en-US" sz="2600" baseline="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6E236-47A6-4CA2-A08A-6F5A07DDEB82}"/>
              </a:ext>
            </a:extLst>
          </p:cNvPr>
          <p:cNvSpPr/>
          <p:nvPr/>
        </p:nvSpPr>
        <p:spPr>
          <a:xfrm>
            <a:off x="1466021" y="2484510"/>
            <a:ext cx="6211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Wash with soap daily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EC2FA-D50E-4DEE-A6A5-9BE607F6CF85}"/>
              </a:ext>
            </a:extLst>
          </p:cNvPr>
          <p:cNvSpPr/>
          <p:nvPr/>
        </p:nvSpPr>
        <p:spPr>
          <a:xfrm>
            <a:off x="1397894" y="3192396"/>
            <a:ext cx="6348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Don’t touch your face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35C92-2009-40A7-8277-2A39B428D97A}"/>
              </a:ext>
            </a:extLst>
          </p:cNvPr>
          <p:cNvSpPr/>
          <p:nvPr/>
        </p:nvSpPr>
        <p:spPr>
          <a:xfrm>
            <a:off x="1332174" y="3915933"/>
            <a:ext cx="64796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Don’t pick/pop pimples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FD3FE-91D4-40A9-8892-EE621D85010E}"/>
              </a:ext>
            </a:extLst>
          </p:cNvPr>
          <p:cNvSpPr/>
          <p:nvPr/>
        </p:nvSpPr>
        <p:spPr>
          <a:xfrm>
            <a:off x="1056459" y="4626114"/>
            <a:ext cx="70310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15900">
                    <a:schemeClr val="bg1">
                      <a:alpha val="40000"/>
                    </a:schemeClr>
                  </a:glow>
                  <a:outerShdw blurRad="469900" dist="139700" dir="2700000" algn="tl" rotWithShape="0">
                    <a:schemeClr val="bg1"/>
                  </a:outerShdw>
                </a:effectLst>
                <a:latin typeface="Showcard Gothic" panose="04020904020102020604" pitchFamily="82" charset="0"/>
              </a:rPr>
              <a:t>Change your pillow case</a:t>
            </a:r>
          </a:p>
        </p:txBody>
      </p:sp>
      <p:pic>
        <p:nvPicPr>
          <p:cNvPr id="11" name="Picture 10" descr="http://3.bp.blogspot.com/-tL8YpoFUhzA/TvIgTKJoupI/AAAAAAAAF5Y/J9SOCoUioAk/s1600/parents-teens-girl-pimples-zits-acne-clipart.jpg">
            <a:extLst>
              <a:ext uri="{FF2B5EF4-FFF2-40B4-BE49-F238E27FC236}">
                <a16:creationId xmlns:a16="http://schemas.microsoft.com/office/drawing/2014/main" id="{1CFEBAA7-9835-47AB-8A4D-F68304738B1D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082" y="3050190"/>
            <a:ext cx="1285875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1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114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KG Piece by Piece</vt:lpstr>
      <vt:lpstr>Showcard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Adams, Stacy</cp:lastModifiedBy>
  <cp:revision>57</cp:revision>
  <cp:lastPrinted>2019-04-24T14:41:16Z</cp:lastPrinted>
  <dcterms:created xsi:type="dcterms:W3CDTF">2016-01-18T18:52:47Z</dcterms:created>
  <dcterms:modified xsi:type="dcterms:W3CDTF">2019-05-05T17:09:53Z</dcterms:modified>
</cp:coreProperties>
</file>