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1" autoAdjust="0"/>
    <p:restoredTop sz="80586" autoAdjust="0"/>
  </p:normalViewPr>
  <p:slideViewPr>
    <p:cSldViewPr snapToGrid="0">
      <p:cViewPr varScale="1">
        <p:scale>
          <a:sx n="79" d="100"/>
          <a:sy n="79" d="100"/>
        </p:scale>
        <p:origin x="92" y="124"/>
      </p:cViewPr>
      <p:guideLst/>
    </p:cSldViewPr>
  </p:slideViewPr>
  <p:notesTextViewPr>
    <p:cViewPr>
      <p:scale>
        <a:sx n="75" d="100"/>
        <a:sy n="7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EE281C-25BD-490A-BD31-C251499E0070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EC6071E-B3FD-413C-B3E5-44B68562ED28}">
      <dgm:prSet phldrT="[Text]"/>
      <dgm:spPr/>
      <dgm:t>
        <a:bodyPr/>
        <a:lstStyle/>
        <a:p>
          <a:r>
            <a:rPr lang="en-US" dirty="0"/>
            <a:t>Effects of marijuana</a:t>
          </a:r>
        </a:p>
      </dgm:t>
    </dgm:pt>
    <dgm:pt modelId="{013F9968-9E7B-43CC-966E-0527E91884AA}" type="parTrans" cxnId="{F37D558F-CD91-4B0D-9DF7-57EAF1C0B79F}">
      <dgm:prSet/>
      <dgm:spPr/>
      <dgm:t>
        <a:bodyPr/>
        <a:lstStyle/>
        <a:p>
          <a:endParaRPr lang="en-US"/>
        </a:p>
      </dgm:t>
    </dgm:pt>
    <dgm:pt modelId="{E84441C0-8CDD-4B30-AED7-C35FF980BE20}" type="sibTrans" cxnId="{F37D558F-CD91-4B0D-9DF7-57EAF1C0B79F}">
      <dgm:prSet/>
      <dgm:spPr/>
      <dgm:t>
        <a:bodyPr/>
        <a:lstStyle/>
        <a:p>
          <a:endParaRPr lang="en-US"/>
        </a:p>
      </dgm:t>
    </dgm:pt>
    <dgm:pt modelId="{6E005369-B0A5-4760-9826-32739BE7B207}">
      <dgm:prSet phldrT="[Text]"/>
      <dgm:spPr/>
      <dgm:t>
        <a:bodyPr/>
        <a:lstStyle/>
        <a:p>
          <a:r>
            <a:rPr lang="en-US" dirty="0"/>
            <a:t>Physical effects</a:t>
          </a:r>
        </a:p>
      </dgm:t>
    </dgm:pt>
    <dgm:pt modelId="{A60E47C4-E506-41EE-96D9-7ED2E8DF849F}" type="parTrans" cxnId="{E3C64AFA-40DA-4C49-84A1-D8491510BAEA}">
      <dgm:prSet/>
      <dgm:spPr/>
      <dgm:t>
        <a:bodyPr/>
        <a:lstStyle/>
        <a:p>
          <a:endParaRPr lang="en-US"/>
        </a:p>
      </dgm:t>
    </dgm:pt>
    <dgm:pt modelId="{DA5A0715-55BC-4EDC-B022-9FF59DA20FE6}" type="sibTrans" cxnId="{E3C64AFA-40DA-4C49-84A1-D8491510BAEA}">
      <dgm:prSet/>
      <dgm:spPr/>
      <dgm:t>
        <a:bodyPr/>
        <a:lstStyle/>
        <a:p>
          <a:endParaRPr lang="en-US"/>
        </a:p>
      </dgm:t>
    </dgm:pt>
    <dgm:pt modelId="{B32791B3-65BA-4545-9847-CD33FB0D8AFE}">
      <dgm:prSet phldrT="[Text]"/>
      <dgm:spPr/>
      <dgm:t>
        <a:bodyPr/>
        <a:lstStyle/>
        <a:p>
          <a:r>
            <a:rPr lang="en-US" dirty="0"/>
            <a:t>Social effects</a:t>
          </a:r>
        </a:p>
      </dgm:t>
    </dgm:pt>
    <dgm:pt modelId="{02A6D482-974C-48F8-963F-EF08E36CC80C}" type="parTrans" cxnId="{E0FB7D03-7F80-4E21-9568-BBC8DE57F270}">
      <dgm:prSet/>
      <dgm:spPr/>
      <dgm:t>
        <a:bodyPr/>
        <a:lstStyle/>
        <a:p>
          <a:endParaRPr lang="en-US"/>
        </a:p>
      </dgm:t>
    </dgm:pt>
    <dgm:pt modelId="{55610CAC-B8F6-475D-93E7-E57093927A2A}" type="sibTrans" cxnId="{E0FB7D03-7F80-4E21-9568-BBC8DE57F270}">
      <dgm:prSet/>
      <dgm:spPr/>
      <dgm:t>
        <a:bodyPr/>
        <a:lstStyle/>
        <a:p>
          <a:endParaRPr lang="en-US"/>
        </a:p>
      </dgm:t>
    </dgm:pt>
    <dgm:pt modelId="{64D450B3-2007-4361-9C05-FA21B0B1B897}">
      <dgm:prSet phldrT="[Text]"/>
      <dgm:spPr/>
      <dgm:t>
        <a:bodyPr/>
        <a:lstStyle/>
        <a:p>
          <a:r>
            <a:rPr lang="en-US" dirty="0"/>
            <a:t>Intellectual effects</a:t>
          </a:r>
        </a:p>
      </dgm:t>
    </dgm:pt>
    <dgm:pt modelId="{8AAE7952-262B-44C1-A101-CCDD965E2B57}" type="parTrans" cxnId="{2CCBD895-7222-476F-81FD-563C73CD1BCB}">
      <dgm:prSet/>
      <dgm:spPr/>
      <dgm:t>
        <a:bodyPr/>
        <a:lstStyle/>
        <a:p>
          <a:endParaRPr lang="en-US"/>
        </a:p>
      </dgm:t>
    </dgm:pt>
    <dgm:pt modelId="{A280BFB0-559B-46D7-B97D-DA01F21BD61D}" type="sibTrans" cxnId="{2CCBD895-7222-476F-81FD-563C73CD1BCB}">
      <dgm:prSet/>
      <dgm:spPr/>
      <dgm:t>
        <a:bodyPr/>
        <a:lstStyle/>
        <a:p>
          <a:endParaRPr lang="en-US"/>
        </a:p>
      </dgm:t>
    </dgm:pt>
    <dgm:pt modelId="{B1640893-47E9-4FE9-9BE1-9634D3C68637}">
      <dgm:prSet phldrT="[Text]"/>
      <dgm:spPr/>
      <dgm:t>
        <a:bodyPr/>
        <a:lstStyle/>
        <a:p>
          <a:r>
            <a:rPr lang="en-US" dirty="0"/>
            <a:t>Emotional effects</a:t>
          </a:r>
        </a:p>
      </dgm:t>
    </dgm:pt>
    <dgm:pt modelId="{CF466404-7F2D-422C-9869-4D8129F2A598}" type="parTrans" cxnId="{7B190C4A-760E-4BE0-9F3D-B4616C006FA5}">
      <dgm:prSet/>
      <dgm:spPr/>
      <dgm:t>
        <a:bodyPr/>
        <a:lstStyle/>
        <a:p>
          <a:endParaRPr lang="en-US"/>
        </a:p>
      </dgm:t>
    </dgm:pt>
    <dgm:pt modelId="{46DB1651-E88D-40C7-9AF5-4403666DD4FE}" type="sibTrans" cxnId="{7B190C4A-760E-4BE0-9F3D-B4616C006FA5}">
      <dgm:prSet/>
      <dgm:spPr/>
      <dgm:t>
        <a:bodyPr/>
        <a:lstStyle/>
        <a:p>
          <a:endParaRPr lang="en-US"/>
        </a:p>
      </dgm:t>
    </dgm:pt>
    <dgm:pt modelId="{E2DB0070-73AB-4FFC-9CF6-AA1A1269433B}" type="pres">
      <dgm:prSet presAssocID="{72EE281C-25BD-490A-BD31-C251499E0070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8A3458C-7143-4B22-9FA9-ED2AD5E94FA5}" type="pres">
      <dgm:prSet presAssocID="{8EC6071E-B3FD-413C-B3E5-44B68562ED28}" presName="centerShape" presStyleLbl="node0" presStyleIdx="0" presStyleCnt="1"/>
      <dgm:spPr/>
    </dgm:pt>
    <dgm:pt modelId="{EFE520BC-DCA0-4BA4-97DB-0C627A0879AA}" type="pres">
      <dgm:prSet presAssocID="{6E005369-B0A5-4760-9826-32739BE7B207}" presName="node" presStyleLbl="node1" presStyleIdx="0" presStyleCnt="4">
        <dgm:presLayoutVars>
          <dgm:bulletEnabled val="1"/>
        </dgm:presLayoutVars>
      </dgm:prSet>
      <dgm:spPr/>
    </dgm:pt>
    <dgm:pt modelId="{7C2AE92E-971B-4D35-A78A-E83993EA9CAE}" type="pres">
      <dgm:prSet presAssocID="{6E005369-B0A5-4760-9826-32739BE7B207}" presName="dummy" presStyleCnt="0"/>
      <dgm:spPr/>
    </dgm:pt>
    <dgm:pt modelId="{D6A56E02-A648-4BA0-AB16-383C0D284EB2}" type="pres">
      <dgm:prSet presAssocID="{DA5A0715-55BC-4EDC-B022-9FF59DA20FE6}" presName="sibTrans" presStyleLbl="sibTrans2D1" presStyleIdx="0" presStyleCnt="4"/>
      <dgm:spPr/>
    </dgm:pt>
    <dgm:pt modelId="{059380D8-2D01-4F72-BE1B-4A1316832F35}" type="pres">
      <dgm:prSet presAssocID="{B32791B3-65BA-4545-9847-CD33FB0D8AFE}" presName="node" presStyleLbl="node1" presStyleIdx="1" presStyleCnt="4">
        <dgm:presLayoutVars>
          <dgm:bulletEnabled val="1"/>
        </dgm:presLayoutVars>
      </dgm:prSet>
      <dgm:spPr/>
    </dgm:pt>
    <dgm:pt modelId="{052CF894-593A-477F-ACC9-CF42313F4192}" type="pres">
      <dgm:prSet presAssocID="{B32791B3-65BA-4545-9847-CD33FB0D8AFE}" presName="dummy" presStyleCnt="0"/>
      <dgm:spPr/>
    </dgm:pt>
    <dgm:pt modelId="{FD39B080-D4CA-4701-99D4-2645E1465516}" type="pres">
      <dgm:prSet presAssocID="{55610CAC-B8F6-475D-93E7-E57093927A2A}" presName="sibTrans" presStyleLbl="sibTrans2D1" presStyleIdx="1" presStyleCnt="4"/>
      <dgm:spPr/>
    </dgm:pt>
    <dgm:pt modelId="{22E9337F-2CFF-46BF-A34D-02668F44B1B4}" type="pres">
      <dgm:prSet presAssocID="{64D450B3-2007-4361-9C05-FA21B0B1B897}" presName="node" presStyleLbl="node1" presStyleIdx="2" presStyleCnt="4">
        <dgm:presLayoutVars>
          <dgm:bulletEnabled val="1"/>
        </dgm:presLayoutVars>
      </dgm:prSet>
      <dgm:spPr/>
    </dgm:pt>
    <dgm:pt modelId="{F2C65623-AE48-4D2C-AD49-75049EB43F9C}" type="pres">
      <dgm:prSet presAssocID="{64D450B3-2007-4361-9C05-FA21B0B1B897}" presName="dummy" presStyleCnt="0"/>
      <dgm:spPr/>
    </dgm:pt>
    <dgm:pt modelId="{444965CC-2E91-4D09-A8E3-B02701E10686}" type="pres">
      <dgm:prSet presAssocID="{A280BFB0-559B-46D7-B97D-DA01F21BD61D}" presName="sibTrans" presStyleLbl="sibTrans2D1" presStyleIdx="2" presStyleCnt="4"/>
      <dgm:spPr/>
    </dgm:pt>
    <dgm:pt modelId="{23AEFCDC-A039-403A-A92D-458FE4BD259B}" type="pres">
      <dgm:prSet presAssocID="{B1640893-47E9-4FE9-9BE1-9634D3C68637}" presName="node" presStyleLbl="node1" presStyleIdx="3" presStyleCnt="4">
        <dgm:presLayoutVars>
          <dgm:bulletEnabled val="1"/>
        </dgm:presLayoutVars>
      </dgm:prSet>
      <dgm:spPr/>
    </dgm:pt>
    <dgm:pt modelId="{99B0EC89-DF42-4534-BF2C-45281F3809E0}" type="pres">
      <dgm:prSet presAssocID="{B1640893-47E9-4FE9-9BE1-9634D3C68637}" presName="dummy" presStyleCnt="0"/>
      <dgm:spPr/>
    </dgm:pt>
    <dgm:pt modelId="{56C078BF-074D-4581-86B8-3F028BE1A926}" type="pres">
      <dgm:prSet presAssocID="{46DB1651-E88D-40C7-9AF5-4403666DD4FE}" presName="sibTrans" presStyleLbl="sibTrans2D1" presStyleIdx="3" presStyleCnt="4"/>
      <dgm:spPr/>
    </dgm:pt>
  </dgm:ptLst>
  <dgm:cxnLst>
    <dgm:cxn modelId="{E0FB7D03-7F80-4E21-9568-BBC8DE57F270}" srcId="{8EC6071E-B3FD-413C-B3E5-44B68562ED28}" destId="{B32791B3-65BA-4545-9847-CD33FB0D8AFE}" srcOrd="1" destOrd="0" parTransId="{02A6D482-974C-48F8-963F-EF08E36CC80C}" sibTransId="{55610CAC-B8F6-475D-93E7-E57093927A2A}"/>
    <dgm:cxn modelId="{B463130E-351F-4F26-BE01-EFDEC83D7397}" type="presOf" srcId="{46DB1651-E88D-40C7-9AF5-4403666DD4FE}" destId="{56C078BF-074D-4581-86B8-3F028BE1A926}" srcOrd="0" destOrd="0" presId="urn:microsoft.com/office/officeart/2005/8/layout/radial6"/>
    <dgm:cxn modelId="{B8B9771C-8B27-4773-AB10-03E2CD0C4FFB}" type="presOf" srcId="{8EC6071E-B3FD-413C-B3E5-44B68562ED28}" destId="{78A3458C-7143-4B22-9FA9-ED2AD5E94FA5}" srcOrd="0" destOrd="0" presId="urn:microsoft.com/office/officeart/2005/8/layout/radial6"/>
    <dgm:cxn modelId="{73046C5E-0B7D-4960-A07E-79E74D5C8FE9}" type="presOf" srcId="{72EE281C-25BD-490A-BD31-C251499E0070}" destId="{E2DB0070-73AB-4FFC-9CF6-AA1A1269433B}" srcOrd="0" destOrd="0" presId="urn:microsoft.com/office/officeart/2005/8/layout/radial6"/>
    <dgm:cxn modelId="{4D079D43-9CA7-463E-9CB8-C2CFAC40B2F2}" type="presOf" srcId="{A280BFB0-559B-46D7-B97D-DA01F21BD61D}" destId="{444965CC-2E91-4D09-A8E3-B02701E10686}" srcOrd="0" destOrd="0" presId="urn:microsoft.com/office/officeart/2005/8/layout/radial6"/>
    <dgm:cxn modelId="{7B190C4A-760E-4BE0-9F3D-B4616C006FA5}" srcId="{8EC6071E-B3FD-413C-B3E5-44B68562ED28}" destId="{B1640893-47E9-4FE9-9BE1-9634D3C68637}" srcOrd="3" destOrd="0" parTransId="{CF466404-7F2D-422C-9869-4D8129F2A598}" sibTransId="{46DB1651-E88D-40C7-9AF5-4403666DD4FE}"/>
    <dgm:cxn modelId="{0962E571-0A70-4163-937C-283DA852E3A9}" type="presOf" srcId="{DA5A0715-55BC-4EDC-B022-9FF59DA20FE6}" destId="{D6A56E02-A648-4BA0-AB16-383C0D284EB2}" srcOrd="0" destOrd="0" presId="urn:microsoft.com/office/officeart/2005/8/layout/radial6"/>
    <dgm:cxn modelId="{16B86153-E270-48E8-A9F9-CB5E2FB4B1D9}" type="presOf" srcId="{B1640893-47E9-4FE9-9BE1-9634D3C68637}" destId="{23AEFCDC-A039-403A-A92D-458FE4BD259B}" srcOrd="0" destOrd="0" presId="urn:microsoft.com/office/officeart/2005/8/layout/radial6"/>
    <dgm:cxn modelId="{4AE7F876-FB31-4CC9-B107-5F302F77FA1C}" type="presOf" srcId="{B32791B3-65BA-4545-9847-CD33FB0D8AFE}" destId="{059380D8-2D01-4F72-BE1B-4A1316832F35}" srcOrd="0" destOrd="0" presId="urn:microsoft.com/office/officeart/2005/8/layout/radial6"/>
    <dgm:cxn modelId="{134D488A-7DD3-484C-A0D3-A95BADD9C4E4}" type="presOf" srcId="{55610CAC-B8F6-475D-93E7-E57093927A2A}" destId="{FD39B080-D4CA-4701-99D4-2645E1465516}" srcOrd="0" destOrd="0" presId="urn:microsoft.com/office/officeart/2005/8/layout/radial6"/>
    <dgm:cxn modelId="{F37D558F-CD91-4B0D-9DF7-57EAF1C0B79F}" srcId="{72EE281C-25BD-490A-BD31-C251499E0070}" destId="{8EC6071E-B3FD-413C-B3E5-44B68562ED28}" srcOrd="0" destOrd="0" parTransId="{013F9968-9E7B-43CC-966E-0527E91884AA}" sibTransId="{E84441C0-8CDD-4B30-AED7-C35FF980BE20}"/>
    <dgm:cxn modelId="{2CCBD895-7222-476F-81FD-563C73CD1BCB}" srcId="{8EC6071E-B3FD-413C-B3E5-44B68562ED28}" destId="{64D450B3-2007-4361-9C05-FA21B0B1B897}" srcOrd="2" destOrd="0" parTransId="{8AAE7952-262B-44C1-A101-CCDD965E2B57}" sibTransId="{A280BFB0-559B-46D7-B97D-DA01F21BD61D}"/>
    <dgm:cxn modelId="{7A8075C1-A09F-42B2-8BE4-C3A6598F05DF}" type="presOf" srcId="{6E005369-B0A5-4760-9826-32739BE7B207}" destId="{EFE520BC-DCA0-4BA4-97DB-0C627A0879AA}" srcOrd="0" destOrd="0" presId="urn:microsoft.com/office/officeart/2005/8/layout/radial6"/>
    <dgm:cxn modelId="{1EC1EFF7-9D02-4665-BAEE-6B224B21DB12}" type="presOf" srcId="{64D450B3-2007-4361-9C05-FA21B0B1B897}" destId="{22E9337F-2CFF-46BF-A34D-02668F44B1B4}" srcOrd="0" destOrd="0" presId="urn:microsoft.com/office/officeart/2005/8/layout/radial6"/>
    <dgm:cxn modelId="{E3C64AFA-40DA-4C49-84A1-D8491510BAEA}" srcId="{8EC6071E-B3FD-413C-B3E5-44B68562ED28}" destId="{6E005369-B0A5-4760-9826-32739BE7B207}" srcOrd="0" destOrd="0" parTransId="{A60E47C4-E506-41EE-96D9-7ED2E8DF849F}" sibTransId="{DA5A0715-55BC-4EDC-B022-9FF59DA20FE6}"/>
    <dgm:cxn modelId="{52646881-1B93-4E29-A6AC-919EC7620198}" type="presParOf" srcId="{E2DB0070-73AB-4FFC-9CF6-AA1A1269433B}" destId="{78A3458C-7143-4B22-9FA9-ED2AD5E94FA5}" srcOrd="0" destOrd="0" presId="urn:microsoft.com/office/officeart/2005/8/layout/radial6"/>
    <dgm:cxn modelId="{F817EF85-69F8-4A3E-BCC4-9C607763A22A}" type="presParOf" srcId="{E2DB0070-73AB-4FFC-9CF6-AA1A1269433B}" destId="{EFE520BC-DCA0-4BA4-97DB-0C627A0879AA}" srcOrd="1" destOrd="0" presId="urn:microsoft.com/office/officeart/2005/8/layout/radial6"/>
    <dgm:cxn modelId="{27CB3B72-B823-45E3-8829-B340E2D9CEAC}" type="presParOf" srcId="{E2DB0070-73AB-4FFC-9CF6-AA1A1269433B}" destId="{7C2AE92E-971B-4D35-A78A-E83993EA9CAE}" srcOrd="2" destOrd="0" presId="urn:microsoft.com/office/officeart/2005/8/layout/radial6"/>
    <dgm:cxn modelId="{61947DBB-18C4-486B-86D1-60650A0D6EBA}" type="presParOf" srcId="{E2DB0070-73AB-4FFC-9CF6-AA1A1269433B}" destId="{D6A56E02-A648-4BA0-AB16-383C0D284EB2}" srcOrd="3" destOrd="0" presId="urn:microsoft.com/office/officeart/2005/8/layout/radial6"/>
    <dgm:cxn modelId="{72F72B31-C7BB-4708-95B6-15D8FCAF51C9}" type="presParOf" srcId="{E2DB0070-73AB-4FFC-9CF6-AA1A1269433B}" destId="{059380D8-2D01-4F72-BE1B-4A1316832F35}" srcOrd="4" destOrd="0" presId="urn:microsoft.com/office/officeart/2005/8/layout/radial6"/>
    <dgm:cxn modelId="{85394298-07D1-446E-8CB0-551ECBC3AD3F}" type="presParOf" srcId="{E2DB0070-73AB-4FFC-9CF6-AA1A1269433B}" destId="{052CF894-593A-477F-ACC9-CF42313F4192}" srcOrd="5" destOrd="0" presId="urn:microsoft.com/office/officeart/2005/8/layout/radial6"/>
    <dgm:cxn modelId="{13A9CEE0-6D93-4E91-B7B3-F660F5FCFEB8}" type="presParOf" srcId="{E2DB0070-73AB-4FFC-9CF6-AA1A1269433B}" destId="{FD39B080-D4CA-4701-99D4-2645E1465516}" srcOrd="6" destOrd="0" presId="urn:microsoft.com/office/officeart/2005/8/layout/radial6"/>
    <dgm:cxn modelId="{9EFD8346-50CF-4D3C-9771-99D3558CCAD5}" type="presParOf" srcId="{E2DB0070-73AB-4FFC-9CF6-AA1A1269433B}" destId="{22E9337F-2CFF-46BF-A34D-02668F44B1B4}" srcOrd="7" destOrd="0" presId="urn:microsoft.com/office/officeart/2005/8/layout/radial6"/>
    <dgm:cxn modelId="{7F8FBBEA-748A-41A2-A596-09E797286A09}" type="presParOf" srcId="{E2DB0070-73AB-4FFC-9CF6-AA1A1269433B}" destId="{F2C65623-AE48-4D2C-AD49-75049EB43F9C}" srcOrd="8" destOrd="0" presId="urn:microsoft.com/office/officeart/2005/8/layout/radial6"/>
    <dgm:cxn modelId="{E1EA0F6F-5B03-46EE-8AC0-B811936AC31C}" type="presParOf" srcId="{E2DB0070-73AB-4FFC-9CF6-AA1A1269433B}" destId="{444965CC-2E91-4D09-A8E3-B02701E10686}" srcOrd="9" destOrd="0" presId="urn:microsoft.com/office/officeart/2005/8/layout/radial6"/>
    <dgm:cxn modelId="{40C22EE6-95B2-48D1-B3FC-B31AD9A5B2A2}" type="presParOf" srcId="{E2DB0070-73AB-4FFC-9CF6-AA1A1269433B}" destId="{23AEFCDC-A039-403A-A92D-458FE4BD259B}" srcOrd="10" destOrd="0" presId="urn:microsoft.com/office/officeart/2005/8/layout/radial6"/>
    <dgm:cxn modelId="{3F11866A-7CA4-432E-9973-7DCF598A42F5}" type="presParOf" srcId="{E2DB0070-73AB-4FFC-9CF6-AA1A1269433B}" destId="{99B0EC89-DF42-4534-BF2C-45281F3809E0}" srcOrd="11" destOrd="0" presId="urn:microsoft.com/office/officeart/2005/8/layout/radial6"/>
    <dgm:cxn modelId="{20CF98F5-9163-41D3-8378-4685BFE6F30C}" type="presParOf" srcId="{E2DB0070-73AB-4FFC-9CF6-AA1A1269433B}" destId="{56C078BF-074D-4581-86B8-3F028BE1A926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078BF-074D-4581-86B8-3F028BE1A926}">
      <dsp:nvSpPr>
        <dsp:cNvPr id="0" name=""/>
        <dsp:cNvSpPr/>
      </dsp:nvSpPr>
      <dsp:spPr>
        <a:xfrm>
          <a:off x="1211897" y="562610"/>
          <a:ext cx="3748404" cy="3748404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4965CC-2E91-4D09-A8E3-B02701E10686}">
      <dsp:nvSpPr>
        <dsp:cNvPr id="0" name=""/>
        <dsp:cNvSpPr/>
      </dsp:nvSpPr>
      <dsp:spPr>
        <a:xfrm>
          <a:off x="1211897" y="562610"/>
          <a:ext cx="3748404" cy="3748404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39B080-D4CA-4701-99D4-2645E1465516}">
      <dsp:nvSpPr>
        <dsp:cNvPr id="0" name=""/>
        <dsp:cNvSpPr/>
      </dsp:nvSpPr>
      <dsp:spPr>
        <a:xfrm>
          <a:off x="1211897" y="562610"/>
          <a:ext cx="3748404" cy="3748404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6A56E02-A648-4BA0-AB16-383C0D284EB2}">
      <dsp:nvSpPr>
        <dsp:cNvPr id="0" name=""/>
        <dsp:cNvSpPr/>
      </dsp:nvSpPr>
      <dsp:spPr>
        <a:xfrm>
          <a:off x="1211897" y="562610"/>
          <a:ext cx="3748404" cy="3748404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A3458C-7143-4B22-9FA9-ED2AD5E94FA5}">
      <dsp:nvSpPr>
        <dsp:cNvPr id="0" name=""/>
        <dsp:cNvSpPr/>
      </dsp:nvSpPr>
      <dsp:spPr>
        <a:xfrm>
          <a:off x="2222655" y="1573367"/>
          <a:ext cx="1726889" cy="172688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Effects of marijuana</a:t>
          </a:r>
        </a:p>
      </dsp:txBody>
      <dsp:txXfrm>
        <a:off x="2475552" y="1826264"/>
        <a:ext cx="1221095" cy="1221095"/>
      </dsp:txXfrm>
    </dsp:sp>
    <dsp:sp modelId="{EFE520BC-DCA0-4BA4-97DB-0C627A0879AA}">
      <dsp:nvSpPr>
        <dsp:cNvPr id="0" name=""/>
        <dsp:cNvSpPr/>
      </dsp:nvSpPr>
      <dsp:spPr>
        <a:xfrm>
          <a:off x="2481688" y="1716"/>
          <a:ext cx="1208822" cy="12088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Physical effects</a:t>
          </a:r>
        </a:p>
      </dsp:txBody>
      <dsp:txXfrm>
        <a:off x="2658716" y="178744"/>
        <a:ext cx="854766" cy="854766"/>
      </dsp:txXfrm>
    </dsp:sp>
    <dsp:sp modelId="{059380D8-2D01-4F72-BE1B-4A1316832F35}">
      <dsp:nvSpPr>
        <dsp:cNvPr id="0" name=""/>
        <dsp:cNvSpPr/>
      </dsp:nvSpPr>
      <dsp:spPr>
        <a:xfrm>
          <a:off x="4312373" y="1832401"/>
          <a:ext cx="1208822" cy="12088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Social effects</a:t>
          </a:r>
        </a:p>
      </dsp:txBody>
      <dsp:txXfrm>
        <a:off x="4489401" y="2009429"/>
        <a:ext cx="854766" cy="854766"/>
      </dsp:txXfrm>
    </dsp:sp>
    <dsp:sp modelId="{22E9337F-2CFF-46BF-A34D-02668F44B1B4}">
      <dsp:nvSpPr>
        <dsp:cNvPr id="0" name=""/>
        <dsp:cNvSpPr/>
      </dsp:nvSpPr>
      <dsp:spPr>
        <a:xfrm>
          <a:off x="2481688" y="3663085"/>
          <a:ext cx="1208822" cy="12088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Intellectual effects</a:t>
          </a:r>
        </a:p>
      </dsp:txBody>
      <dsp:txXfrm>
        <a:off x="2658716" y="3840113"/>
        <a:ext cx="854766" cy="854766"/>
      </dsp:txXfrm>
    </dsp:sp>
    <dsp:sp modelId="{23AEFCDC-A039-403A-A92D-458FE4BD259B}">
      <dsp:nvSpPr>
        <dsp:cNvPr id="0" name=""/>
        <dsp:cNvSpPr/>
      </dsp:nvSpPr>
      <dsp:spPr>
        <a:xfrm>
          <a:off x="651003" y="1832401"/>
          <a:ext cx="1208822" cy="12088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Emotional effects</a:t>
          </a:r>
        </a:p>
      </dsp:txBody>
      <dsp:txXfrm>
        <a:off x="828031" y="2009429"/>
        <a:ext cx="854766" cy="854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7DBCA9-F0DC-4754-B799-A6E403299084}" type="datetimeFigureOut">
              <a:rPr lang="en-US" smtClean="0"/>
              <a:t>7/18/2017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AC007-0D2B-434B-ACA6-BE0570BEB1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82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Marijuana cigarette is made from the crushed leaves of the cannabis plant.  When smoked it has a strong odor that may stay on your clothes. (T)</a:t>
            </a:r>
          </a:p>
          <a:p>
            <a:pPr lvl="1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THC in marijuana affects your physical health. (T) (lungs - chronic cough, bronchitis - decreased blood pressure, decreased ability to fight off infections)</a:t>
            </a:r>
          </a:p>
          <a:p>
            <a:pPr lvl="1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Riding your bike after smoking marijuana is safe. (F- THC effects coordination, your senses, and perception of time) </a:t>
            </a:r>
          </a:p>
          <a:p>
            <a:pPr lvl="1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Because marijuana may cause depression or anxiety, it effects emotional development. (T)</a:t>
            </a:r>
          </a:p>
          <a:p>
            <a:pPr lvl="1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Using marijuana will not affect your ability to do well in school. (F-THC effects caring about school, concentration, thought, and memory.)  (Nemours, 2018)</a:t>
            </a:r>
          </a:p>
          <a:p>
            <a:pPr lvl="1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If your friends are users and you use with them, your social health will not be affected.  (F- THC may give you feelings of pleasure but the effects interfere in interpersonal relationships.)</a:t>
            </a:r>
          </a:p>
          <a:p>
            <a:pPr lvl="1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In Massachusetts, people with certain diseases can get a prescription for marijuana. (T)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AC007-0D2B-434B-ACA6-BE0570BEB1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248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Marijuana cigarette is made from the crushed leaves of the cannabis plant. (T)</a:t>
            </a:r>
          </a:p>
          <a:p>
            <a:pPr lvl="1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THC in marijuana affects your physical health. (T) (lungs - chronic cough, bronchitis - decreased blood pressure, decreased ability to fight off infections)</a:t>
            </a:r>
          </a:p>
          <a:p>
            <a:pPr lvl="1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Riding your bike after smoking marijuana is safe. (F- THC effects coordination, your senses, and perception of time) </a:t>
            </a:r>
          </a:p>
          <a:p>
            <a:pPr lvl="1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Because marijuana may cause depression or anxiety, it effects emotional development. (T)</a:t>
            </a:r>
          </a:p>
          <a:p>
            <a:pPr lvl="1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Using marijuana will not affect your ability to do well in school. (F-THC effects concentration, thought, and memory.)  (Nemours, 2018)</a:t>
            </a:r>
          </a:p>
          <a:p>
            <a:pPr lvl="1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If your friends are users and you use with them, your social health will not be affected. (F- THC may give you feelings of pleasure but the effects interfere in interpersonal relationships.)</a:t>
            </a:r>
          </a:p>
          <a:p>
            <a:pPr lvl="1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In Massachusetts, people with certain diseases can get a prescription for marijuana. (T)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AC007-0D2B-434B-ACA6-BE0570BEB1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5301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AC007-0D2B-434B-ACA6-BE0570BEB1C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21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639FB-AC3C-4113-A4FA-7BF03E93D700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36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1BEC5-EE8D-497A-88DE-46A8D58BA8BE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237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CE59C-AF44-4FB2-9E32-5016AA8D616E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35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FF32A-C38D-465D-A26A-E3A5AF44AEFB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0131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6E01A7-DC1B-458F-B0B8-EBA5C3EAD1DD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90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BEBBC-036A-4EFF-BA2B-99D329FFE726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66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8946-F4DD-40AA-80A2-FE6B399117BC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996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6FD6-005F-4D26-AB4F-063D1952A66B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3881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69D7-AA80-484D-9899-E68506B0C6F7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773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35DC0-E4AF-4F53-A874-44AE0D92BB9E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8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E279-B787-4665-9A49-D6974260AF43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86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E95F8-129C-470A-A193-2A7467875EFF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448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A80E-6231-4F03-9EC1-7483B4B4BB99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110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1836D-25BA-43BB-A7A6-FE4E5CB5443D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69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E0992-237A-4AAC-89CE-EE4CD5CDA1E7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888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5A8C2-2EA3-4490-8D16-0E3E0D7A7CC1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0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17063-4F31-47F5-9335-A72A17FDEF98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84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CDE09B88-67C5-4241-9332-49C8D3C2A187}" type="datetime1">
              <a:rPr lang="en-US" smtClean="0"/>
              <a:t>7/18/2017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6059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85501" y="645981"/>
            <a:ext cx="3150480" cy="3048394"/>
          </a:xfrm>
          <a:prstGeom prst="roundRect">
            <a:avLst>
              <a:gd name="adj" fmla="val 2028"/>
            </a:avLst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  <a:effectLst>
            <a:innerShdw blurRad="127000" dist="12700">
              <a:prstClr val="black"/>
            </a:innerShdw>
            <a:reflection blurRad="6350" stA="52000" endA="300" endPos="2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56020" y="645981"/>
            <a:ext cx="3150480" cy="3048394"/>
          </a:xfrm>
          <a:prstGeom prst="roundRect">
            <a:avLst>
              <a:gd name="adj" fmla="val 2028"/>
            </a:avLst>
          </a:prstGeom>
          <a:solidFill>
            <a:schemeClr val="tx1"/>
          </a:solidFill>
          <a:ln>
            <a:solidFill>
              <a:schemeClr val="accent1">
                <a:shade val="50000"/>
              </a:schemeClr>
            </a:solidFill>
          </a:ln>
          <a:effectLst>
            <a:innerShdw blurRad="127000" dist="12700">
              <a:prstClr val="black"/>
            </a:innerShdw>
            <a:reflection blurRad="6350" stA="52000" endA="300" endPos="2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534BF3B-BD7C-4A82-84D9-28D2DB357D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3553" y="1076585"/>
            <a:ext cx="2535414" cy="2187185"/>
          </a:xfrm>
          <a:prstGeom prst="rect">
            <a:avLst/>
          </a:prstGeom>
        </p:spPr>
      </p:pic>
      <p:pic>
        <p:nvPicPr>
          <p:cNvPr id="5" name="Picture 4" descr="A close up of a plant&#10;&#10;Description generated with very high confidence">
            <a:extLst>
              <a:ext uri="{FF2B5EF4-FFF2-40B4-BE49-F238E27FC236}">
                <a16:creationId xmlns:a16="http://schemas.microsoft.com/office/drawing/2014/main" id="{168F1A81-FCE1-469F-9633-0F6D6D0243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05540" y="1326243"/>
            <a:ext cx="2535414" cy="169027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A08DDC5-FE04-48DC-883F-995447420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0346" y="4464028"/>
            <a:ext cx="9951308" cy="1641490"/>
          </a:xfrm>
        </p:spPr>
        <p:txBody>
          <a:bodyPr>
            <a:normAutofit/>
          </a:bodyPr>
          <a:lstStyle/>
          <a:p>
            <a:pPr algn="ctr"/>
            <a:r>
              <a:rPr lang="en-US"/>
              <a:t>Analyzing Influences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05940-98BE-4AB9-9778-1D61B9F1B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94375"/>
            <a:ext cx="9144000" cy="754025"/>
          </a:xfrm>
        </p:spPr>
        <p:txBody>
          <a:bodyPr>
            <a:normAutofit/>
          </a:bodyPr>
          <a:lstStyle/>
          <a:p>
            <a:pPr algn="ctr">
              <a:lnSpc>
                <a:spcPct val="70000"/>
              </a:lnSpc>
            </a:pPr>
            <a:r>
              <a:rPr lang="en-US" sz="2500"/>
              <a:t>Benefits of not using marijuana, identifying pressures to use/not use marijuana, and how to handle the pressure in a healthy way.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9D397E06-B49D-4A88-9F07-456E41604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98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 view of the lesson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563071" y="1690688"/>
            <a:ext cx="10515600" cy="4351338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Skill of Analyzing Influences</a:t>
            </a:r>
          </a:p>
          <a:p>
            <a:r>
              <a:rPr lang="en-US" dirty="0">
                <a:solidFill>
                  <a:schemeClr val="bg1"/>
                </a:solidFill>
              </a:rPr>
              <a:t>Vocabulary review</a:t>
            </a:r>
          </a:p>
          <a:p>
            <a:r>
              <a:rPr lang="en-US" dirty="0">
                <a:solidFill>
                  <a:schemeClr val="bg1"/>
                </a:solidFill>
              </a:rPr>
              <a:t>Pre-test</a:t>
            </a:r>
          </a:p>
          <a:p>
            <a:r>
              <a:rPr lang="en-US" dirty="0">
                <a:solidFill>
                  <a:schemeClr val="bg1"/>
                </a:solidFill>
              </a:rPr>
              <a:t>Class activity-Graphic organizer-Effects on the body</a:t>
            </a:r>
          </a:p>
          <a:p>
            <a:r>
              <a:rPr lang="en-US" dirty="0">
                <a:solidFill>
                  <a:schemeClr val="bg1"/>
                </a:solidFill>
              </a:rPr>
              <a:t>Class activity-Peer influences</a:t>
            </a:r>
          </a:p>
          <a:p>
            <a:r>
              <a:rPr lang="en-US" dirty="0">
                <a:solidFill>
                  <a:schemeClr val="bg1"/>
                </a:solidFill>
              </a:rPr>
              <a:t>Review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03B55E0-8F44-44AD-B246-222EEDA99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Copyright-Mary Connolly</a:t>
            </a:r>
          </a:p>
        </p:txBody>
      </p:sp>
    </p:spTree>
    <p:extLst>
      <p:ext uri="{BB962C8B-B14F-4D97-AF65-F5344CB8AC3E}">
        <p14:creationId xmlns:p14="http://schemas.microsoft.com/office/powerpoint/2010/main" val="4124289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plant&#10;&#10;Description generated with very high confidence">
            <a:extLst>
              <a:ext uri="{FF2B5EF4-FFF2-40B4-BE49-F238E27FC236}">
                <a16:creationId xmlns:a16="http://schemas.microsoft.com/office/drawing/2014/main" id="{ECA8AC0E-594B-4C78-8BBA-73252E19C31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/>
          <a:stretch/>
        </p:blipFill>
        <p:spPr>
          <a:xfrm>
            <a:off x="7938687" y="2563009"/>
            <a:ext cx="3354676" cy="25160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55D7F5-1780-49DA-80BB-D76BE868B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000" dirty="0"/>
              <a:t>What do you know about marijuana?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D49B5-2069-43C5-ACCA-4B86D6314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6358486" cy="4351338"/>
          </a:xfrm>
        </p:spPr>
        <p:txBody>
          <a:bodyPr>
            <a:normAutofit/>
          </a:bodyPr>
          <a:lstStyle/>
          <a:p>
            <a:pPr marL="914400" lvl="1" indent="-457200" fontAlgn="base">
              <a:lnSpc>
                <a:spcPct val="80000"/>
              </a:lnSpc>
              <a:buFont typeface="+mj-lt"/>
              <a:buAutoNum type="arabicPeriod"/>
            </a:pPr>
            <a:r>
              <a:rPr lang="en-US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T  F  Marijuana cigarette is made from the crushed leaves of the cannabis plant.</a:t>
            </a:r>
          </a:p>
          <a:p>
            <a:pPr marL="914400" lvl="1" indent="-457200" fontAlgn="base">
              <a:lnSpc>
                <a:spcPct val="80000"/>
              </a:lnSpc>
              <a:buFont typeface="+mj-lt"/>
              <a:buAutoNum type="arabicPeriod"/>
            </a:pPr>
            <a:endParaRPr lang="en-US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1"/>
                  </a:gs>
                </a:gsLst>
                <a:lin ang="4800000" scaled="0"/>
              </a:gradFill>
            </a:endParaRPr>
          </a:p>
          <a:p>
            <a:pPr marL="914400" lvl="1" indent="-457200" fontAlgn="base">
              <a:lnSpc>
                <a:spcPct val="80000"/>
              </a:lnSpc>
              <a:buFont typeface="+mj-lt"/>
              <a:buAutoNum type="arabicPeriod"/>
            </a:pPr>
            <a:r>
              <a:rPr lang="en-US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T  F  THC in marijuana affects your physical health.</a:t>
            </a:r>
          </a:p>
          <a:p>
            <a:pPr marL="914400" lvl="1" indent="-457200" fontAlgn="base">
              <a:lnSpc>
                <a:spcPct val="80000"/>
              </a:lnSpc>
              <a:buFont typeface="+mj-lt"/>
              <a:buAutoNum type="arabicPeriod"/>
            </a:pPr>
            <a:endParaRPr lang="en-US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1"/>
                  </a:gs>
                </a:gsLst>
                <a:lin ang="4800000" scaled="0"/>
              </a:gradFill>
            </a:endParaRPr>
          </a:p>
          <a:p>
            <a:pPr marL="914400" lvl="1" indent="-457200" fontAlgn="base">
              <a:lnSpc>
                <a:spcPct val="80000"/>
              </a:lnSpc>
              <a:buFont typeface="+mj-lt"/>
              <a:buAutoNum type="arabicPeriod"/>
            </a:pPr>
            <a:r>
              <a:rPr lang="en-US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T  F  Riding your bike after smoking marijuana is safe.</a:t>
            </a:r>
          </a:p>
          <a:p>
            <a:pPr marL="457200" lvl="1" indent="0" fontAlgn="base">
              <a:lnSpc>
                <a:spcPct val="80000"/>
              </a:lnSpc>
              <a:buNone/>
            </a:pPr>
            <a:r>
              <a:rPr lang="en-US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  </a:t>
            </a:r>
          </a:p>
          <a:p>
            <a:pPr marL="457200" lvl="1" indent="0" fontAlgn="base">
              <a:lnSpc>
                <a:spcPct val="80000"/>
              </a:lnSpc>
              <a:buNone/>
            </a:pPr>
            <a:r>
              <a:rPr lang="en-US" dirty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25000"/>
                        <a:lumOff val="75000"/>
                      </a:schemeClr>
                    </a:gs>
                    <a:gs pos="100000">
                      <a:schemeClr val="tx1"/>
                    </a:gs>
                  </a:gsLst>
                  <a:lin ang="4800000" scaled="0"/>
                </a:gradFill>
              </a:rPr>
              <a:t>4.    T  F  Because marijuana may cause depression or anxiety, it effects emotional development. </a:t>
            </a:r>
          </a:p>
          <a:p>
            <a:pPr>
              <a:lnSpc>
                <a:spcPct val="80000"/>
              </a:lnSpc>
            </a:pPr>
            <a:endParaRPr lang="en-US" dirty="0">
              <a:gradFill>
                <a:gsLst>
                  <a:gs pos="34000">
                    <a:schemeClr val="tx1">
                      <a:lumMod val="93000"/>
                    </a:schemeClr>
                  </a:gs>
                  <a:gs pos="0">
                    <a:schemeClr val="bg1">
                      <a:lumMod val="25000"/>
                      <a:lumOff val="75000"/>
                    </a:schemeClr>
                  </a:gs>
                  <a:gs pos="100000">
                    <a:schemeClr val="tx1"/>
                  </a:gs>
                </a:gsLst>
                <a:lin ang="4800000" scaled="0"/>
              </a:gradFill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1708CF1-2DE2-43EC-9A0E-C8BC32C50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874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948070"/>
            <a:ext cx="4773166" cy="3896140"/>
          </a:xfrm>
          <a:prstGeom prst="roundRect">
            <a:avLst>
              <a:gd name="adj" fmla="val 2028"/>
            </a:avLst>
          </a:prstGeom>
          <a:solidFill>
            <a:schemeClr val="bg1"/>
          </a:solidFill>
          <a:ln>
            <a:noFill/>
          </a:ln>
          <a:effectLst>
            <a:innerShdw blurRad="127000" dist="12700">
              <a:prstClr val="black"/>
            </a:innerShdw>
            <a:reflection blurRad="6350" stA="52000" endA="300" endPos="20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904AEFD-07A3-4E67-9ED6-3B326F9C36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37550" y="2268111"/>
            <a:ext cx="3774465" cy="325605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55D7F5-1780-49DA-80BB-D76BE868B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000">
                <a:gradFill flip="none" rotWithShape="1">
                  <a:gsLst>
                    <a:gs pos="28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  <a:tileRect/>
                </a:gradFill>
              </a:rPr>
              <a:t>What do you know about marijuana?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D49B5-2069-43C5-ACCA-4B86D6314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948069"/>
            <a:ext cx="5257799" cy="4228893"/>
          </a:xfrm>
        </p:spPr>
        <p:txBody>
          <a:bodyPr>
            <a:normAutofit lnSpcReduction="10000"/>
          </a:bodyPr>
          <a:lstStyle/>
          <a:p>
            <a:pPr marL="914400" lvl="1" indent="-457200" fontAlgn="base">
              <a:buFont typeface="+mj-lt"/>
              <a:buAutoNum type="arabicPeriod"/>
            </a:pPr>
            <a:endParaRPr lang="en-US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457200" lvl="1" indent="0" fontAlgn="base">
              <a:buNone/>
            </a:pPr>
            <a:r>
              <a:rPr lang="en-US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5. T  F  Using marijuana will not affect your ability to do well in school. </a:t>
            </a:r>
          </a:p>
          <a:p>
            <a:pPr marL="457200" lvl="1" indent="0" fontAlgn="base">
              <a:buNone/>
            </a:pPr>
            <a:endParaRPr lang="en-US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  <a:p>
            <a:pPr marL="457200" lvl="1" indent="0" fontAlgn="base">
              <a:buNone/>
            </a:pPr>
            <a:r>
              <a:rPr lang="en-US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6. T  F  If your friends are users and you use with them, your social health will not be affected. </a:t>
            </a:r>
          </a:p>
          <a:p>
            <a:pPr marL="457200" lvl="1" indent="0" fontAlgn="base">
              <a:buNone/>
            </a:pPr>
            <a:r>
              <a:rPr lang="en-US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 </a:t>
            </a:r>
          </a:p>
          <a:p>
            <a:pPr marL="457200" lvl="1" indent="0" fontAlgn="base">
              <a:buNone/>
            </a:pPr>
            <a:r>
              <a:rPr lang="en-US" dirty="0">
                <a:gradFill>
                  <a:gsLst>
                    <a:gs pos="34000">
                      <a:srgbClr val="EDEDED"/>
                    </a:gs>
                    <a:gs pos="0">
                      <a:srgbClr val="BFBFBF"/>
                    </a:gs>
                    <a:gs pos="100000">
                      <a:srgbClr val="FFFFFF"/>
                    </a:gs>
                  </a:gsLst>
                  <a:lin ang="4800000" scaled="0"/>
                </a:gradFill>
              </a:rPr>
              <a:t>7. T  F  In Massachusetts, people with certain diseases can get a prescription for marijuana. </a:t>
            </a:r>
          </a:p>
          <a:p>
            <a:pPr marL="0" indent="0">
              <a:buNone/>
            </a:pPr>
            <a:endParaRPr lang="en-US" sz="2400" dirty="0">
              <a:gradFill>
                <a:gsLst>
                  <a:gs pos="34000">
                    <a:srgbClr val="EDEDED"/>
                  </a:gs>
                  <a:gs pos="0">
                    <a:srgbClr val="BFBFBF"/>
                  </a:gs>
                  <a:gs pos="100000">
                    <a:srgbClr val="FFFFFF"/>
                  </a:gs>
                </a:gsLst>
                <a:lin ang="4800000" scaled="0"/>
              </a:gra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BF98CE-99E1-4721-9AFE-AA8CEDB3C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100">
                <a:gradFill flip="none" rotWithShape="1">
                  <a:gsLst>
                    <a:gs pos="28000">
                      <a:srgbClr val="EDEDED"/>
                    </a:gs>
                    <a:gs pos="0">
                      <a:srgbClr val="9E9E9E"/>
                    </a:gs>
                    <a:gs pos="100000">
                      <a:srgbClr val="FFFFFF"/>
                    </a:gs>
                  </a:gsLst>
                  <a:lin ang="5400000" scaled="1"/>
                  <a:tileRect/>
                </a:gradFill>
              </a:rPr>
              <a:t>Mary Connolly, health education consultant. connolly_mary@hotmail.com</a:t>
            </a:r>
          </a:p>
        </p:txBody>
      </p:sp>
    </p:spTree>
    <p:extLst>
      <p:ext uri="{BB962C8B-B14F-4D97-AF65-F5344CB8AC3E}">
        <p14:creationId xmlns:p14="http://schemas.microsoft.com/office/powerpoint/2010/main" val="22897661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A9F32AD-1D64-47D4-98AB-DF1C7AD0A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marijuana effect your body?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6DC77607-E3A6-453F-84A9-9D5B2D779B2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784701"/>
              </p:ext>
            </p:extLst>
          </p:nvPr>
        </p:nvGraphicFramePr>
        <p:xfrm>
          <a:off x="5183188" y="987425"/>
          <a:ext cx="61722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DADFBDDB-34FE-4023-88D1-839663AFF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56081" y="2746375"/>
            <a:ext cx="3699650" cy="14605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Use the Venn diagram to identify the effects of marijuana on physical, social, intellectual, and emotional health.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31346-F260-4884-B510-2C739E149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23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lum/>
            </a:blip>
            <a:srcRect/>
            <a:stretch>
              <a:fillRect/>
            </a:stretch>
          </a:blipFill>
          <a:effectLst/>
        </p:spPr>
      </p:sp>
      <p:pic>
        <p:nvPicPr>
          <p:cNvPr id="6" name="Picture 5" descr="Peer influences&#10;">
            <a:extLst>
              <a:ext uri="{FF2B5EF4-FFF2-40B4-BE49-F238E27FC236}">
                <a16:creationId xmlns:a16="http://schemas.microsoft.com/office/drawing/2014/main" id="{144BF6B9-EC90-4E9B-872F-EF26C120EE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2466" y="643464"/>
            <a:ext cx="3937787" cy="2838179"/>
          </a:xfrm>
          <a:prstGeom prst="rect">
            <a:avLst/>
          </a:prstGeom>
          <a:effectLst>
            <a:reflection blurRad="38100" stA="52000" endA="300" endPos="30000" dir="5400000" sy="-100000" algn="bl" rotWithShape="0"/>
            <a:softEdge rad="1905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96F8A0-EF2D-47AB-9467-CACE8B0376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8489" y="4464028"/>
            <a:ext cx="10665311" cy="1641490"/>
          </a:xfrm>
        </p:spPr>
        <p:txBody>
          <a:bodyPr vert="horz" wrap="square" lIns="91440" tIns="45720" rIns="91440" bIns="45720" rtlCol="0" anchor="t">
            <a:normAutofit/>
          </a:bodyPr>
          <a:lstStyle/>
          <a:p>
            <a:pPr algn="r">
              <a:lnSpc>
                <a:spcPct val="80000"/>
              </a:lnSpc>
            </a:pPr>
            <a:r>
              <a:rPr lang="en-US" sz="82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</a:rPr>
              <a:t>Identifying peer influences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20F793-AEA2-49AF-9E31-CF459215A8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Healthy? Unhealthy? What to do?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D9AC20-E510-46F7-99B6-A3D5E3DD2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lnSpc>
                <a:spcPct val="80000"/>
              </a:lnSpc>
            </a:pPr>
            <a:r>
              <a:rPr lang="en-US" sz="1100" kern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+mn-lt"/>
                <a:ea typeface="+mn-ea"/>
                <a:cs typeface="+mn-cs"/>
              </a:rPr>
              <a:t>Mary Connolly, health education consultant. connolly_mary@hotmail.com</a:t>
            </a:r>
          </a:p>
        </p:txBody>
      </p:sp>
    </p:spTree>
    <p:extLst>
      <p:ext uri="{BB962C8B-B14F-4D97-AF65-F5344CB8AC3E}">
        <p14:creationId xmlns:p14="http://schemas.microsoft.com/office/powerpoint/2010/main" val="13981097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C92B5-D6F2-4178-A602-CC2AD55EF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Review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728B8-BC1C-4907-AC4D-BD2C2D42B4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buNone/>
            </a:pPr>
            <a:r>
              <a:rPr lang="en-US" dirty="0"/>
              <a:t>1. </a:t>
            </a:r>
            <a:r>
              <a:rPr lang="en-US"/>
              <a:t>Identify </a:t>
            </a:r>
            <a:r>
              <a:rPr lang="en-US" dirty="0"/>
              <a:t>examples of the emotional, intellectual, physical, and social health of children </a:t>
            </a:r>
            <a:r>
              <a:rPr lang="en-US" i="1" dirty="0"/>
              <a:t>who do not use marijuana. </a:t>
            </a:r>
          </a:p>
          <a:p>
            <a:pPr lvl="0" fontAlgn="base"/>
            <a:endParaRPr lang="en-US" dirty="0"/>
          </a:p>
          <a:p>
            <a:pPr marL="0" lvl="0" indent="0" fontAlgn="base">
              <a:buNone/>
            </a:pPr>
            <a:r>
              <a:rPr lang="en-US" dirty="0"/>
              <a:t>2. Identify how peers influence healthy and unhealthy behaviors </a:t>
            </a:r>
            <a:r>
              <a:rPr lang="en-US" i="1" dirty="0"/>
              <a:t>relating to marijuana.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97AA7C-5A57-4F60-8EB7-AE3BF54AD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Mary Connolly, health education consultant. connolly_mary@hotmail.com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165353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174</TotalTime>
  <Words>732</Words>
  <Application>Microsoft Office PowerPoint</Application>
  <PresentationFormat>Widescreen</PresentationFormat>
  <Paragraphs>63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Corbel</vt:lpstr>
      <vt:lpstr>Depth</vt:lpstr>
      <vt:lpstr>Analyzing Influences</vt:lpstr>
      <vt:lpstr>Over view of the lesson</vt:lpstr>
      <vt:lpstr>What do you know about marijuana?</vt:lpstr>
      <vt:lpstr>What do you know about marijuana?</vt:lpstr>
      <vt:lpstr>How does marijuana effect your body?</vt:lpstr>
      <vt:lpstr>Identifying peer influences</vt:lpstr>
      <vt:lpstr>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Analyzing Influences</dc:title>
  <dc:creator>Mary Connolly</dc:creator>
  <cp:lastModifiedBy>Mary Connolly</cp:lastModifiedBy>
  <cp:revision>4</cp:revision>
  <dcterms:created xsi:type="dcterms:W3CDTF">2017-06-20T17:25:28Z</dcterms:created>
  <dcterms:modified xsi:type="dcterms:W3CDTF">2017-07-18T22:33:20Z</dcterms:modified>
</cp:coreProperties>
</file>