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Playfair Display" panose="020B0604020202020204" charset="0"/>
      <p:regular r:id="rId25"/>
      <p:bold r:id="rId26"/>
      <p:italic r:id="rId27"/>
      <p:boldItalic r:id="rId28"/>
    </p:embeddedFont>
    <p:embeddedFont>
      <p:font typeface="Oswald"/>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153754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8733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5876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4027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Shape 2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8257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Shape 2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8771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544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Shape 2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4582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37392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Shape 2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7437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0854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542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39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7729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Shape 2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0070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8121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Shape 2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6109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3855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46" name="Shape 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1"/>
              </a:buClr>
              <a:buSzPts val="11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11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888888"/>
              </a:buClr>
              <a:buSzPts val="21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5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Shape 87"/>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629841" y="1878806"/>
            <a:ext cx="38685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11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1"/>
              </a:buClr>
              <a:buSzPts val="11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Shape 108"/>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1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Shape 11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Shape 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TJJjabqzn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eGpgxcJdY8"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5R6-2m_qHk"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311700" y="744575"/>
            <a:ext cx="8520600" cy="2636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en" sz="8000" b="1" i="0" u="none" strike="noStrike" cap="none">
                <a:solidFill>
                  <a:srgbClr val="9900FF"/>
                </a:solidFill>
                <a:latin typeface="Arial"/>
                <a:ea typeface="Arial"/>
                <a:cs typeface="Arial"/>
                <a:sym typeface="Arial"/>
              </a:rPr>
              <a:t>All About Me</a:t>
            </a:r>
            <a:endParaRPr sz="8000" b="1" i="0" u="none" strike="noStrike" cap="none">
              <a:solidFill>
                <a:srgbClr val="9900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5200"/>
              <a:buFont typeface="Arial"/>
              <a:buNone/>
            </a:pPr>
            <a:r>
              <a:rPr lang="en" sz="3600" b="0" i="0" u="none" strike="noStrike" cap="none">
                <a:solidFill>
                  <a:srgbClr val="9900FF"/>
                </a:solidFill>
                <a:latin typeface="Arial"/>
                <a:ea typeface="Arial"/>
                <a:cs typeface="Arial"/>
                <a:sym typeface="Arial"/>
              </a:rPr>
              <a:t>Healthy Relationships</a:t>
            </a:r>
            <a:endParaRPr sz="3600" b="0" i="0" u="none" strike="noStrike" cap="none">
              <a:solidFill>
                <a:srgbClr val="9900FF"/>
              </a:solidFill>
              <a:latin typeface="Arial"/>
              <a:ea typeface="Arial"/>
              <a:cs typeface="Arial"/>
              <a:sym typeface="Arial"/>
            </a:endParaRPr>
          </a:p>
        </p:txBody>
      </p:sp>
      <p:sp>
        <p:nvSpPr>
          <p:cNvPr id="179" name="Shape 179"/>
          <p:cNvSpPr txBox="1">
            <a:spLocks noGrp="1"/>
          </p:cNvSpPr>
          <p:nvPr>
            <p:ph type="subTitle" idx="1"/>
          </p:nvPr>
        </p:nvSpPr>
        <p:spPr>
          <a:xfrm>
            <a:off x="311700" y="3507350"/>
            <a:ext cx="8520600" cy="1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Arial"/>
              <a:buNone/>
            </a:pPr>
            <a:r>
              <a:rPr lang="en" sz="2800" b="1" i="0" u="none" strike="noStrike" cap="none">
                <a:solidFill>
                  <a:srgbClr val="9900FF"/>
                </a:solidFill>
                <a:latin typeface="Arial"/>
                <a:ea typeface="Arial"/>
                <a:cs typeface="Arial"/>
                <a:sym typeface="Arial"/>
              </a:rPr>
              <a:t>Let’s Learn about Health</a:t>
            </a:r>
            <a:endParaRPr sz="2800" b="1" i="0" u="none" strike="noStrike" cap="none">
              <a:solidFill>
                <a:srgbClr val="9900FF"/>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800"/>
              <a:buFont typeface="Arial"/>
              <a:buNone/>
            </a:pPr>
            <a:r>
              <a:rPr lang="en" sz="2800" b="1" i="0" u="none" strike="noStrike" cap="none">
                <a:solidFill>
                  <a:srgbClr val="9900FF"/>
                </a:solidFill>
                <a:latin typeface="Arial"/>
                <a:ea typeface="Arial"/>
                <a:cs typeface="Arial"/>
                <a:sym typeface="Arial"/>
              </a:rPr>
              <a:t>3rd Grade</a:t>
            </a:r>
            <a:endParaRPr sz="2800" b="1" i="0" u="none" strike="noStrike" cap="none">
              <a:solidFill>
                <a:srgbClr val="9900FF"/>
              </a:solidFill>
              <a:latin typeface="Arial"/>
              <a:ea typeface="Arial"/>
              <a:cs typeface="Arial"/>
              <a:sym typeface="Arial"/>
            </a:endParaRPr>
          </a:p>
        </p:txBody>
      </p:sp>
      <p:pic>
        <p:nvPicPr>
          <p:cNvPr id="180" name="Shape 180"/>
          <p:cNvPicPr preferRelativeResize="0"/>
          <p:nvPr/>
        </p:nvPicPr>
        <p:blipFill rotWithShape="1">
          <a:blip r:embed="rId3">
            <a:alphaModFix/>
          </a:blip>
          <a:srcRect/>
          <a:stretch/>
        </p:blipFill>
        <p:spPr>
          <a:xfrm>
            <a:off x="6454225" y="978675"/>
            <a:ext cx="2689775" cy="4164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131200"/>
            <a:ext cx="8520600" cy="61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2700" b="1" i="0" u="none" strike="noStrike" cap="none">
                <a:solidFill>
                  <a:srgbClr val="FF0000"/>
                </a:solidFill>
                <a:latin typeface="Calibri"/>
                <a:ea typeface="Calibri"/>
                <a:cs typeface="Calibri"/>
                <a:sym typeface="Calibri"/>
              </a:rPr>
              <a:t>Effectively and Respectfully Expressing a Different Opinion</a:t>
            </a:r>
            <a:endParaRPr sz="2700" b="1" i="0" u="none" strike="noStrike" cap="none">
              <a:solidFill>
                <a:srgbClr val="FF0000"/>
              </a:solidFill>
              <a:latin typeface="Calibri"/>
              <a:ea typeface="Calibri"/>
              <a:cs typeface="Calibri"/>
              <a:sym typeface="Calibri"/>
            </a:endParaRPr>
          </a:p>
        </p:txBody>
      </p:sp>
      <p:sp>
        <p:nvSpPr>
          <p:cNvPr id="246" name="Shape 246"/>
          <p:cNvSpPr txBox="1">
            <a:spLocks noGrp="1"/>
          </p:cNvSpPr>
          <p:nvPr>
            <p:ph type="body" idx="1"/>
          </p:nvPr>
        </p:nvSpPr>
        <p:spPr>
          <a:xfrm>
            <a:off x="311700" y="813550"/>
            <a:ext cx="8520600" cy="399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Playfair Display"/>
              <a:buNone/>
            </a:pPr>
            <a:r>
              <a:rPr lang="en" sz="1800" b="1" i="0" u="none" strike="noStrike" cap="none">
                <a:solidFill>
                  <a:srgbClr val="FF0000"/>
                </a:solidFill>
                <a:latin typeface="Playfair Display"/>
                <a:ea typeface="Playfair Display"/>
                <a:cs typeface="Playfair Display"/>
                <a:sym typeface="Playfair Display"/>
              </a:rPr>
              <a:t>Think of a time when you had a different opinion than someone else.</a:t>
            </a:r>
            <a:endParaRPr sz="1800" b="1" i="0" u="none" strike="noStrike" cap="none">
              <a:solidFill>
                <a:srgbClr val="FF0000"/>
              </a:solidFill>
              <a:latin typeface="Playfair Display"/>
              <a:ea typeface="Playfair Display"/>
              <a:cs typeface="Playfair Display"/>
              <a:sym typeface="Playfair Display"/>
            </a:endParaRPr>
          </a:p>
          <a:p>
            <a:pPr marL="457200" marR="0" lvl="0" indent="-342900" algn="l" rtl="0">
              <a:lnSpc>
                <a:spcPct val="115000"/>
              </a:lnSpc>
              <a:spcBef>
                <a:spcPts val="1600"/>
              </a:spcBef>
              <a:spcAft>
                <a:spcPts val="0"/>
              </a:spcAft>
              <a:buClr>
                <a:srgbClr val="FF0000"/>
              </a:buClr>
              <a:buSzPts val="1800"/>
              <a:buFont typeface="Playfair Display"/>
              <a:buAutoNum type="arabicPeriod"/>
            </a:pPr>
            <a:r>
              <a:rPr lang="en" sz="1800" b="0" i="0" u="none" strike="noStrike" cap="none">
                <a:solidFill>
                  <a:srgbClr val="FF0000"/>
                </a:solidFill>
                <a:latin typeface="Playfair Display"/>
                <a:ea typeface="Playfair Display"/>
                <a:cs typeface="Playfair Display"/>
                <a:sym typeface="Playfair Display"/>
              </a:rPr>
              <a:t>Did the other person respect your opinion? If not, how did that make you feel? </a:t>
            </a:r>
            <a:endParaRPr sz="1800" b="0" i="0" u="none" strike="noStrike" cap="none">
              <a:solidFill>
                <a:srgbClr val="FF0000"/>
              </a:solidFill>
              <a:latin typeface="Playfair Display"/>
              <a:ea typeface="Playfair Display"/>
              <a:cs typeface="Playfair Display"/>
              <a:sym typeface="Playfair Display"/>
            </a:endParaRPr>
          </a:p>
          <a:p>
            <a:pPr marL="457200" marR="0" lvl="0" indent="-342900" algn="l" rtl="0">
              <a:lnSpc>
                <a:spcPct val="115000"/>
              </a:lnSpc>
              <a:spcBef>
                <a:spcPts val="0"/>
              </a:spcBef>
              <a:spcAft>
                <a:spcPts val="0"/>
              </a:spcAft>
              <a:buClr>
                <a:srgbClr val="FF0000"/>
              </a:buClr>
              <a:buSzPts val="1800"/>
              <a:buFont typeface="Playfair Display"/>
              <a:buAutoNum type="arabicPeriod"/>
            </a:pPr>
            <a:r>
              <a:rPr lang="en" sz="1800" b="0" i="0" u="none" strike="noStrike" cap="none">
                <a:solidFill>
                  <a:srgbClr val="FF0000"/>
                </a:solidFill>
                <a:latin typeface="Playfair Display"/>
                <a:ea typeface="Playfair Display"/>
                <a:cs typeface="Playfair Display"/>
                <a:sym typeface="Playfair Display"/>
              </a:rPr>
              <a:t>Did you respect their opinion? If not, how did you try to change their mind?</a:t>
            </a:r>
            <a:endParaRPr sz="1800" b="0" i="0" u="none" strike="noStrike" cap="none">
              <a:solidFill>
                <a:srgbClr val="FF0000"/>
              </a:solidFill>
              <a:latin typeface="Playfair Display"/>
              <a:ea typeface="Playfair Display"/>
              <a:cs typeface="Playfair Display"/>
              <a:sym typeface="Playfair Display"/>
            </a:endParaRPr>
          </a:p>
          <a:p>
            <a:pPr marL="457200" marR="0" lvl="0" indent="-342900" algn="l" rtl="0">
              <a:lnSpc>
                <a:spcPct val="115000"/>
              </a:lnSpc>
              <a:spcBef>
                <a:spcPts val="0"/>
              </a:spcBef>
              <a:spcAft>
                <a:spcPts val="0"/>
              </a:spcAft>
              <a:buClr>
                <a:srgbClr val="FF0000"/>
              </a:buClr>
              <a:buSzPts val="1800"/>
              <a:buFont typeface="Playfair Display"/>
              <a:buAutoNum type="arabicPeriod"/>
            </a:pPr>
            <a:r>
              <a:rPr lang="en" sz="1800" b="0" i="0" u="none" strike="noStrike" cap="none">
                <a:solidFill>
                  <a:srgbClr val="FF0000"/>
                </a:solidFill>
                <a:latin typeface="Playfair Display"/>
                <a:ea typeface="Playfair Display"/>
                <a:cs typeface="Playfair Display"/>
                <a:sym typeface="Playfair Display"/>
              </a:rPr>
              <a:t>How can you respectfully disagree with someone? </a:t>
            </a:r>
            <a:endParaRPr sz="1800" b="0" i="0" u="none" strike="noStrike" cap="none">
              <a:solidFill>
                <a:srgbClr val="FF0000"/>
              </a:solidFill>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SzPts val="1800"/>
              <a:buFont typeface="Playfair Display"/>
              <a:buNone/>
            </a:pPr>
            <a:r>
              <a:rPr lang="en" sz="1800" b="1" i="0" u="none" strike="noStrike" cap="none">
                <a:solidFill>
                  <a:srgbClr val="0000FF"/>
                </a:solidFill>
                <a:latin typeface="Playfair Display"/>
                <a:ea typeface="Playfair Display"/>
                <a:cs typeface="Playfair Display"/>
                <a:sym typeface="Playfair Display"/>
              </a:rPr>
              <a:t>Watch the video, A Bad Case of Stripes, and think about the following questions:</a:t>
            </a:r>
            <a:r>
              <a:rPr lang="en" sz="1800" b="0" i="0" u="none" strike="noStrike" cap="none">
                <a:solidFill>
                  <a:srgbClr val="0000FF"/>
                </a:solidFill>
                <a:latin typeface="Playfair Display"/>
                <a:ea typeface="Playfair Display"/>
                <a:cs typeface="Playfair Display"/>
                <a:sym typeface="Playfair Display"/>
              </a:rPr>
              <a:t> </a:t>
            </a:r>
            <a:r>
              <a:rPr lang="en" sz="1800" b="0" i="0" u="sng" strike="noStrike" cap="none">
                <a:solidFill>
                  <a:schemeClr val="hlink"/>
                </a:solidFill>
                <a:latin typeface="Playfair Display"/>
                <a:ea typeface="Playfair Display"/>
                <a:cs typeface="Playfair Display"/>
                <a:sym typeface="Playfair Display"/>
                <a:hlinkClick r:id="rId3"/>
              </a:rPr>
              <a:t>https://www.youtube.com/watch?v=pTJJjabqzns</a:t>
            </a:r>
            <a:endParaRPr sz="1800" b="0" i="0" u="none" strike="noStrike" cap="none">
              <a:solidFill>
                <a:srgbClr val="0000FF"/>
              </a:solidFill>
              <a:latin typeface="Playfair Display"/>
              <a:ea typeface="Playfair Display"/>
              <a:cs typeface="Playfair Display"/>
              <a:sym typeface="Playfair Display"/>
            </a:endParaRPr>
          </a:p>
          <a:p>
            <a:pPr marL="457200" marR="0" lvl="0" indent="-342900" algn="l" rtl="0">
              <a:lnSpc>
                <a:spcPct val="115000"/>
              </a:lnSpc>
              <a:spcBef>
                <a:spcPts val="1600"/>
              </a:spcBef>
              <a:spcAft>
                <a:spcPts val="0"/>
              </a:spcAft>
              <a:buClr>
                <a:srgbClr val="0000FF"/>
              </a:buClr>
              <a:buSzPts val="1800"/>
              <a:buFont typeface="Playfair Display"/>
              <a:buAutoNum type="arabicPeriod"/>
            </a:pPr>
            <a:r>
              <a:rPr lang="en" sz="1800" b="0" i="0" u="none" strike="noStrike" cap="none">
                <a:solidFill>
                  <a:srgbClr val="0000FF"/>
                </a:solidFill>
                <a:latin typeface="Playfair Display"/>
                <a:ea typeface="Playfair Display"/>
                <a:cs typeface="Playfair Display"/>
                <a:sym typeface="Playfair Display"/>
              </a:rPr>
              <a:t>Have you ever decided not to do something that you like because you were afraid someone would make fun of you? </a:t>
            </a:r>
            <a:endParaRPr sz="1800" b="0" i="0" u="none" strike="noStrike" cap="none">
              <a:solidFill>
                <a:srgbClr val="0000FF"/>
              </a:solidFill>
              <a:latin typeface="Playfair Display"/>
              <a:ea typeface="Playfair Display"/>
              <a:cs typeface="Playfair Display"/>
              <a:sym typeface="Playfair Display"/>
            </a:endParaRPr>
          </a:p>
          <a:p>
            <a:pPr marL="457200" marR="0" lvl="0" indent="-342900" algn="l" rtl="0">
              <a:lnSpc>
                <a:spcPct val="115000"/>
              </a:lnSpc>
              <a:spcBef>
                <a:spcPts val="0"/>
              </a:spcBef>
              <a:spcAft>
                <a:spcPts val="0"/>
              </a:spcAft>
              <a:buClr>
                <a:srgbClr val="0000FF"/>
              </a:buClr>
              <a:buSzPts val="1800"/>
              <a:buFont typeface="Playfair Display"/>
              <a:buAutoNum type="arabicPeriod"/>
            </a:pPr>
            <a:r>
              <a:rPr lang="en" sz="1800" b="0" i="0" u="none" strike="noStrike" cap="none">
                <a:solidFill>
                  <a:srgbClr val="0000FF"/>
                </a:solidFill>
                <a:latin typeface="Playfair Display"/>
                <a:ea typeface="Playfair Display"/>
                <a:cs typeface="Playfair Display"/>
                <a:sym typeface="Playfair Display"/>
              </a:rPr>
              <a:t>Is it okay for you to like something that your friends do not? </a:t>
            </a:r>
            <a:endParaRPr sz="1800" b="0" i="0" u="none" strike="noStrike" cap="none">
              <a:solidFill>
                <a:srgbClr val="0000FF"/>
              </a:solidFill>
              <a:latin typeface="Playfair Display"/>
              <a:ea typeface="Playfair Display"/>
              <a:cs typeface="Playfair Display"/>
              <a:sym typeface="Playfair Display"/>
            </a:endParaRPr>
          </a:p>
          <a:p>
            <a:pPr marL="0" marR="0" lvl="0" indent="0" algn="l" rtl="0">
              <a:lnSpc>
                <a:spcPct val="115000"/>
              </a:lnSpc>
              <a:spcBef>
                <a:spcPts val="1600"/>
              </a:spcBef>
              <a:spcAft>
                <a:spcPts val="1600"/>
              </a:spcAft>
              <a:buClr>
                <a:schemeClr val="dk2"/>
              </a:buClr>
              <a:buSzPts val="1800"/>
              <a:buFont typeface="Playfair Display"/>
              <a:buNone/>
            </a:pPr>
            <a:endParaRPr sz="1800" b="0" i="0" u="none" strike="noStrike" cap="none">
              <a:solidFill>
                <a:schemeClr val="dk2"/>
              </a:solidFill>
              <a:latin typeface="Playfair Display"/>
              <a:ea typeface="Playfair Display"/>
              <a:cs typeface="Playfair Display"/>
              <a:sym typeface="Playfair Display"/>
            </a:endParaRPr>
          </a:p>
        </p:txBody>
      </p:sp>
      <p:sp>
        <p:nvSpPr>
          <p:cNvPr id="247" name="Shape 247"/>
          <p:cNvSpPr txBox="1"/>
          <p:nvPr/>
        </p:nvSpPr>
        <p:spPr>
          <a:xfrm>
            <a:off x="459250" y="4697375"/>
            <a:ext cx="7413600" cy="38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1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370625"/>
            <a:ext cx="8520600" cy="6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4800" b="1" i="0" u="none" strike="noStrike" cap="none">
                <a:solidFill>
                  <a:srgbClr val="FF0000"/>
                </a:solidFill>
                <a:latin typeface="Calibri"/>
                <a:ea typeface="Calibri"/>
                <a:cs typeface="Calibri"/>
                <a:sym typeface="Calibri"/>
              </a:rPr>
              <a:t>Loss of a Friend</a:t>
            </a:r>
            <a:endParaRPr sz="4800" b="1" i="0" u="none" strike="noStrike" cap="none">
              <a:solidFill>
                <a:srgbClr val="FF0000"/>
              </a:solidFill>
              <a:latin typeface="Calibri"/>
              <a:ea typeface="Calibri"/>
              <a:cs typeface="Calibri"/>
              <a:sym typeface="Calibri"/>
            </a:endParaRPr>
          </a:p>
        </p:txBody>
      </p:sp>
      <p:sp>
        <p:nvSpPr>
          <p:cNvPr id="253" name="Shape 25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Playfair Display"/>
              <a:buNone/>
            </a:pPr>
            <a:r>
              <a:rPr lang="en" sz="3000" b="0" i="0" u="none" strike="noStrike" cap="none">
                <a:solidFill>
                  <a:srgbClr val="9900FF"/>
                </a:solidFill>
                <a:latin typeface="Calibri"/>
                <a:ea typeface="Calibri"/>
                <a:cs typeface="Calibri"/>
                <a:sym typeface="Calibri"/>
              </a:rPr>
              <a:t>Think about your friendships over the years. What negative behaviors could cause a friendship to fail? </a:t>
            </a:r>
            <a:endParaRPr sz="3000" b="0" i="0" u="none" strike="noStrike" cap="none">
              <a:solidFill>
                <a:srgbClr val="9900FF"/>
              </a:solidFill>
              <a:latin typeface="Calibri"/>
              <a:ea typeface="Calibri"/>
              <a:cs typeface="Calibri"/>
              <a:sym typeface="Calibri"/>
            </a:endParaRPr>
          </a:p>
        </p:txBody>
      </p:sp>
      <p:pic>
        <p:nvPicPr>
          <p:cNvPr id="254" name="Shape 254"/>
          <p:cNvPicPr preferRelativeResize="0"/>
          <p:nvPr/>
        </p:nvPicPr>
        <p:blipFill rotWithShape="1">
          <a:blip r:embed="rId3">
            <a:alphaModFix/>
          </a:blip>
          <a:srcRect/>
          <a:stretch/>
        </p:blipFill>
        <p:spPr>
          <a:xfrm>
            <a:off x="2670644" y="2389900"/>
            <a:ext cx="3676175" cy="275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587575" y="406775"/>
            <a:ext cx="8108400" cy="29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0"/>
              <a:buFont typeface="Arial"/>
              <a:buNone/>
            </a:pPr>
            <a:r>
              <a:rPr lang="en" sz="8000" b="1" i="0" u="none" strike="noStrike" cap="none">
                <a:solidFill>
                  <a:srgbClr val="9900FF"/>
                </a:solidFill>
                <a:latin typeface="Arial"/>
                <a:ea typeface="Arial"/>
                <a:cs typeface="Arial"/>
                <a:sym typeface="Arial"/>
              </a:rPr>
              <a:t>Positive Family Relationships</a:t>
            </a:r>
            <a:endParaRPr sz="1400" b="0" i="0" u="none" strike="noStrike" cap="none">
              <a:solidFill>
                <a:srgbClr val="000000"/>
              </a:solidFill>
              <a:latin typeface="Arial"/>
              <a:ea typeface="Arial"/>
              <a:cs typeface="Arial"/>
              <a:sym typeface="Arial"/>
            </a:endParaRPr>
          </a:p>
        </p:txBody>
      </p:sp>
      <p:pic>
        <p:nvPicPr>
          <p:cNvPr id="260" name="Shape 260"/>
          <p:cNvPicPr preferRelativeResize="0"/>
          <p:nvPr/>
        </p:nvPicPr>
        <p:blipFill rotWithShape="1">
          <a:blip r:embed="rId3">
            <a:alphaModFix/>
          </a:blip>
          <a:srcRect/>
          <a:stretch/>
        </p:blipFill>
        <p:spPr>
          <a:xfrm>
            <a:off x="2762925" y="2990850"/>
            <a:ext cx="3238500" cy="2152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11700" y="289275"/>
            <a:ext cx="8520600" cy="72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4800" b="1" i="0" u="none" strike="noStrike" cap="none">
                <a:solidFill>
                  <a:srgbClr val="FF0000"/>
                </a:solidFill>
                <a:latin typeface="Calibri"/>
                <a:ea typeface="Calibri"/>
                <a:cs typeface="Calibri"/>
                <a:sym typeface="Calibri"/>
              </a:rPr>
              <a:t>Can You Help Me? </a:t>
            </a:r>
            <a:endParaRPr sz="4800" b="1" i="0" u="none" strike="noStrike" cap="none">
              <a:solidFill>
                <a:srgbClr val="FF0000"/>
              </a:solidFill>
              <a:latin typeface="Calibri"/>
              <a:ea typeface="Calibri"/>
              <a:cs typeface="Calibri"/>
              <a:sym typeface="Calibri"/>
            </a:endParaRPr>
          </a:p>
        </p:txBody>
      </p:sp>
      <p:sp>
        <p:nvSpPr>
          <p:cNvPr id="266" name="Shape 26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Playfair Display"/>
              <a:buNone/>
            </a:pPr>
            <a:r>
              <a:rPr lang="en" sz="1800" b="0" i="0" u="none" strike="noStrike" cap="none">
                <a:solidFill>
                  <a:srgbClr val="9900FF"/>
                </a:solidFill>
                <a:latin typeface="Calibri"/>
                <a:ea typeface="Calibri"/>
                <a:cs typeface="Calibri"/>
                <a:sym typeface="Calibri"/>
              </a:rPr>
              <a:t>As a 3rd grader, I get homework every night. It takes me longer to do my homework than my friends in the neighborhood. Today, I’m watching my friends play through the window, and I’m stuck inside. I can feel the anger boiling inside. I ask my mom if I can go play and she states, “Finish your homework first.” I’m so mad that I yell, “You are so unfair and so mean to me...”</a:t>
            </a:r>
            <a:endParaRPr sz="1800" b="0" i="0" u="none" strike="noStrike" cap="none">
              <a:solidFill>
                <a:srgbClr val="9900FF"/>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800"/>
              <a:buFont typeface="Playfair Display"/>
              <a:buNone/>
            </a:pPr>
            <a:r>
              <a:rPr lang="en" sz="1800" b="0" i="0" u="none" strike="noStrike" cap="none">
                <a:solidFill>
                  <a:srgbClr val="0000FF"/>
                </a:solidFill>
                <a:latin typeface="Calibri"/>
                <a:ea typeface="Calibri"/>
                <a:cs typeface="Calibri"/>
                <a:sym typeface="Calibri"/>
              </a:rPr>
              <a:t>I wish I can take back my word but I can’t. Mom mom is not unfair or mean. Can you help me change my words to positively communicate to my mom that I need a break from my homework?</a:t>
            </a:r>
            <a:endParaRPr sz="1800" b="0" i="0" u="none" strike="noStrike" cap="none">
              <a:solidFill>
                <a:srgbClr val="0000FF"/>
              </a:solidFill>
              <a:latin typeface="Calibri"/>
              <a:ea typeface="Calibri"/>
              <a:cs typeface="Calibri"/>
              <a:sym typeface="Calibri"/>
            </a:endParaRPr>
          </a:p>
        </p:txBody>
      </p:sp>
      <p:pic>
        <p:nvPicPr>
          <p:cNvPr id="267" name="Shape 267" descr="Child, Boy, One, Person, Grief Disappointment, Hope"/>
          <p:cNvPicPr preferRelativeResize="0"/>
          <p:nvPr/>
        </p:nvPicPr>
        <p:blipFill rotWithShape="1">
          <a:blip r:embed="rId3">
            <a:alphaModFix/>
          </a:blip>
          <a:srcRect/>
          <a:stretch/>
        </p:blipFill>
        <p:spPr>
          <a:xfrm>
            <a:off x="6824873" y="3747420"/>
            <a:ext cx="1939500" cy="1290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298300"/>
            <a:ext cx="8520600" cy="7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4800" b="1" i="0" u="none" strike="noStrike" cap="none">
                <a:solidFill>
                  <a:srgbClr val="FF0000"/>
                </a:solidFill>
                <a:latin typeface="Calibri"/>
                <a:ea typeface="Calibri"/>
                <a:cs typeface="Calibri"/>
                <a:sym typeface="Calibri"/>
              </a:rPr>
              <a:t>Positive Interactions with Family</a:t>
            </a:r>
            <a:endParaRPr sz="4800" b="1" i="0" u="none" strike="noStrike" cap="none">
              <a:solidFill>
                <a:srgbClr val="FF0000"/>
              </a:solidFill>
              <a:latin typeface="Calibri"/>
              <a:ea typeface="Calibri"/>
              <a:cs typeface="Calibri"/>
              <a:sym typeface="Calibri"/>
            </a:endParaRPr>
          </a:p>
        </p:txBody>
      </p:sp>
      <p:sp>
        <p:nvSpPr>
          <p:cNvPr id="273" name="Shape 27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Playfair Display"/>
              <a:buNone/>
            </a:pPr>
            <a:r>
              <a:rPr lang="en" sz="2400" b="1" i="0" u="none" strike="noStrike" cap="none">
                <a:solidFill>
                  <a:srgbClr val="0000FF"/>
                </a:solidFill>
                <a:latin typeface="Calibri"/>
                <a:ea typeface="Calibri"/>
                <a:cs typeface="Calibri"/>
                <a:sym typeface="Calibri"/>
              </a:rPr>
              <a:t>Think about how you communicate with your family. Is it positive or negative?</a:t>
            </a:r>
            <a:r>
              <a:rPr lang="en" sz="2400" b="0" i="0" u="none" strike="noStrike" cap="none">
                <a:solidFill>
                  <a:srgbClr val="0000FF"/>
                </a:solidFill>
                <a:latin typeface="Calibri"/>
                <a:ea typeface="Calibri"/>
                <a:cs typeface="Calibri"/>
                <a:sym typeface="Calibri"/>
              </a:rPr>
              <a:t> </a:t>
            </a:r>
            <a:endParaRPr sz="2400" b="0" i="0" u="none" strike="noStrike" cap="none">
              <a:solidFill>
                <a:srgbClr val="0000FF"/>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800"/>
              <a:buFont typeface="Playfair Display"/>
              <a:buNone/>
            </a:pPr>
            <a:endParaRPr sz="2400" b="0" i="0" u="none" strike="noStrike" cap="none">
              <a:solidFill>
                <a:srgbClr val="9900FF"/>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800"/>
              <a:buFont typeface="Playfair Display"/>
              <a:buNone/>
            </a:pPr>
            <a:r>
              <a:rPr lang="en" sz="2400" b="0" i="0" u="none" strike="noStrike" cap="none">
                <a:solidFill>
                  <a:srgbClr val="9900FF"/>
                </a:solidFill>
                <a:latin typeface="Calibri"/>
                <a:ea typeface="Calibri"/>
                <a:cs typeface="Calibri"/>
                <a:sym typeface="Calibri"/>
              </a:rPr>
              <a:t>What are examples of positive communication?</a:t>
            </a:r>
            <a:endParaRPr sz="2400" b="0" i="0" u="none" strike="noStrike" cap="none">
              <a:solidFill>
                <a:srgbClr val="9900FF"/>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800"/>
              <a:buFont typeface="Playfair Display"/>
              <a:buNone/>
            </a:pPr>
            <a:r>
              <a:rPr lang="en" sz="2400" b="0" i="0" u="none" strike="noStrike" cap="none">
                <a:solidFill>
                  <a:srgbClr val="9900FF"/>
                </a:solidFill>
                <a:latin typeface="Calibri"/>
                <a:ea typeface="Calibri"/>
                <a:cs typeface="Calibri"/>
                <a:sym typeface="Calibri"/>
              </a:rPr>
              <a:t>What are examples of negative communication?</a:t>
            </a:r>
            <a:endParaRPr sz="2400" b="0" i="0" u="none" strike="noStrike" cap="none">
              <a:solidFill>
                <a:srgbClr val="9900FF"/>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800"/>
              <a:buFont typeface="Playfair Display"/>
              <a:buNone/>
            </a:pPr>
            <a:r>
              <a:rPr lang="en" sz="2400" b="0" i="0" u="none" strike="noStrike" cap="none">
                <a:solidFill>
                  <a:srgbClr val="9900FF"/>
                </a:solidFill>
                <a:latin typeface="Calibri"/>
                <a:ea typeface="Calibri"/>
                <a:cs typeface="Calibri"/>
                <a:sym typeface="Calibri"/>
              </a:rPr>
              <a:t>How can your body language show respect for family members? </a:t>
            </a:r>
            <a:endParaRPr sz="2400" b="0" i="0" u="none" strike="noStrike" cap="none">
              <a:solidFill>
                <a:srgbClr val="9900FF"/>
              </a:solidFill>
              <a:latin typeface="Calibri"/>
              <a:ea typeface="Calibri"/>
              <a:cs typeface="Calibri"/>
              <a:sym typeface="Calibri"/>
            </a:endParaRPr>
          </a:p>
        </p:txBody>
      </p:sp>
      <p:pic>
        <p:nvPicPr>
          <p:cNvPr id="274" name="Shape 274"/>
          <p:cNvPicPr preferRelativeResize="0"/>
          <p:nvPr/>
        </p:nvPicPr>
        <p:blipFill rotWithShape="1">
          <a:blip r:embed="rId3">
            <a:alphaModFix/>
          </a:blip>
          <a:srcRect/>
          <a:stretch/>
        </p:blipFill>
        <p:spPr>
          <a:xfrm>
            <a:off x="2169499" y="1916375"/>
            <a:ext cx="1773850" cy="1397351"/>
          </a:xfrm>
          <a:prstGeom prst="rect">
            <a:avLst/>
          </a:prstGeom>
          <a:noFill/>
          <a:ln>
            <a:noFill/>
          </a:ln>
        </p:spPr>
      </p:pic>
      <p:pic>
        <p:nvPicPr>
          <p:cNvPr id="275" name="Shape 275"/>
          <p:cNvPicPr preferRelativeResize="0"/>
          <p:nvPr/>
        </p:nvPicPr>
        <p:blipFill rotWithShape="1">
          <a:blip r:embed="rId4">
            <a:alphaModFix/>
          </a:blip>
          <a:srcRect/>
          <a:stretch/>
        </p:blipFill>
        <p:spPr>
          <a:xfrm>
            <a:off x="6373825" y="1794475"/>
            <a:ext cx="2856225" cy="2436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117525" y="445025"/>
            <a:ext cx="90264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3600" b="1" i="0" u="none" strike="noStrike" cap="none">
                <a:solidFill>
                  <a:srgbClr val="FF0000"/>
                </a:solidFill>
                <a:latin typeface="Calibri"/>
                <a:ea typeface="Calibri"/>
                <a:cs typeface="Calibri"/>
                <a:sym typeface="Calibri"/>
              </a:rPr>
              <a:t>Benefits of a Positive Relationship with Family</a:t>
            </a:r>
            <a:endParaRPr sz="3600" b="1" i="0" u="none" strike="noStrike" cap="none">
              <a:solidFill>
                <a:srgbClr val="FF0000"/>
              </a:solidFill>
              <a:latin typeface="Calibri"/>
              <a:ea typeface="Calibri"/>
              <a:cs typeface="Calibri"/>
              <a:sym typeface="Calibri"/>
            </a:endParaRPr>
          </a:p>
        </p:txBody>
      </p:sp>
      <p:sp>
        <p:nvSpPr>
          <p:cNvPr id="281" name="Shape 28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chemeClr val="dk2"/>
              </a:buClr>
              <a:buSzPts val="1800"/>
              <a:buFont typeface="Playfair Display"/>
              <a:buNone/>
            </a:pPr>
            <a:r>
              <a:rPr lang="en" sz="2400" b="0" i="0" u="none" strike="noStrike" cap="none">
                <a:solidFill>
                  <a:srgbClr val="0000FF"/>
                </a:solidFill>
                <a:latin typeface="Playfair Display"/>
                <a:ea typeface="Playfair Display"/>
                <a:cs typeface="Playfair Display"/>
                <a:sym typeface="Playfair Display"/>
              </a:rPr>
              <a:t>Why is it important to have a positive relationship with your family members? </a:t>
            </a:r>
            <a:endParaRPr sz="2400" b="0" i="0" u="none" strike="noStrike" cap="none">
              <a:solidFill>
                <a:srgbClr val="0000FF"/>
              </a:solidFill>
              <a:latin typeface="Playfair Display"/>
              <a:ea typeface="Playfair Display"/>
              <a:cs typeface="Playfair Display"/>
              <a:sym typeface="Playfair Display"/>
            </a:endParaRPr>
          </a:p>
        </p:txBody>
      </p:sp>
      <p:pic>
        <p:nvPicPr>
          <p:cNvPr id="282" name="Shape 282"/>
          <p:cNvPicPr preferRelativeResize="0"/>
          <p:nvPr/>
        </p:nvPicPr>
        <p:blipFill rotWithShape="1">
          <a:blip r:embed="rId3">
            <a:alphaModFix/>
          </a:blip>
          <a:srcRect/>
          <a:stretch/>
        </p:blipFill>
        <p:spPr>
          <a:xfrm>
            <a:off x="2088225" y="2135450"/>
            <a:ext cx="4356975" cy="2907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3000" b="1" i="0" u="none" strike="noStrike" cap="none">
                <a:solidFill>
                  <a:srgbClr val="FF0000"/>
                </a:solidFill>
                <a:latin typeface="Calibri"/>
                <a:ea typeface="Calibri"/>
                <a:cs typeface="Calibri"/>
                <a:sym typeface="Calibri"/>
              </a:rPr>
              <a:t>Let’s Move!</a:t>
            </a:r>
            <a:endParaRPr sz="3000" b="1" i="0" u="none" strike="noStrike" cap="none">
              <a:solidFill>
                <a:srgbClr val="FF0000"/>
              </a:solidFill>
              <a:latin typeface="Calibri"/>
              <a:ea typeface="Calibri"/>
              <a:cs typeface="Calibri"/>
              <a:sym typeface="Calibri"/>
            </a:endParaRPr>
          </a:p>
        </p:txBody>
      </p:sp>
      <p:sp>
        <p:nvSpPr>
          <p:cNvPr id="288" name="Shape 28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Playfair Display"/>
              <a:buNone/>
            </a:pPr>
            <a:r>
              <a:rPr lang="en" sz="1800" b="0" i="0" u="sng" strike="noStrike" cap="none">
                <a:solidFill>
                  <a:schemeClr val="hlink"/>
                </a:solidFill>
                <a:latin typeface="Playfair Display"/>
                <a:ea typeface="Playfair Display"/>
                <a:cs typeface="Playfair Display"/>
                <a:sym typeface="Playfair Display"/>
                <a:hlinkClick r:id="rId3"/>
              </a:rPr>
              <a:t>https://www.youtube.com/watch?v=neGpgxcJdY8</a:t>
            </a:r>
            <a:endParaRPr sz="1800" b="0" i="0" u="none" strike="noStrike" cap="none">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1600"/>
              </a:spcAft>
              <a:buClr>
                <a:schemeClr val="dk2"/>
              </a:buClr>
              <a:buSzPts val="1800"/>
              <a:buFont typeface="Playfair Display"/>
              <a:buNone/>
            </a:pPr>
            <a:endParaRPr sz="1800" b="0" i="0" u="none" strike="noStrike" cap="none">
              <a:solidFill>
                <a:schemeClr val="dk2"/>
              </a:solidFill>
              <a:latin typeface="Playfair Display"/>
              <a:ea typeface="Playfair Display"/>
              <a:cs typeface="Playfair Display"/>
              <a:sym typeface="Playfair Display"/>
            </a:endParaRPr>
          </a:p>
        </p:txBody>
      </p:sp>
      <p:pic>
        <p:nvPicPr>
          <p:cNvPr id="289" name="Shape 289" descr="Dancing, Dancer, Dance, Character, Man, Fitness, Sport"/>
          <p:cNvPicPr preferRelativeResize="0"/>
          <p:nvPr/>
        </p:nvPicPr>
        <p:blipFill rotWithShape="1">
          <a:blip r:embed="rId4">
            <a:alphaModFix/>
          </a:blip>
          <a:srcRect/>
          <a:stretch/>
        </p:blipFill>
        <p:spPr>
          <a:xfrm>
            <a:off x="6495300" y="445025"/>
            <a:ext cx="2337000" cy="4370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4800"/>
              <a:buFont typeface="Playfair Display"/>
              <a:buNone/>
            </a:pPr>
            <a:r>
              <a:rPr lang="en" sz="6000" b="1" i="0" u="none" strike="noStrike" cap="none">
                <a:solidFill>
                  <a:schemeClr val="dk2"/>
                </a:solidFill>
                <a:latin typeface="Playfair Display"/>
                <a:ea typeface="Playfair Display"/>
                <a:cs typeface="Playfair Display"/>
                <a:sym typeface="Playfair Display"/>
              </a:rPr>
              <a:t>The End</a:t>
            </a:r>
            <a:endParaRPr sz="6000" b="1" i="0" u="none" strike="noStrike" cap="none">
              <a:solidFill>
                <a:schemeClr val="dk2"/>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2"/>
              </a:buClr>
              <a:buSzPts val="4800"/>
              <a:buFont typeface="Playfair Display"/>
              <a:buNone/>
            </a:pPr>
            <a:r>
              <a:rPr lang="en" sz="4800" b="1" i="0" u="none" strike="noStrike" cap="none">
                <a:solidFill>
                  <a:schemeClr val="dk2"/>
                </a:solidFill>
                <a:latin typeface="Playfair Display"/>
                <a:ea typeface="Playfair Display"/>
                <a:cs typeface="Playfair Display"/>
                <a:sym typeface="Playfair Display"/>
              </a:rPr>
              <a:t>Take Care of Your Health</a:t>
            </a:r>
            <a:endParaRPr sz="4800" b="1" i="0" u="none" strike="noStrike" cap="none">
              <a:solidFill>
                <a:schemeClr val="dk2"/>
              </a:solidFill>
              <a:latin typeface="Playfair Display"/>
              <a:ea typeface="Playfair Display"/>
              <a:cs typeface="Playfair Display"/>
              <a:sym typeface="Playfair Display"/>
            </a:endParaRPr>
          </a:p>
        </p:txBody>
      </p:sp>
      <p:pic>
        <p:nvPicPr>
          <p:cNvPr id="295" name="Shape 295"/>
          <p:cNvPicPr preferRelativeResize="0"/>
          <p:nvPr/>
        </p:nvPicPr>
        <p:blipFill rotWithShape="1">
          <a:blip r:embed="rId3">
            <a:alphaModFix/>
          </a:blip>
          <a:srcRect/>
          <a:stretch/>
        </p:blipFill>
        <p:spPr>
          <a:xfrm>
            <a:off x="7757527" y="2996700"/>
            <a:ext cx="1386473" cy="2146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1645200"/>
            <a:ext cx="8520600" cy="134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 sz="8000" b="1" i="0" u="none" strike="noStrike" cap="none">
                <a:solidFill>
                  <a:srgbClr val="9900FF"/>
                </a:solidFill>
                <a:latin typeface="Arial"/>
                <a:ea typeface="Arial"/>
                <a:cs typeface="Arial"/>
                <a:sym typeface="Arial"/>
              </a:rPr>
              <a:t>Positive Peer Relationships</a:t>
            </a:r>
            <a:endParaRPr sz="8000" b="1" i="0" u="none" strike="noStrike" cap="none">
              <a:solidFill>
                <a:srgbClr val="9900FF"/>
              </a:solidFill>
              <a:latin typeface="Arial"/>
              <a:ea typeface="Arial"/>
              <a:cs typeface="Arial"/>
              <a:sym typeface="Arial"/>
            </a:endParaRPr>
          </a:p>
        </p:txBody>
      </p:sp>
      <p:pic>
        <p:nvPicPr>
          <p:cNvPr id="186" name="Shape 186"/>
          <p:cNvPicPr preferRelativeResize="0"/>
          <p:nvPr/>
        </p:nvPicPr>
        <p:blipFill rotWithShape="1">
          <a:blip r:embed="rId3">
            <a:alphaModFix/>
          </a:blip>
          <a:srcRect/>
          <a:stretch/>
        </p:blipFill>
        <p:spPr>
          <a:xfrm>
            <a:off x="89100" y="3297450"/>
            <a:ext cx="2439714" cy="1846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522675" y="273844"/>
            <a:ext cx="7992600" cy="7314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0000"/>
              </a:buClr>
              <a:buSzPts val="1100"/>
              <a:buFont typeface="Calibri"/>
              <a:buNone/>
            </a:pPr>
            <a:r>
              <a:rPr lang="en" sz="4500" b="1" i="0" u="none" strike="noStrike" cap="none">
                <a:solidFill>
                  <a:srgbClr val="FF0000"/>
                </a:solidFill>
                <a:latin typeface="Calibri"/>
                <a:ea typeface="Calibri"/>
                <a:cs typeface="Calibri"/>
                <a:sym typeface="Calibri"/>
              </a:rPr>
              <a:t>What Should I do? </a:t>
            </a:r>
            <a:endParaRPr sz="4500" b="1" i="0" u="none" strike="noStrike" cap="none">
              <a:solidFill>
                <a:srgbClr val="FF0000"/>
              </a:solidFill>
              <a:latin typeface="Calibri"/>
              <a:ea typeface="Calibri"/>
              <a:cs typeface="Calibri"/>
              <a:sym typeface="Calibri"/>
            </a:endParaRPr>
          </a:p>
        </p:txBody>
      </p:sp>
      <p:sp>
        <p:nvSpPr>
          <p:cNvPr id="192" name="Shape 192"/>
          <p:cNvSpPr txBox="1">
            <a:spLocks noGrp="1"/>
          </p:cNvSpPr>
          <p:nvPr>
            <p:ph type="body" idx="1"/>
          </p:nvPr>
        </p:nvSpPr>
        <p:spPr>
          <a:xfrm>
            <a:off x="522656" y="914663"/>
            <a:ext cx="7992600" cy="371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70C0"/>
              </a:buClr>
              <a:buSzPts val="2100"/>
              <a:buFont typeface="Arial"/>
              <a:buNone/>
            </a:pPr>
            <a:r>
              <a:rPr lang="en" sz="1900" b="0" i="0" u="none" strike="noStrike" cap="none">
                <a:solidFill>
                  <a:srgbClr val="0070C0"/>
                </a:solidFill>
                <a:latin typeface="Calibri"/>
                <a:ea typeface="Calibri"/>
                <a:cs typeface="Calibri"/>
                <a:sym typeface="Calibri"/>
              </a:rPr>
              <a:t>It’s the beginning of second semester, and I love 3rd grade. It was tough at first, but I’ve made a lot of friends and my teacher is great. Today, we have a new student. Her name is Victoria, and Ms. McCarley put her seat next to mine. I can tell from her face she is nervous and her body is slumped in her seat. I’ve changed school mid-year before, so I know the feeling. I’m going to say hi to her and invite her to play with me on the playground. </a:t>
            </a:r>
            <a:endParaRPr sz="19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rgbClr val="0070C0"/>
              </a:buClr>
              <a:buSzPts val="2100"/>
              <a:buFont typeface="Arial"/>
              <a:buNone/>
            </a:pPr>
            <a:r>
              <a:rPr lang="en" sz="1900" b="0" i="0" u="none" strike="noStrike" cap="none">
                <a:solidFill>
                  <a:srgbClr val="0070C0"/>
                </a:solidFill>
                <a:latin typeface="Calibri"/>
                <a:ea typeface="Calibri"/>
                <a:cs typeface="Calibri"/>
                <a:sym typeface="Calibri"/>
              </a:rPr>
              <a:t>I say “Hi.” Her eyes shutter back and forth. She says, “Hello” but is not looking at me. Something is not right with her eyes. Can she play on the playground? Should I even ask her to play? </a:t>
            </a:r>
            <a:endParaRPr sz="19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rgbClr val="0070C0"/>
              </a:buClr>
              <a:buSzPts val="2100"/>
              <a:buFont typeface="Arial"/>
              <a:buNone/>
            </a:pPr>
            <a:r>
              <a:rPr lang="en" sz="1900" b="0" i="0" u="none" strike="noStrike" cap="none">
                <a:solidFill>
                  <a:srgbClr val="0070C0"/>
                </a:solidFill>
                <a:latin typeface="Calibri"/>
                <a:ea typeface="Calibri"/>
                <a:cs typeface="Calibri"/>
                <a:sym typeface="Calibri"/>
              </a:rPr>
              <a:t>What should I do? </a:t>
            </a:r>
            <a:endParaRPr sz="1900" b="0" i="0" u="none" strike="noStrike" cap="none">
              <a:solidFill>
                <a:srgbClr val="0070C0"/>
              </a:solidFill>
              <a:latin typeface="Calibri"/>
              <a:ea typeface="Calibri"/>
              <a:cs typeface="Calibri"/>
              <a:sym typeface="Calibri"/>
            </a:endParaRPr>
          </a:p>
        </p:txBody>
      </p:sp>
      <p:sp>
        <p:nvSpPr>
          <p:cNvPr id="193" name="Shape 193"/>
          <p:cNvSpPr txBox="1"/>
          <p:nvPr/>
        </p:nvSpPr>
        <p:spPr>
          <a:xfrm>
            <a:off x="451256" y="4632731"/>
            <a:ext cx="8064000" cy="554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pic>
        <p:nvPicPr>
          <p:cNvPr id="194" name="Shape 194" descr="Girl, Summer, Hat, Portrait, Person"/>
          <p:cNvPicPr preferRelativeResize="0"/>
          <p:nvPr/>
        </p:nvPicPr>
        <p:blipFill rotWithShape="1">
          <a:blip r:embed="rId3">
            <a:alphaModFix/>
          </a:blip>
          <a:srcRect/>
          <a:stretch/>
        </p:blipFill>
        <p:spPr>
          <a:xfrm>
            <a:off x="6260101" y="3466144"/>
            <a:ext cx="2491500" cy="162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83175" y="77922"/>
            <a:ext cx="8032200" cy="12147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0000"/>
              </a:buClr>
              <a:buSzPts val="1100"/>
              <a:buFont typeface="Calibri"/>
              <a:buNone/>
            </a:pPr>
            <a:r>
              <a:rPr lang="en" sz="4500" b="1" i="0" u="none" strike="noStrike" cap="none">
                <a:solidFill>
                  <a:srgbClr val="FF0000"/>
                </a:solidFill>
                <a:latin typeface="Calibri"/>
                <a:ea typeface="Calibri"/>
                <a:cs typeface="Calibri"/>
                <a:sym typeface="Calibri"/>
              </a:rPr>
              <a:t>Positive Relationships</a:t>
            </a:r>
            <a:endParaRPr sz="4500" b="1" i="0" u="none" strike="noStrike" cap="none">
              <a:solidFill>
                <a:srgbClr val="FF0000"/>
              </a:solidFill>
              <a:latin typeface="Calibri"/>
              <a:ea typeface="Calibri"/>
              <a:cs typeface="Calibri"/>
              <a:sym typeface="Calibri"/>
            </a:endParaRPr>
          </a:p>
          <a:p>
            <a:pPr marL="0" marR="0" lvl="0" indent="0" algn="l" rtl="0">
              <a:lnSpc>
                <a:spcPct val="90000"/>
              </a:lnSpc>
              <a:spcBef>
                <a:spcPts val="0"/>
              </a:spcBef>
              <a:spcAft>
                <a:spcPts val="0"/>
              </a:spcAft>
              <a:buClr>
                <a:srgbClr val="FF0000"/>
              </a:buClr>
              <a:buSzPts val="1100"/>
              <a:buFont typeface="Calibri"/>
              <a:buNone/>
            </a:pPr>
            <a:r>
              <a:rPr lang="en" sz="3600" b="1" i="0" u="none" strike="noStrike" cap="none">
                <a:solidFill>
                  <a:srgbClr val="FF0000"/>
                </a:solidFill>
                <a:latin typeface="Calibri"/>
                <a:ea typeface="Calibri"/>
                <a:cs typeface="Calibri"/>
                <a:sym typeface="Calibri"/>
              </a:rPr>
              <a:t>Respect, Kindness, &amp; Empathy</a:t>
            </a:r>
            <a:endParaRPr sz="3600" b="1" i="0" u="none" strike="noStrike" cap="none">
              <a:solidFill>
                <a:srgbClr val="FF0000"/>
              </a:solidFill>
              <a:latin typeface="Calibri"/>
              <a:ea typeface="Calibri"/>
              <a:cs typeface="Calibri"/>
              <a:sym typeface="Calibri"/>
            </a:endParaRPr>
          </a:p>
        </p:txBody>
      </p:sp>
      <p:sp>
        <p:nvSpPr>
          <p:cNvPr id="200" name="Shape 200"/>
          <p:cNvSpPr txBox="1">
            <a:spLocks noGrp="1"/>
          </p:cNvSpPr>
          <p:nvPr>
            <p:ph type="body" idx="1"/>
          </p:nvPr>
        </p:nvSpPr>
        <p:spPr>
          <a:xfrm>
            <a:off x="483175" y="1491525"/>
            <a:ext cx="8032200" cy="3426000"/>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rgbClr val="0070C0"/>
              </a:buClr>
              <a:buSzPts val="2100"/>
              <a:buFont typeface="Arial"/>
              <a:buNone/>
            </a:pPr>
            <a:r>
              <a:rPr lang="en" sz="1900" b="1" i="0" u="none" strike="noStrike" cap="none">
                <a:solidFill>
                  <a:srgbClr val="0070C0"/>
                </a:solidFill>
                <a:latin typeface="Calibri"/>
                <a:ea typeface="Calibri"/>
                <a:cs typeface="Calibri"/>
                <a:sym typeface="Calibri"/>
              </a:rPr>
              <a:t>Listen to the story and think about how you show respect, kindness, and empathy for other. What can you do to be a “bucket filler?”</a:t>
            </a:r>
            <a:endParaRPr sz="1900" b="0" i="0" u="none" strike="noStrike" cap="none">
              <a:solidFill>
                <a:schemeClr val="dk1"/>
              </a:solidFill>
              <a:latin typeface="Calibri"/>
              <a:ea typeface="Calibri"/>
              <a:cs typeface="Calibri"/>
              <a:sym typeface="Calibri"/>
            </a:endParaRPr>
          </a:p>
          <a:p>
            <a:pPr marL="0" marR="0" lvl="0" indent="0" algn="l" rtl="0">
              <a:lnSpc>
                <a:spcPct val="80000"/>
              </a:lnSpc>
              <a:spcBef>
                <a:spcPts val="800"/>
              </a:spcBef>
              <a:spcAft>
                <a:spcPts val="0"/>
              </a:spcAft>
              <a:buClr>
                <a:srgbClr val="0070C0"/>
              </a:buClr>
              <a:buSzPts val="2100"/>
              <a:buFont typeface="Arial"/>
              <a:buNone/>
            </a:pPr>
            <a:r>
              <a:rPr lang="en" sz="1900" b="0" i="0" u="sng" strike="noStrike" cap="none">
                <a:solidFill>
                  <a:schemeClr val="hlink"/>
                </a:solidFill>
                <a:latin typeface="Calibri"/>
                <a:ea typeface="Calibri"/>
                <a:cs typeface="Calibri"/>
                <a:sym typeface="Calibri"/>
                <a:hlinkClick r:id="rId3"/>
              </a:rPr>
              <a:t>https://www.youtube.com/watch?v=A5R6-2m_qHk</a:t>
            </a:r>
            <a:endParaRPr sz="1900" b="0" i="0" u="none" strike="noStrike" cap="none">
              <a:solidFill>
                <a:srgbClr val="0070C0"/>
              </a:solidFill>
              <a:latin typeface="Calibri"/>
              <a:ea typeface="Calibri"/>
              <a:cs typeface="Calibri"/>
              <a:sym typeface="Calibri"/>
            </a:endParaRPr>
          </a:p>
          <a:p>
            <a:pPr marL="0" marR="0" lvl="0" indent="0" algn="l" rtl="0">
              <a:lnSpc>
                <a:spcPct val="80000"/>
              </a:lnSpc>
              <a:spcBef>
                <a:spcPts val="800"/>
              </a:spcBef>
              <a:spcAft>
                <a:spcPts val="0"/>
              </a:spcAft>
              <a:buClr>
                <a:srgbClr val="00B050"/>
              </a:buClr>
              <a:buSzPts val="2100"/>
              <a:buFont typeface="Arial"/>
              <a:buNone/>
            </a:pPr>
            <a:endParaRPr sz="1900" b="1" i="0" u="none" strike="noStrike" cap="none">
              <a:solidFill>
                <a:srgbClr val="00B050"/>
              </a:solidFill>
              <a:latin typeface="Calibri"/>
              <a:ea typeface="Calibri"/>
              <a:cs typeface="Calibri"/>
              <a:sym typeface="Calibri"/>
            </a:endParaRPr>
          </a:p>
          <a:p>
            <a:pPr marL="0" marR="0" lvl="0" indent="0" algn="l" rtl="0">
              <a:lnSpc>
                <a:spcPct val="80000"/>
              </a:lnSpc>
              <a:spcBef>
                <a:spcPts val="800"/>
              </a:spcBef>
              <a:spcAft>
                <a:spcPts val="0"/>
              </a:spcAft>
              <a:buClr>
                <a:srgbClr val="00B050"/>
              </a:buClr>
              <a:buSzPts val="2100"/>
              <a:buFont typeface="Arial"/>
              <a:buNone/>
            </a:pPr>
            <a:r>
              <a:rPr lang="en" sz="1900" b="1" i="0" u="none" strike="noStrike" cap="none">
                <a:solidFill>
                  <a:srgbClr val="00B050"/>
                </a:solidFill>
                <a:latin typeface="Calibri"/>
                <a:ea typeface="Calibri"/>
                <a:cs typeface="Calibri"/>
                <a:sym typeface="Calibri"/>
              </a:rPr>
              <a:t>Questions:</a:t>
            </a:r>
            <a:endParaRPr sz="1900" b="0" i="0" u="none" strike="noStrike" cap="none">
              <a:solidFill>
                <a:schemeClr val="dk1"/>
              </a:solidFill>
              <a:latin typeface="Calibri"/>
              <a:ea typeface="Calibri"/>
              <a:cs typeface="Calibri"/>
              <a:sym typeface="Calibri"/>
            </a:endParaRPr>
          </a:p>
          <a:p>
            <a:pPr marL="0" marR="0" lvl="0" indent="0" algn="l" rtl="0">
              <a:lnSpc>
                <a:spcPct val="80000"/>
              </a:lnSpc>
              <a:spcBef>
                <a:spcPts val="800"/>
              </a:spcBef>
              <a:spcAft>
                <a:spcPts val="0"/>
              </a:spcAft>
              <a:buClr>
                <a:srgbClr val="00B050"/>
              </a:buClr>
              <a:buSzPts val="2100"/>
              <a:buFont typeface="Arial"/>
              <a:buNone/>
            </a:pPr>
            <a:r>
              <a:rPr lang="en" sz="1900" b="0" i="0" u="none" strike="noStrike" cap="none">
                <a:solidFill>
                  <a:srgbClr val="00B050"/>
                </a:solidFill>
                <a:latin typeface="Calibri"/>
                <a:ea typeface="Calibri"/>
                <a:cs typeface="Calibri"/>
                <a:sym typeface="Calibri"/>
              </a:rPr>
              <a:t>1. How can you communicate respect to peers? </a:t>
            </a:r>
            <a:endParaRPr sz="1900" b="0" i="0" u="none" strike="noStrike" cap="none">
              <a:solidFill>
                <a:schemeClr val="dk1"/>
              </a:solidFill>
              <a:latin typeface="Calibri"/>
              <a:ea typeface="Calibri"/>
              <a:cs typeface="Calibri"/>
              <a:sym typeface="Calibri"/>
            </a:endParaRPr>
          </a:p>
          <a:p>
            <a:pPr marL="0" marR="0" lvl="0" indent="0" algn="l" rtl="0">
              <a:lnSpc>
                <a:spcPct val="80000"/>
              </a:lnSpc>
              <a:spcBef>
                <a:spcPts val="800"/>
              </a:spcBef>
              <a:spcAft>
                <a:spcPts val="0"/>
              </a:spcAft>
              <a:buClr>
                <a:srgbClr val="00B050"/>
              </a:buClr>
              <a:buSzPts val="2100"/>
              <a:buFont typeface="Arial"/>
              <a:buNone/>
            </a:pPr>
            <a:r>
              <a:rPr lang="en" sz="1900" b="0" i="0" u="none" strike="noStrike" cap="none">
                <a:solidFill>
                  <a:srgbClr val="00B050"/>
                </a:solidFill>
                <a:latin typeface="Calibri"/>
                <a:ea typeface="Calibri"/>
                <a:cs typeface="Calibri"/>
                <a:sym typeface="Calibri"/>
              </a:rPr>
              <a:t>2. What does kindness look like, sound like, and feel like? </a:t>
            </a:r>
            <a:endParaRPr sz="1900" b="0" i="0" u="none" strike="noStrike" cap="none">
              <a:solidFill>
                <a:srgbClr val="00B050"/>
              </a:solidFill>
              <a:latin typeface="Calibri"/>
              <a:ea typeface="Calibri"/>
              <a:cs typeface="Calibri"/>
              <a:sym typeface="Calibri"/>
            </a:endParaRPr>
          </a:p>
          <a:p>
            <a:pPr marL="0" marR="0" lvl="0" indent="0" algn="l" rtl="0">
              <a:lnSpc>
                <a:spcPct val="80000"/>
              </a:lnSpc>
              <a:spcBef>
                <a:spcPts val="800"/>
              </a:spcBef>
              <a:spcAft>
                <a:spcPts val="0"/>
              </a:spcAft>
              <a:buClr>
                <a:srgbClr val="00B050"/>
              </a:buClr>
              <a:buSzPts val="2100"/>
              <a:buFont typeface="Arial"/>
              <a:buNone/>
            </a:pPr>
            <a:r>
              <a:rPr lang="en" sz="1900" b="0" i="0" u="none" strike="noStrike" cap="none">
                <a:solidFill>
                  <a:srgbClr val="00B050"/>
                </a:solidFill>
                <a:latin typeface="Calibri"/>
                <a:ea typeface="Calibri"/>
                <a:cs typeface="Calibri"/>
                <a:sym typeface="Calibri"/>
              </a:rPr>
              <a:t>3. How can you show empathy for others? </a:t>
            </a:r>
            <a:endParaRPr sz="1900" b="0" i="0" u="none" strike="noStrike" cap="none">
              <a:solidFill>
                <a:srgbClr val="00B050"/>
              </a:solidFill>
              <a:latin typeface="Calibri"/>
              <a:ea typeface="Calibri"/>
              <a:cs typeface="Calibri"/>
              <a:sym typeface="Calibri"/>
            </a:endParaRPr>
          </a:p>
        </p:txBody>
      </p:sp>
      <p:sp>
        <p:nvSpPr>
          <p:cNvPr id="201" name="Shape 201"/>
          <p:cNvSpPr txBox="1"/>
          <p:nvPr/>
        </p:nvSpPr>
        <p:spPr>
          <a:xfrm>
            <a:off x="537729" y="4668116"/>
            <a:ext cx="7863300" cy="554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02" name="Shape 202"/>
          <p:cNvPicPr preferRelativeResize="0"/>
          <p:nvPr/>
        </p:nvPicPr>
        <p:blipFill rotWithShape="1">
          <a:blip r:embed="rId4">
            <a:alphaModFix/>
          </a:blip>
          <a:srcRect/>
          <a:stretch/>
        </p:blipFill>
        <p:spPr>
          <a:xfrm>
            <a:off x="6228199" y="2571750"/>
            <a:ext cx="2843500" cy="225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83125"/>
            <a:ext cx="8520600" cy="5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4500" b="1" i="0" u="none" strike="noStrike" cap="none">
                <a:solidFill>
                  <a:srgbClr val="FF0000"/>
                </a:solidFill>
                <a:latin typeface="Calibri"/>
                <a:ea typeface="Calibri"/>
                <a:cs typeface="Calibri"/>
                <a:sym typeface="Calibri"/>
              </a:rPr>
              <a:t>What Should I Do?</a:t>
            </a:r>
            <a:r>
              <a:rPr lang="en" sz="4500" b="1" i="0" u="none" strike="noStrike" cap="none">
                <a:solidFill>
                  <a:srgbClr val="FF0000"/>
                </a:solidFill>
                <a:highlight>
                  <a:schemeClr val="dk1"/>
                </a:highlight>
                <a:latin typeface="Calibri"/>
                <a:ea typeface="Calibri"/>
                <a:cs typeface="Calibri"/>
                <a:sym typeface="Calibri"/>
              </a:rPr>
              <a:t> </a:t>
            </a:r>
            <a:endParaRPr sz="4500" b="1" i="0" u="none" strike="noStrike" cap="none">
              <a:solidFill>
                <a:srgbClr val="FF0000"/>
              </a:solidFill>
              <a:highlight>
                <a:schemeClr val="dk1"/>
              </a:highlight>
              <a:latin typeface="Calibri"/>
              <a:ea typeface="Calibri"/>
              <a:cs typeface="Calibri"/>
              <a:sym typeface="Calibri"/>
            </a:endParaRPr>
          </a:p>
        </p:txBody>
      </p:sp>
      <p:sp>
        <p:nvSpPr>
          <p:cNvPr id="208" name="Shape 208"/>
          <p:cNvSpPr txBox="1">
            <a:spLocks noGrp="1"/>
          </p:cNvSpPr>
          <p:nvPr>
            <p:ph type="body" idx="1"/>
          </p:nvPr>
        </p:nvSpPr>
        <p:spPr>
          <a:xfrm>
            <a:off x="130350" y="931050"/>
            <a:ext cx="8954100" cy="3628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Playfair Display"/>
              <a:buNone/>
            </a:pPr>
            <a:r>
              <a:rPr lang="en" sz="1600" b="0" i="0" u="none" strike="noStrike" cap="none">
                <a:solidFill>
                  <a:srgbClr val="4A86E8"/>
                </a:solidFill>
                <a:latin typeface="Calibri"/>
                <a:ea typeface="Calibri"/>
                <a:cs typeface="Calibri"/>
                <a:sym typeface="Calibri"/>
              </a:rPr>
              <a:t>Today my mom announced that new neighbors would be moving in next door. I watched as a boy my age helped his family carry boxes. My mom encouraged me to go over and say hello, so I did. Jose seemed really nice and funny. I helped him carry boxes and we unpacked his legos and video games. I also found out Jose liked football. I love football! Having a friend like Jose next door was going to be so much fun…</a:t>
            </a:r>
            <a:endParaRPr sz="1600" b="0" i="0" u="none" strike="noStrike" cap="none">
              <a:solidFill>
                <a:srgbClr val="4A86E8"/>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800"/>
              <a:buFont typeface="Playfair Display"/>
              <a:buNone/>
            </a:pPr>
            <a:r>
              <a:rPr lang="en" sz="1600" b="0" i="0" u="none" strike="noStrike" cap="none">
                <a:solidFill>
                  <a:srgbClr val="4A86E8"/>
                </a:solidFill>
                <a:latin typeface="Calibri"/>
                <a:ea typeface="Calibri"/>
                <a:cs typeface="Calibri"/>
                <a:sym typeface="Calibri"/>
              </a:rPr>
              <a:t>As the day went on, I noticed a group of my neighborhood friends in Jack’s front yard throwing a football. Since Jose liked football, I invited him, which turned out to be a mistake. While Jose likes football, he is not good at it. All my friends laughed at him and no one wanted him on their team. I was really excited about our friendship, but I’m not sure anymore. Is Jose what I want in a friend.  What should I do?</a:t>
            </a:r>
            <a:r>
              <a:rPr lang="en" sz="1800" b="0" i="0" u="none" strike="noStrike" cap="none">
                <a:solidFill>
                  <a:srgbClr val="4A86E8"/>
                </a:solidFill>
                <a:latin typeface="Calibri"/>
                <a:ea typeface="Calibri"/>
                <a:cs typeface="Calibri"/>
                <a:sym typeface="Calibri"/>
              </a:rPr>
              <a:t> </a:t>
            </a:r>
            <a:endParaRPr sz="1800" b="0" i="0" u="none" strike="noStrike" cap="none">
              <a:solidFill>
                <a:srgbClr val="4A86E8"/>
              </a:solidFill>
              <a:latin typeface="Calibri"/>
              <a:ea typeface="Calibri"/>
              <a:cs typeface="Calibri"/>
              <a:sym typeface="Calibri"/>
            </a:endParaRPr>
          </a:p>
        </p:txBody>
      </p:sp>
      <p:sp>
        <p:nvSpPr>
          <p:cNvPr id="209" name="Shape 209"/>
          <p:cNvSpPr txBox="1"/>
          <p:nvPr/>
        </p:nvSpPr>
        <p:spPr>
          <a:xfrm>
            <a:off x="71250" y="4762000"/>
            <a:ext cx="9013200" cy="28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pic>
        <p:nvPicPr>
          <p:cNvPr id="210" name="Shape 210" descr="Boy, Portrait, Child, Innocence, Beauty"/>
          <p:cNvPicPr preferRelativeResize="0"/>
          <p:nvPr/>
        </p:nvPicPr>
        <p:blipFill rotWithShape="1">
          <a:blip r:embed="rId3">
            <a:alphaModFix/>
          </a:blip>
          <a:srcRect/>
          <a:stretch/>
        </p:blipFill>
        <p:spPr>
          <a:xfrm>
            <a:off x="7801150" y="3253900"/>
            <a:ext cx="1229100" cy="1793100"/>
          </a:xfrm>
          <a:prstGeom prst="rect">
            <a:avLst/>
          </a:prstGeom>
          <a:noFill/>
          <a:ln>
            <a:noFill/>
          </a:ln>
        </p:spPr>
      </p:pic>
      <p:pic>
        <p:nvPicPr>
          <p:cNvPr id="211" name="Shape 211"/>
          <p:cNvPicPr preferRelativeResize="0"/>
          <p:nvPr/>
        </p:nvPicPr>
        <p:blipFill rotWithShape="1">
          <a:blip r:embed="rId4">
            <a:alphaModFix/>
          </a:blip>
          <a:srcRect/>
          <a:stretch/>
        </p:blipFill>
        <p:spPr>
          <a:xfrm>
            <a:off x="5733600" y="3455650"/>
            <a:ext cx="1724024" cy="1724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45200"/>
            <a:ext cx="8520600" cy="59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4800" b="1" i="0" u="none" strike="noStrike" cap="none">
                <a:solidFill>
                  <a:srgbClr val="FF0000"/>
                </a:solidFill>
                <a:latin typeface="Calibri"/>
                <a:ea typeface="Calibri"/>
                <a:cs typeface="Calibri"/>
                <a:sym typeface="Calibri"/>
              </a:rPr>
              <a:t>Characteristics of a Friend</a:t>
            </a:r>
            <a:endParaRPr sz="4800" b="1" i="0" u="none" strike="noStrike" cap="none">
              <a:solidFill>
                <a:srgbClr val="FF0000"/>
              </a:solidFill>
              <a:latin typeface="Calibri"/>
              <a:ea typeface="Calibri"/>
              <a:cs typeface="Calibri"/>
              <a:sym typeface="Calibri"/>
            </a:endParaRPr>
          </a:p>
        </p:txBody>
      </p:sp>
      <p:sp>
        <p:nvSpPr>
          <p:cNvPr id="217" name="Shape 217"/>
          <p:cNvSpPr txBox="1">
            <a:spLocks noGrp="1"/>
          </p:cNvSpPr>
          <p:nvPr>
            <p:ph type="body" idx="1"/>
          </p:nvPr>
        </p:nvSpPr>
        <p:spPr>
          <a:xfrm>
            <a:off x="311700" y="688750"/>
            <a:ext cx="8520600" cy="3880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Playfair Display"/>
              <a:buNone/>
            </a:pPr>
            <a:endParaRPr sz="1600" b="1" i="0" u="none" strike="noStrike" cap="none">
              <a:solidFill>
                <a:srgbClr val="FF0000"/>
              </a:solidFill>
              <a:latin typeface="Playfair Display"/>
              <a:ea typeface="Playfair Display"/>
              <a:cs typeface="Playfair Display"/>
              <a:sym typeface="Playfair Display"/>
            </a:endParaRPr>
          </a:p>
          <a:p>
            <a:pPr marL="0" marR="0" lvl="0" indent="0" algn="l" rtl="0">
              <a:lnSpc>
                <a:spcPct val="115000"/>
              </a:lnSpc>
              <a:spcBef>
                <a:spcPts val="200"/>
              </a:spcBef>
              <a:spcAft>
                <a:spcPts val="0"/>
              </a:spcAft>
              <a:buClr>
                <a:schemeClr val="dk2"/>
              </a:buClr>
              <a:buSzPts val="1800"/>
              <a:buFont typeface="Playfair Display"/>
              <a:buNone/>
            </a:pPr>
            <a:r>
              <a:rPr lang="en" sz="1600" b="1" i="0" u="none" strike="noStrike" cap="none">
                <a:solidFill>
                  <a:srgbClr val="FF0000"/>
                </a:solidFill>
                <a:latin typeface="Playfair Display"/>
                <a:ea typeface="Playfair Display"/>
                <a:cs typeface="Playfair Display"/>
                <a:sym typeface="Playfair Display"/>
              </a:rPr>
              <a:t>Discussions Questions:</a:t>
            </a:r>
            <a:endParaRPr sz="1600" b="1" i="0" u="none" strike="noStrike" cap="none">
              <a:solidFill>
                <a:srgbClr val="FF0000"/>
              </a:solidFill>
              <a:latin typeface="Playfair Display"/>
              <a:ea typeface="Playfair Display"/>
              <a:cs typeface="Playfair Display"/>
              <a:sym typeface="Playfair Display"/>
            </a:endParaRPr>
          </a:p>
          <a:p>
            <a:pPr marL="457200" marR="0" lvl="0" indent="-330200" algn="l" rtl="0">
              <a:lnSpc>
                <a:spcPct val="115000"/>
              </a:lnSpc>
              <a:spcBef>
                <a:spcPts val="200"/>
              </a:spcBef>
              <a:spcAft>
                <a:spcPts val="0"/>
              </a:spcAft>
              <a:buClr>
                <a:srgbClr val="FF0000"/>
              </a:buClr>
              <a:buSzPts val="1600"/>
              <a:buFont typeface="Playfair Display"/>
              <a:buAutoNum type="arabicPeriod"/>
            </a:pPr>
            <a:r>
              <a:rPr lang="en" sz="1600" b="0" i="0" u="none" strike="noStrike" cap="none">
                <a:solidFill>
                  <a:srgbClr val="FF0000"/>
                </a:solidFill>
                <a:latin typeface="Playfair Display"/>
                <a:ea typeface="Playfair Display"/>
                <a:cs typeface="Playfair Display"/>
                <a:sym typeface="Playfair Display"/>
              </a:rPr>
              <a:t>What qualities do you want in a friend? </a:t>
            </a:r>
            <a:endParaRPr sz="1600" b="0" i="0" u="none" strike="noStrike" cap="none">
              <a:solidFill>
                <a:srgbClr val="FF0000"/>
              </a:solidFill>
              <a:latin typeface="Playfair Display"/>
              <a:ea typeface="Playfair Display"/>
              <a:cs typeface="Playfair Display"/>
              <a:sym typeface="Playfair Display"/>
            </a:endParaRPr>
          </a:p>
          <a:p>
            <a:pPr marL="457200" marR="0" lvl="0" indent="-330200" algn="l" rtl="0">
              <a:lnSpc>
                <a:spcPct val="115000"/>
              </a:lnSpc>
              <a:spcBef>
                <a:spcPts val="200"/>
              </a:spcBef>
              <a:spcAft>
                <a:spcPts val="0"/>
              </a:spcAft>
              <a:buClr>
                <a:srgbClr val="FF0000"/>
              </a:buClr>
              <a:buSzPts val="1600"/>
              <a:buFont typeface="Playfair Display"/>
              <a:buAutoNum type="arabicPeriod"/>
            </a:pPr>
            <a:r>
              <a:rPr lang="en" sz="1600" b="0" i="0" u="none" strike="noStrike" cap="none">
                <a:solidFill>
                  <a:srgbClr val="FF0000"/>
                </a:solidFill>
                <a:latin typeface="Playfair Display"/>
                <a:ea typeface="Playfair Display"/>
                <a:cs typeface="Playfair Display"/>
                <a:sym typeface="Playfair Display"/>
              </a:rPr>
              <a:t>Think of a situation that you were in that was similar to the story about Jose. How did you respond? Did your response have a positive or negative impact on your relationship with your friend? </a:t>
            </a:r>
            <a:endParaRPr sz="1600" b="0" i="0" u="none" strike="noStrike" cap="none">
              <a:solidFill>
                <a:srgbClr val="FF0000"/>
              </a:solidFill>
              <a:latin typeface="Playfair Display"/>
              <a:ea typeface="Playfair Display"/>
              <a:cs typeface="Playfair Display"/>
              <a:sym typeface="Playfair Display"/>
            </a:endParaRPr>
          </a:p>
          <a:p>
            <a:pPr marL="0" marR="0" lvl="0" indent="0" algn="l" rtl="0">
              <a:lnSpc>
                <a:spcPct val="115000"/>
              </a:lnSpc>
              <a:spcBef>
                <a:spcPts val="200"/>
              </a:spcBef>
              <a:spcAft>
                <a:spcPts val="0"/>
              </a:spcAft>
              <a:buClr>
                <a:schemeClr val="dk2"/>
              </a:buClr>
              <a:buSzPts val="1800"/>
              <a:buFont typeface="Playfair Display"/>
              <a:buNone/>
            </a:pPr>
            <a:r>
              <a:rPr lang="en" sz="1600" b="1" i="0" u="none" strike="noStrike" cap="none">
                <a:solidFill>
                  <a:srgbClr val="0000FF"/>
                </a:solidFill>
                <a:latin typeface="Playfair Display"/>
                <a:ea typeface="Playfair Display"/>
                <a:cs typeface="Playfair Display"/>
                <a:sym typeface="Playfair Display"/>
              </a:rPr>
              <a:t>Read the following statements and decide if it is a quality of a healthy relationship and positive interaction between friends. Your friend says to you…</a:t>
            </a:r>
            <a:endParaRPr sz="1600" b="1" i="0" u="none" strike="noStrike" cap="none">
              <a:solidFill>
                <a:srgbClr val="0000FF"/>
              </a:solidFill>
              <a:latin typeface="Playfair Display"/>
              <a:ea typeface="Playfair Display"/>
              <a:cs typeface="Playfair Display"/>
              <a:sym typeface="Playfair Display"/>
            </a:endParaRPr>
          </a:p>
          <a:p>
            <a:pPr marL="457200" marR="0" lvl="0" indent="-330200" algn="l" rtl="0">
              <a:lnSpc>
                <a:spcPct val="115000"/>
              </a:lnSpc>
              <a:spcBef>
                <a:spcPts val="200"/>
              </a:spcBef>
              <a:spcAft>
                <a:spcPts val="0"/>
              </a:spcAft>
              <a:buClr>
                <a:srgbClr val="0000FF"/>
              </a:buClr>
              <a:buSzPts val="1600"/>
              <a:buFont typeface="Playfair Display"/>
              <a:buAutoNum type="arabicPeriod"/>
            </a:pPr>
            <a:r>
              <a:rPr lang="en" sz="1600" b="0" i="0" u="none" strike="noStrike" cap="none">
                <a:solidFill>
                  <a:srgbClr val="0000FF"/>
                </a:solidFill>
                <a:latin typeface="Playfair Display"/>
                <a:ea typeface="Playfair Display"/>
                <a:cs typeface="Playfair Display"/>
                <a:sym typeface="Playfair Display"/>
              </a:rPr>
              <a:t>“If you don’t want to hang out with me at recess, I’m not coming over to your house today.”</a:t>
            </a:r>
            <a:endParaRPr sz="1600" b="0" i="0" u="none" strike="noStrike" cap="none">
              <a:solidFill>
                <a:srgbClr val="0000FF"/>
              </a:solidFill>
              <a:latin typeface="Playfair Display"/>
              <a:ea typeface="Playfair Display"/>
              <a:cs typeface="Playfair Display"/>
              <a:sym typeface="Playfair Display"/>
            </a:endParaRPr>
          </a:p>
          <a:p>
            <a:pPr marL="457200" marR="0" lvl="0" indent="-330200" algn="l" rtl="0">
              <a:lnSpc>
                <a:spcPct val="115000"/>
              </a:lnSpc>
              <a:spcBef>
                <a:spcPts val="200"/>
              </a:spcBef>
              <a:spcAft>
                <a:spcPts val="0"/>
              </a:spcAft>
              <a:buClr>
                <a:srgbClr val="0000FF"/>
              </a:buClr>
              <a:buSzPts val="1600"/>
              <a:buFont typeface="Playfair Display"/>
              <a:buAutoNum type="arabicPeriod"/>
            </a:pPr>
            <a:r>
              <a:rPr lang="en" sz="1600" b="0" i="0" u="none" strike="noStrike" cap="none">
                <a:solidFill>
                  <a:srgbClr val="0000FF"/>
                </a:solidFill>
                <a:latin typeface="Playfair Display"/>
                <a:ea typeface="Playfair Display"/>
                <a:cs typeface="Playfair Display"/>
                <a:sym typeface="Playfair Display"/>
              </a:rPr>
              <a:t>“I can’t believe you still like to cook with your mom. I did that when I was in kindergarten.”</a:t>
            </a:r>
            <a:endParaRPr sz="1600" b="0" i="0" u="none" strike="noStrike" cap="none">
              <a:solidFill>
                <a:srgbClr val="0000FF"/>
              </a:solidFill>
              <a:latin typeface="Playfair Display"/>
              <a:ea typeface="Playfair Display"/>
              <a:cs typeface="Playfair Display"/>
              <a:sym typeface="Playfair Display"/>
            </a:endParaRPr>
          </a:p>
          <a:p>
            <a:pPr marL="457200" marR="0" lvl="0" indent="-330200" algn="l" rtl="0">
              <a:lnSpc>
                <a:spcPct val="115000"/>
              </a:lnSpc>
              <a:spcBef>
                <a:spcPts val="200"/>
              </a:spcBef>
              <a:spcAft>
                <a:spcPts val="0"/>
              </a:spcAft>
              <a:buClr>
                <a:srgbClr val="0000FF"/>
              </a:buClr>
              <a:buSzPts val="1600"/>
              <a:buFont typeface="Playfair Display"/>
              <a:buAutoNum type="arabicPeriod"/>
            </a:pPr>
            <a:r>
              <a:rPr lang="en" sz="1600" b="0" i="0" u="none" strike="noStrike" cap="none">
                <a:solidFill>
                  <a:srgbClr val="0000FF"/>
                </a:solidFill>
                <a:latin typeface="Playfair Display"/>
                <a:ea typeface="Playfair Display"/>
                <a:cs typeface="Playfair Display"/>
                <a:sym typeface="Playfair Display"/>
              </a:rPr>
              <a:t>“I’m sorry I hurt your feelings. I didn’t mean to.”</a:t>
            </a:r>
            <a:endParaRPr sz="1600" b="0" i="0" u="none" strike="noStrike" cap="none">
              <a:solidFill>
                <a:srgbClr val="0000FF"/>
              </a:solidFill>
              <a:latin typeface="Playfair Display"/>
              <a:ea typeface="Playfair Display"/>
              <a:cs typeface="Playfair Display"/>
              <a:sym typeface="Playfair Display"/>
            </a:endParaRPr>
          </a:p>
          <a:p>
            <a:pPr marL="457200" marR="0" lvl="0" indent="-330200" algn="l" rtl="0">
              <a:lnSpc>
                <a:spcPct val="115000"/>
              </a:lnSpc>
              <a:spcBef>
                <a:spcPts val="200"/>
              </a:spcBef>
              <a:spcAft>
                <a:spcPts val="200"/>
              </a:spcAft>
              <a:buClr>
                <a:srgbClr val="0000FF"/>
              </a:buClr>
              <a:buSzPts val="1600"/>
              <a:buFont typeface="Playfair Display"/>
              <a:buAutoNum type="arabicPeriod"/>
            </a:pPr>
            <a:r>
              <a:rPr lang="en" sz="1600" b="0" i="0" u="none" strike="noStrike" cap="none">
                <a:solidFill>
                  <a:srgbClr val="0000FF"/>
                </a:solidFill>
                <a:latin typeface="Playfair Display"/>
                <a:ea typeface="Playfair Display"/>
                <a:cs typeface="Playfair Display"/>
                <a:sym typeface="Playfair Display"/>
              </a:rPr>
              <a:t>“If you were my friend, then you would want to be on the same team as me.” </a:t>
            </a:r>
            <a:endParaRPr sz="1600" b="0" i="0" u="none" strike="noStrike" cap="none">
              <a:solidFill>
                <a:srgbClr val="0000FF"/>
              </a:solidFill>
              <a:latin typeface="Playfair Display"/>
              <a:ea typeface="Playfair Display"/>
              <a:cs typeface="Playfair Display"/>
              <a:sym typeface="Playfair Display"/>
            </a:endParaRPr>
          </a:p>
        </p:txBody>
      </p:sp>
      <p:sp>
        <p:nvSpPr>
          <p:cNvPr id="218" name="Shape 218"/>
          <p:cNvSpPr txBox="1"/>
          <p:nvPr/>
        </p:nvSpPr>
        <p:spPr>
          <a:xfrm>
            <a:off x="403750" y="4797625"/>
            <a:ext cx="8312700" cy="34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100"/>
              <a:buFont typeface="Arial"/>
              <a:buNone/>
            </a:pPr>
            <a:endParaRPr sz="1200" b="0" i="0" u="none" strike="noStrike" cap="non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154375"/>
            <a:ext cx="8520600" cy="59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3000" b="1" i="0" u="none" strike="noStrike" cap="none">
                <a:solidFill>
                  <a:srgbClr val="FF0000"/>
                </a:solidFill>
                <a:latin typeface="Calibri"/>
                <a:ea typeface="Calibri"/>
                <a:cs typeface="Calibri"/>
                <a:sym typeface="Calibri"/>
              </a:rPr>
              <a:t>Qualities and Benefits of a Healthy Relationship</a:t>
            </a:r>
            <a:endParaRPr sz="3000" b="1" i="0" u="none" strike="noStrike" cap="none">
              <a:solidFill>
                <a:srgbClr val="FF0000"/>
              </a:solidFill>
              <a:latin typeface="Calibri"/>
              <a:ea typeface="Calibri"/>
              <a:cs typeface="Calibri"/>
              <a:sym typeface="Calibri"/>
            </a:endParaRPr>
          </a:p>
        </p:txBody>
      </p:sp>
      <p:sp>
        <p:nvSpPr>
          <p:cNvPr id="224" name="Shape 224"/>
          <p:cNvSpPr txBox="1">
            <a:spLocks noGrp="1"/>
          </p:cNvSpPr>
          <p:nvPr>
            <p:ph type="body" idx="1"/>
          </p:nvPr>
        </p:nvSpPr>
        <p:spPr>
          <a:xfrm>
            <a:off x="311700" y="748075"/>
            <a:ext cx="8520600" cy="38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Playfair Display"/>
              <a:buNone/>
            </a:pPr>
            <a:r>
              <a:rPr lang="en" sz="1800" b="1" i="0" u="none" strike="noStrike" cap="none" dirty="0">
                <a:solidFill>
                  <a:srgbClr val="FF0000"/>
                </a:solidFill>
                <a:latin typeface="Playfair Display"/>
                <a:ea typeface="Playfair Display"/>
                <a:cs typeface="Playfair Display"/>
                <a:sym typeface="Playfair Display"/>
              </a:rPr>
              <a:t>Qualities of a Healthy Relationship:</a:t>
            </a:r>
            <a:endParaRPr sz="1800" b="1" i="0" u="none" strike="noStrike" cap="none" dirty="0">
              <a:solidFill>
                <a:srgbClr val="FF0000"/>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FF0000"/>
              </a:buClr>
              <a:buSzPts val="1800"/>
              <a:buFont typeface="Playfair Display"/>
              <a:buAutoNum type="arabicPeriod"/>
            </a:pPr>
            <a:r>
              <a:rPr lang="en" sz="1800" b="0" i="0" u="none" strike="noStrike" cap="none" dirty="0">
                <a:solidFill>
                  <a:srgbClr val="FF0000"/>
                </a:solidFill>
                <a:latin typeface="Playfair Display"/>
                <a:ea typeface="Playfair Display"/>
                <a:cs typeface="Playfair Display"/>
                <a:sym typeface="Playfair Display"/>
              </a:rPr>
              <a:t>Accept you for who you are</a:t>
            </a:r>
            <a:endParaRPr sz="1800" b="0" i="0" u="none" strike="noStrike" cap="none" dirty="0">
              <a:solidFill>
                <a:srgbClr val="FF0000"/>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FF0000"/>
              </a:buClr>
              <a:buSzPts val="1800"/>
              <a:buFont typeface="Playfair Display"/>
              <a:buAutoNum type="arabicPeriod"/>
            </a:pPr>
            <a:r>
              <a:rPr lang="en" sz="1800" b="0" i="0" u="none" strike="noStrike" cap="none" dirty="0">
                <a:solidFill>
                  <a:srgbClr val="FF0000"/>
                </a:solidFill>
                <a:latin typeface="Playfair Display"/>
                <a:ea typeface="Playfair Display"/>
                <a:cs typeface="Playfair Display"/>
                <a:sym typeface="Playfair Display"/>
              </a:rPr>
              <a:t>Honest</a:t>
            </a:r>
            <a:endParaRPr sz="1800" b="0" i="0" u="none" strike="noStrike" cap="none" dirty="0">
              <a:solidFill>
                <a:srgbClr val="FF0000"/>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FF0000"/>
              </a:buClr>
              <a:buSzPts val="1800"/>
              <a:buFont typeface="Playfair Display"/>
              <a:buAutoNum type="arabicPeriod"/>
            </a:pPr>
            <a:r>
              <a:rPr lang="en" sz="1800" b="0" i="0" u="none" strike="noStrike" cap="none" dirty="0">
                <a:solidFill>
                  <a:srgbClr val="FF0000"/>
                </a:solidFill>
                <a:latin typeface="Playfair Display"/>
                <a:ea typeface="Playfair Display"/>
                <a:cs typeface="Playfair Display"/>
                <a:sym typeface="Playfair Display"/>
              </a:rPr>
              <a:t>Good communication</a:t>
            </a:r>
            <a:endParaRPr sz="1800" b="0" i="0" u="none" strike="noStrike" cap="none" dirty="0">
              <a:solidFill>
                <a:srgbClr val="FF0000"/>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FF0000"/>
              </a:buClr>
              <a:buSzPts val="1800"/>
              <a:buFont typeface="Playfair Display"/>
              <a:buAutoNum type="arabicPeriod"/>
            </a:pPr>
            <a:r>
              <a:rPr lang="en" sz="1800" b="0" i="0" u="none" strike="noStrike" cap="none" dirty="0">
                <a:solidFill>
                  <a:srgbClr val="FF0000"/>
                </a:solidFill>
                <a:latin typeface="Playfair Display"/>
                <a:ea typeface="Playfair Display"/>
                <a:cs typeface="Playfair Display"/>
                <a:sym typeface="Playfair Display"/>
              </a:rPr>
              <a:t>Fun to be around</a:t>
            </a:r>
            <a:endParaRPr sz="1800" b="0" i="0" u="none" strike="noStrike" cap="none" dirty="0">
              <a:solidFill>
                <a:srgbClr val="FF0000"/>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FF0000"/>
              </a:buClr>
              <a:buSzPts val="1800"/>
              <a:buFont typeface="Playfair Display"/>
              <a:buAutoNum type="arabicPeriod"/>
            </a:pPr>
            <a:r>
              <a:rPr lang="en" sz="1800" b="0" i="0" u="none" strike="noStrike" cap="none">
                <a:solidFill>
                  <a:srgbClr val="FF0000"/>
                </a:solidFill>
                <a:latin typeface="Playfair Display"/>
                <a:ea typeface="Playfair Display"/>
                <a:cs typeface="Playfair Display"/>
                <a:sym typeface="Playfair Display"/>
              </a:rPr>
              <a:t>Positive influence in your life</a:t>
            </a:r>
            <a:endParaRPr sz="1800" b="0" i="0" u="none" strike="noStrike" cap="none">
              <a:solidFill>
                <a:srgbClr val="FF0000"/>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FF0000"/>
              </a:buClr>
              <a:buSzPts val="1800"/>
              <a:buFont typeface="Playfair Display"/>
              <a:buAutoNum type="arabicPeriod"/>
            </a:pPr>
            <a:r>
              <a:rPr lang="en" sz="1800" b="0" i="0" u="none" strike="noStrike" cap="none" dirty="0">
                <a:solidFill>
                  <a:srgbClr val="FF0000"/>
                </a:solidFill>
                <a:latin typeface="Playfair Display"/>
                <a:ea typeface="Playfair Display"/>
                <a:cs typeface="Playfair Display"/>
                <a:sym typeface="Playfair Display"/>
              </a:rPr>
              <a:t>Others? </a:t>
            </a:r>
            <a:endParaRPr sz="1800" b="0" i="0" u="none" strike="noStrike" cap="none" dirty="0">
              <a:solidFill>
                <a:srgbClr val="FF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chemeClr val="dk2"/>
              </a:buClr>
              <a:buSzPts val="1800"/>
              <a:buFont typeface="Playfair Display"/>
              <a:buNone/>
            </a:pPr>
            <a:endParaRPr sz="1800" b="0" i="0" u="none" strike="noStrike" cap="none" dirty="0">
              <a:solidFill>
                <a:schemeClr val="dk2"/>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chemeClr val="dk2"/>
              </a:buClr>
              <a:buSzPts val="1800"/>
              <a:buFont typeface="Playfair Display"/>
              <a:buNone/>
            </a:pPr>
            <a:r>
              <a:rPr lang="en" sz="1800" b="1" i="0" u="none" strike="noStrike" cap="none" dirty="0">
                <a:solidFill>
                  <a:srgbClr val="0000FF"/>
                </a:solidFill>
                <a:latin typeface="Playfair Display"/>
                <a:ea typeface="Playfair Display"/>
                <a:cs typeface="Playfair Display"/>
                <a:sym typeface="Playfair Display"/>
              </a:rPr>
              <a:t>Benefits of a Healthy Relationship</a:t>
            </a:r>
            <a:endParaRPr sz="1800" b="1" i="0" u="none" strike="noStrike" cap="none" dirty="0">
              <a:solidFill>
                <a:srgbClr val="0000FF"/>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0000FF"/>
              </a:buClr>
              <a:buSzPts val="1800"/>
              <a:buFont typeface="Playfair Display"/>
              <a:buAutoNum type="arabicPeriod"/>
            </a:pPr>
            <a:r>
              <a:rPr lang="en" sz="1800" b="0" i="0" u="none" strike="noStrike" cap="none" dirty="0">
                <a:solidFill>
                  <a:srgbClr val="0000FF"/>
                </a:solidFill>
                <a:latin typeface="Playfair Display"/>
                <a:ea typeface="Playfair Display"/>
                <a:cs typeface="Playfair Display"/>
                <a:sym typeface="Playfair Display"/>
              </a:rPr>
              <a:t>Increase happiness</a:t>
            </a:r>
            <a:endParaRPr sz="1800" b="0" i="0" u="none" strike="noStrike" cap="none" dirty="0">
              <a:solidFill>
                <a:srgbClr val="0000FF"/>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0000FF"/>
              </a:buClr>
              <a:buSzPts val="1800"/>
              <a:buFont typeface="Playfair Display"/>
              <a:buAutoNum type="arabicPeriod"/>
            </a:pPr>
            <a:r>
              <a:rPr lang="en" sz="1800" b="0" i="0" u="none" strike="noStrike" cap="none" dirty="0">
                <a:solidFill>
                  <a:srgbClr val="0000FF"/>
                </a:solidFill>
                <a:latin typeface="Playfair Display"/>
                <a:ea typeface="Playfair Display"/>
                <a:cs typeface="Playfair Display"/>
                <a:sym typeface="Playfair Display"/>
              </a:rPr>
              <a:t>Increase self-confidence and self-esteem</a:t>
            </a:r>
            <a:endParaRPr sz="1800" b="0" i="0" u="none" strike="noStrike" cap="none" dirty="0">
              <a:solidFill>
                <a:srgbClr val="0000FF"/>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0000FF"/>
              </a:buClr>
              <a:buSzPts val="1800"/>
              <a:buFont typeface="Playfair Display"/>
              <a:buAutoNum type="arabicPeriod"/>
            </a:pPr>
            <a:r>
              <a:rPr lang="en" sz="1800" b="0" i="0" u="none" strike="noStrike" cap="none" dirty="0">
                <a:solidFill>
                  <a:srgbClr val="0000FF"/>
                </a:solidFill>
                <a:latin typeface="Playfair Display"/>
                <a:ea typeface="Playfair Display"/>
                <a:cs typeface="Playfair Display"/>
                <a:sym typeface="Playfair Display"/>
              </a:rPr>
              <a:t>Help you cope with struggles</a:t>
            </a:r>
            <a:endParaRPr sz="1800" b="0" i="0" u="none" strike="noStrike" cap="none" dirty="0">
              <a:solidFill>
                <a:srgbClr val="0000FF"/>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0000FF"/>
              </a:buClr>
              <a:buSzPts val="1800"/>
              <a:buFont typeface="Playfair Display"/>
              <a:buAutoNum type="arabicPeriod"/>
            </a:pPr>
            <a:r>
              <a:rPr lang="en" sz="1800" b="0" i="0" u="none" strike="noStrike" cap="none" dirty="0">
                <a:solidFill>
                  <a:srgbClr val="0000FF"/>
                </a:solidFill>
                <a:latin typeface="Playfair Display"/>
                <a:ea typeface="Playfair Display"/>
                <a:cs typeface="Playfair Display"/>
                <a:sym typeface="Playfair Display"/>
              </a:rPr>
              <a:t>Create fun and happy memories</a:t>
            </a:r>
            <a:endParaRPr sz="1800" b="0" i="0" u="none" strike="noStrike" cap="none" dirty="0">
              <a:solidFill>
                <a:srgbClr val="0000FF"/>
              </a:solidFill>
              <a:latin typeface="Playfair Display"/>
              <a:ea typeface="Playfair Display"/>
              <a:cs typeface="Playfair Display"/>
              <a:sym typeface="Playfair Display"/>
            </a:endParaRPr>
          </a:p>
          <a:p>
            <a:pPr marL="457200" marR="0" lvl="0" indent="-342900" algn="l" rtl="0">
              <a:lnSpc>
                <a:spcPct val="100000"/>
              </a:lnSpc>
              <a:spcBef>
                <a:spcPts val="0"/>
              </a:spcBef>
              <a:spcAft>
                <a:spcPts val="0"/>
              </a:spcAft>
              <a:buClr>
                <a:srgbClr val="0000FF"/>
              </a:buClr>
              <a:buSzPts val="1800"/>
              <a:buFont typeface="Playfair Display"/>
              <a:buAutoNum type="arabicPeriod"/>
            </a:pPr>
            <a:r>
              <a:rPr lang="en" sz="1800" b="0" i="0" u="none" strike="noStrike" cap="none" dirty="0">
                <a:solidFill>
                  <a:srgbClr val="0000FF"/>
                </a:solidFill>
                <a:latin typeface="Playfair Display"/>
                <a:ea typeface="Playfair Display"/>
                <a:cs typeface="Playfair Display"/>
                <a:sym typeface="Playfair Display"/>
              </a:rPr>
              <a:t>Others? </a:t>
            </a:r>
            <a:endParaRPr sz="1800" b="0" i="0" u="none" strike="noStrike" cap="none" dirty="0">
              <a:solidFill>
                <a:srgbClr val="0000FF"/>
              </a:solidFill>
              <a:latin typeface="Playfair Display"/>
              <a:ea typeface="Playfair Display"/>
              <a:cs typeface="Playfair Display"/>
              <a:sym typeface="Playfair Display"/>
            </a:endParaRPr>
          </a:p>
        </p:txBody>
      </p:sp>
      <p:sp>
        <p:nvSpPr>
          <p:cNvPr id="225" name="Shape 225"/>
          <p:cNvSpPr txBox="1"/>
          <p:nvPr/>
        </p:nvSpPr>
        <p:spPr>
          <a:xfrm>
            <a:off x="415625" y="4857000"/>
            <a:ext cx="8122800" cy="28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6" name="Shape 226"/>
          <p:cNvPicPr preferRelativeResize="0"/>
          <p:nvPr/>
        </p:nvPicPr>
        <p:blipFill rotWithShape="1">
          <a:blip r:embed="rId3">
            <a:alphaModFix/>
          </a:blip>
          <a:srcRect/>
          <a:stretch/>
        </p:blipFill>
        <p:spPr>
          <a:xfrm>
            <a:off x="5535325" y="702875"/>
            <a:ext cx="3214750" cy="4314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750275" y="623725"/>
            <a:ext cx="7638300" cy="393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 sz="8000" b="1" i="0" u="none" strike="noStrike" cap="none">
                <a:solidFill>
                  <a:srgbClr val="0000FF"/>
                </a:solidFill>
                <a:latin typeface="Arial"/>
                <a:ea typeface="Arial"/>
                <a:cs typeface="Arial"/>
                <a:sym typeface="Arial"/>
              </a:rPr>
              <a:t>Conflict among Friends</a:t>
            </a:r>
            <a:endParaRPr sz="8000" b="1" i="0" u="none" strike="noStrike" cap="none">
              <a:solidFill>
                <a:srgbClr val="0000FF"/>
              </a:solidFill>
              <a:latin typeface="Arial"/>
              <a:ea typeface="Arial"/>
              <a:cs typeface="Arial"/>
              <a:sym typeface="Arial"/>
            </a:endParaRPr>
          </a:p>
        </p:txBody>
      </p:sp>
      <p:pic>
        <p:nvPicPr>
          <p:cNvPr id="232" name="Shape 232"/>
          <p:cNvPicPr preferRelativeResize="0"/>
          <p:nvPr/>
        </p:nvPicPr>
        <p:blipFill rotWithShape="1">
          <a:blip r:embed="rId3">
            <a:alphaModFix/>
          </a:blip>
          <a:srcRect/>
          <a:stretch/>
        </p:blipFill>
        <p:spPr>
          <a:xfrm>
            <a:off x="215500" y="2287000"/>
            <a:ext cx="2499425" cy="285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223050" y="0"/>
            <a:ext cx="8609400" cy="47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Oswald"/>
              <a:buNone/>
            </a:pPr>
            <a:r>
              <a:rPr lang="en" sz="4800" b="1" i="0" u="none" strike="noStrike" cap="none">
                <a:solidFill>
                  <a:srgbClr val="FF0000"/>
                </a:solidFill>
                <a:latin typeface="Calibri"/>
                <a:ea typeface="Calibri"/>
                <a:cs typeface="Calibri"/>
                <a:sym typeface="Calibri"/>
              </a:rPr>
              <a:t>What Should I Do?</a:t>
            </a:r>
            <a:r>
              <a:rPr lang="en" sz="4800" b="1" i="0" u="none" strike="noStrike" cap="none">
                <a:solidFill>
                  <a:srgbClr val="FF0000"/>
                </a:solidFill>
                <a:highlight>
                  <a:schemeClr val="dk1"/>
                </a:highlight>
                <a:latin typeface="Calibri"/>
                <a:ea typeface="Calibri"/>
                <a:cs typeface="Calibri"/>
                <a:sym typeface="Calibri"/>
              </a:rPr>
              <a:t> </a:t>
            </a:r>
            <a:endParaRPr sz="4800" b="1" i="0" u="none" strike="noStrike" cap="none">
              <a:solidFill>
                <a:srgbClr val="FF0000"/>
              </a:solidFill>
              <a:highlight>
                <a:schemeClr val="dk1"/>
              </a:highlight>
              <a:latin typeface="Calibri"/>
              <a:ea typeface="Calibri"/>
              <a:cs typeface="Calibri"/>
              <a:sym typeface="Calibri"/>
            </a:endParaRPr>
          </a:p>
        </p:txBody>
      </p:sp>
      <p:sp>
        <p:nvSpPr>
          <p:cNvPr id="238" name="Shape 238"/>
          <p:cNvSpPr txBox="1">
            <a:spLocks noGrp="1"/>
          </p:cNvSpPr>
          <p:nvPr>
            <p:ph type="body" idx="1"/>
          </p:nvPr>
        </p:nvSpPr>
        <p:spPr>
          <a:xfrm>
            <a:off x="157450" y="777688"/>
            <a:ext cx="8674800" cy="3791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Playfair Display"/>
              <a:buNone/>
            </a:pPr>
            <a:r>
              <a:rPr lang="en" sz="1500" b="1" i="0" u="none" strike="noStrike" cap="none">
                <a:solidFill>
                  <a:srgbClr val="FF0000"/>
                </a:solidFill>
                <a:latin typeface="Playfair Display"/>
                <a:ea typeface="Playfair Display"/>
                <a:cs typeface="Playfair Display"/>
                <a:sym typeface="Playfair Display"/>
              </a:rPr>
              <a:t>Imagine you are in one of the following three scenarios:</a:t>
            </a:r>
            <a:endParaRPr sz="1500" b="1" i="0" u="none" strike="noStrike" cap="none">
              <a:solidFill>
                <a:srgbClr val="FF0000"/>
              </a:solidFill>
              <a:latin typeface="Playfair Display"/>
              <a:ea typeface="Playfair Display"/>
              <a:cs typeface="Playfair Display"/>
              <a:sym typeface="Playfair Display"/>
            </a:endParaRPr>
          </a:p>
          <a:p>
            <a:pPr marL="0" marR="0" lvl="0" indent="0" algn="l" rtl="0">
              <a:lnSpc>
                <a:spcPct val="115000"/>
              </a:lnSpc>
              <a:spcBef>
                <a:spcPts val="500"/>
              </a:spcBef>
              <a:spcAft>
                <a:spcPts val="0"/>
              </a:spcAft>
              <a:buClr>
                <a:schemeClr val="dk2"/>
              </a:buClr>
              <a:buSzPts val="1800"/>
              <a:buFont typeface="Playfair Display"/>
              <a:buNone/>
            </a:pPr>
            <a:r>
              <a:rPr lang="en" sz="1500" b="0" i="0" u="none" strike="noStrike" cap="none">
                <a:solidFill>
                  <a:srgbClr val="0000FF"/>
                </a:solidFill>
                <a:latin typeface="Playfair Display"/>
                <a:ea typeface="Playfair Display"/>
                <a:cs typeface="Playfair Display"/>
                <a:sym typeface="Playfair Display"/>
              </a:rPr>
              <a:t>I’m so lucky that my best friend lives in my neighborhood. We have been friends since kindergarten. However, I am sporty, and she is not. I like to play outside, and she likes to play inside. Today is a beautiful day and I want to be outside, but she would rather do art inside. I believe that I am right because it is such a beautiful day, and she believes that she is right because the wind will blow away her art papers. We begin to argue on what to do. What should I do? What should I say? </a:t>
            </a:r>
            <a:endParaRPr sz="1500" b="0" i="0" u="none" strike="noStrike" cap="none">
              <a:solidFill>
                <a:srgbClr val="0000FF"/>
              </a:solidFill>
              <a:latin typeface="Playfair Display"/>
              <a:ea typeface="Playfair Display"/>
              <a:cs typeface="Playfair Display"/>
              <a:sym typeface="Playfair Display"/>
            </a:endParaRPr>
          </a:p>
          <a:p>
            <a:pPr marL="0" marR="0" lvl="0" indent="0" algn="l" rtl="0">
              <a:lnSpc>
                <a:spcPct val="115000"/>
              </a:lnSpc>
              <a:spcBef>
                <a:spcPts val="500"/>
              </a:spcBef>
              <a:spcAft>
                <a:spcPts val="0"/>
              </a:spcAft>
              <a:buClr>
                <a:schemeClr val="dk2"/>
              </a:buClr>
              <a:buSzPts val="1800"/>
              <a:buFont typeface="Playfair Display"/>
              <a:buNone/>
            </a:pPr>
            <a:r>
              <a:rPr lang="en" sz="1500" b="0" i="0" u="none" strike="noStrike" cap="none">
                <a:solidFill>
                  <a:srgbClr val="9900FF"/>
                </a:solidFill>
                <a:latin typeface="Playfair Display"/>
                <a:ea typeface="Playfair Display"/>
                <a:cs typeface="Playfair Display"/>
                <a:sym typeface="Playfair Display"/>
              </a:rPr>
              <a:t>I love to play two hand touch football during recess. The game is tied and there is only 5 minutes left of recess. The other team has the ball. Johnny runs for a touchdown, but I touch him (I think) before he crosses the line. Johnny yells “Touchdown. We won!” I yell “I touched you. Don’t lie.” I’m so mad... What should I do? What should I say? </a:t>
            </a:r>
            <a:endParaRPr sz="1500" b="0" i="0" u="none" strike="noStrike" cap="none">
              <a:solidFill>
                <a:srgbClr val="9900FF"/>
              </a:solidFill>
              <a:latin typeface="Playfair Display"/>
              <a:ea typeface="Playfair Display"/>
              <a:cs typeface="Playfair Display"/>
              <a:sym typeface="Playfair Display"/>
            </a:endParaRPr>
          </a:p>
          <a:p>
            <a:pPr marL="0" marR="0" lvl="0" indent="0" algn="l" rtl="0">
              <a:lnSpc>
                <a:spcPct val="115000"/>
              </a:lnSpc>
              <a:spcBef>
                <a:spcPts val="500"/>
              </a:spcBef>
              <a:spcAft>
                <a:spcPts val="500"/>
              </a:spcAft>
              <a:buClr>
                <a:schemeClr val="dk2"/>
              </a:buClr>
              <a:buSzPts val="1800"/>
              <a:buFont typeface="Playfair Display"/>
              <a:buNone/>
            </a:pPr>
            <a:r>
              <a:rPr lang="en" sz="1500" b="0" i="0" u="none" strike="noStrike" cap="none">
                <a:solidFill>
                  <a:srgbClr val="FF0000"/>
                </a:solidFill>
                <a:latin typeface="Playfair Display"/>
                <a:ea typeface="Playfair Display"/>
                <a:cs typeface="Playfair Display"/>
                <a:sym typeface="Playfair Display"/>
              </a:rPr>
              <a:t>I love sports and my favorite color is blue. My best friend loves art, music, and her favorite color is pink. This year, we are in the same class, and it’s a lot of fun most of the time. Lately, my best friend has put pressure on me to sit and talk with her at recess rather than play sports with my other group of friends. What should I do? What should I say? </a:t>
            </a:r>
            <a:endParaRPr sz="1500" b="0" i="0" u="none" strike="noStrike" cap="none">
              <a:solidFill>
                <a:srgbClr val="FF0000"/>
              </a:solidFill>
              <a:latin typeface="Playfair Display"/>
              <a:ea typeface="Playfair Display"/>
              <a:cs typeface="Playfair Display"/>
              <a:sym typeface="Playfair Display"/>
            </a:endParaRPr>
          </a:p>
        </p:txBody>
      </p:sp>
      <p:sp>
        <p:nvSpPr>
          <p:cNvPr id="239" name="Shape 239"/>
          <p:cNvSpPr txBox="1"/>
          <p:nvPr/>
        </p:nvSpPr>
        <p:spPr>
          <a:xfrm>
            <a:off x="415625" y="4857000"/>
            <a:ext cx="7731000" cy="22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Shape 240"/>
          <p:cNvSpPr txBox="1"/>
          <p:nvPr/>
        </p:nvSpPr>
        <p:spPr>
          <a:xfrm>
            <a:off x="223050" y="4762000"/>
            <a:ext cx="7982700" cy="32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On-screen Show (16:9)</PresentationFormat>
  <Paragraphs>78</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Playfair Display</vt:lpstr>
      <vt:lpstr>Oswald</vt:lpstr>
      <vt:lpstr>Simple Light</vt:lpstr>
      <vt:lpstr>Office Theme</vt:lpstr>
      <vt:lpstr>All About Me Healthy Relationships</vt:lpstr>
      <vt:lpstr>Positive Peer Relationships</vt:lpstr>
      <vt:lpstr>What Should I do? </vt:lpstr>
      <vt:lpstr>Positive Relationships Respect, Kindness, &amp; Empathy</vt:lpstr>
      <vt:lpstr>What Should I Do? </vt:lpstr>
      <vt:lpstr>Characteristics of a Friend</vt:lpstr>
      <vt:lpstr>Qualities and Benefits of a Healthy Relationship</vt:lpstr>
      <vt:lpstr>PowerPoint Presentation</vt:lpstr>
      <vt:lpstr>What Should I Do? </vt:lpstr>
      <vt:lpstr>Effectively and Respectfully Expressing a Different Opinion</vt:lpstr>
      <vt:lpstr>Loss of a Friend</vt:lpstr>
      <vt:lpstr>PowerPoint Presentation</vt:lpstr>
      <vt:lpstr>Can You Help Me? </vt:lpstr>
      <vt:lpstr>Positive Interactions with Family</vt:lpstr>
      <vt:lpstr>Benefits of a Positive Relationship with Family</vt:lpstr>
      <vt:lpstr>Let’s Move!</vt:lpstr>
      <vt:lpstr>The End Take Care of Your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Healthy Relationships</dc:title>
  <dc:creator>Kristy T. Liercke</dc:creator>
  <cp:lastModifiedBy>Kristy T. Liercke</cp:lastModifiedBy>
  <cp:revision>2</cp:revision>
  <dcterms:modified xsi:type="dcterms:W3CDTF">2018-06-25T16:29:08Z</dcterms:modified>
</cp:coreProperties>
</file>